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12.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13.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theme/themeOverride1.xml" ContentType="application/vnd.openxmlformats-officedocument.themeOverride+xml"/>
  <Override PartName="/ppt/charts/chart60.xml" ContentType="application/vnd.openxmlformats-officedocument.drawingml.chart+xml"/>
  <Override PartName="/ppt/theme/themeOverride2.xml" ContentType="application/vnd.openxmlformats-officedocument.themeOverride+xml"/>
  <Override PartName="/ppt/charts/chart61.xml" ContentType="application/vnd.openxmlformats-officedocument.drawingml.chart+xml"/>
  <Override PartName="/ppt/theme/themeOverride3.xml" ContentType="application/vnd.openxmlformats-officedocument.themeOverride+xml"/>
  <Override PartName="/ppt/charts/chart62.xml" ContentType="application/vnd.openxmlformats-officedocument.drawingml.chart+xml"/>
  <Override PartName="/ppt/charts/chart63.xml" ContentType="application/vnd.openxmlformats-officedocument.drawingml.chart+xml"/>
  <Override PartName="/ppt/theme/themeOverride4.xml" ContentType="application/vnd.openxmlformats-officedocument.themeOverride+xml"/>
  <Override PartName="/ppt/charts/chart64.xml" ContentType="application/vnd.openxmlformats-officedocument.drawingml.chart+xml"/>
  <Override PartName="/ppt/theme/themeOverride5.xml" ContentType="application/vnd.openxmlformats-officedocument.themeOverride+xml"/>
  <Override PartName="/ppt/charts/chart65.xml" ContentType="application/vnd.openxmlformats-officedocument.drawingml.chart+xml"/>
  <Override PartName="/ppt/theme/themeOverride6.xml" ContentType="application/vnd.openxmlformats-officedocument.themeOverride+xml"/>
  <Override PartName="/ppt/charts/chart66.xml" ContentType="application/vnd.openxmlformats-officedocument.drawingml.chart+xml"/>
  <Override PartName="/ppt/charts/chart67.xml" ContentType="application/vnd.openxmlformats-officedocument.drawingml.chart+xml"/>
  <Override PartName="/ppt/theme/themeOverride7.xml" ContentType="application/vnd.openxmlformats-officedocument.themeOverride+xml"/>
  <Override PartName="/ppt/charts/chart68.xml" ContentType="application/vnd.openxmlformats-officedocument.drawingml.chart+xml"/>
  <Override PartName="/ppt/theme/themeOverride8.xml" ContentType="application/vnd.openxmlformats-officedocument.themeOverride+xml"/>
  <Override PartName="/ppt/charts/chart6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1" r:id="rId2"/>
  </p:sldMasterIdLst>
  <p:notesMasterIdLst>
    <p:notesMasterId r:id="rId53"/>
  </p:notesMasterIdLst>
  <p:handoutMasterIdLst>
    <p:handoutMasterId r:id="rId54"/>
  </p:handoutMasterIdLst>
  <p:sldIdLst>
    <p:sldId id="575" r:id="rId3"/>
    <p:sldId id="576" r:id="rId4"/>
    <p:sldId id="565" r:id="rId5"/>
    <p:sldId id="597" r:id="rId6"/>
    <p:sldId id="577" r:id="rId7"/>
    <p:sldId id="568" r:id="rId8"/>
    <p:sldId id="527" r:id="rId9"/>
    <p:sldId id="525" r:id="rId10"/>
    <p:sldId id="523" r:id="rId11"/>
    <p:sldId id="524" r:id="rId12"/>
    <p:sldId id="596" r:id="rId13"/>
    <p:sldId id="570" r:id="rId14"/>
    <p:sldId id="578" r:id="rId15"/>
    <p:sldId id="493" r:id="rId16"/>
    <p:sldId id="592" r:id="rId17"/>
    <p:sldId id="571" r:id="rId18"/>
    <p:sldId id="579" r:id="rId19"/>
    <p:sldId id="580" r:id="rId20"/>
    <p:sldId id="595" r:id="rId21"/>
    <p:sldId id="550" r:id="rId22"/>
    <p:sldId id="551" r:id="rId23"/>
    <p:sldId id="552" r:id="rId24"/>
    <p:sldId id="553" r:id="rId25"/>
    <p:sldId id="554" r:id="rId26"/>
    <p:sldId id="560" r:id="rId27"/>
    <p:sldId id="556" r:id="rId28"/>
    <p:sldId id="588" r:id="rId29"/>
    <p:sldId id="557" r:id="rId30"/>
    <p:sldId id="593" r:id="rId31"/>
    <p:sldId id="594" r:id="rId32"/>
    <p:sldId id="591" r:id="rId33"/>
    <p:sldId id="572" r:id="rId34"/>
    <p:sldId id="581" r:id="rId35"/>
    <p:sldId id="582" r:id="rId36"/>
    <p:sldId id="561" r:id="rId37"/>
    <p:sldId id="497" r:id="rId38"/>
    <p:sldId id="529" r:id="rId39"/>
    <p:sldId id="543" r:id="rId40"/>
    <p:sldId id="501" r:id="rId41"/>
    <p:sldId id="544" r:id="rId42"/>
    <p:sldId id="574" r:id="rId43"/>
    <p:sldId id="573" r:id="rId44"/>
    <p:sldId id="583" r:id="rId45"/>
    <p:sldId id="511" r:id="rId46"/>
    <p:sldId id="537" r:id="rId47"/>
    <p:sldId id="513" r:id="rId48"/>
    <p:sldId id="512" r:id="rId49"/>
    <p:sldId id="562" r:id="rId50"/>
    <p:sldId id="563" r:id="rId51"/>
    <p:sldId id="564" r:id="rId52"/>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33">
          <p15:clr>
            <a:srgbClr val="A4A3A4"/>
          </p15:clr>
        </p15:guide>
        <p15:guide id="2" pos="30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651D32"/>
    <a:srgbClr val="9B9B9A"/>
    <a:srgbClr val="FFFFFF"/>
    <a:srgbClr val="CFCDC9"/>
    <a:srgbClr val="0067B9"/>
    <a:srgbClr val="E7E7E5"/>
    <a:srgbClr val="6C6463"/>
    <a:srgbClr val="002F6C"/>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99" autoAdjust="0"/>
    <p:restoredTop sz="99841" autoAdjust="0"/>
  </p:normalViewPr>
  <p:slideViewPr>
    <p:cSldViewPr snapToGrid="0" snapToObjects="1">
      <p:cViewPr>
        <p:scale>
          <a:sx n="165" d="100"/>
          <a:sy n="165" d="100"/>
        </p:scale>
        <p:origin x="-534" y="-30"/>
      </p:cViewPr>
      <p:guideLst>
        <p:guide orient="horz" pos="1633"/>
        <p:guide pos="306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3.xml"/></Relationships>
</file>

<file path=ppt/charts/_rels/chart62.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xml"/></Relationships>
</file>

<file path=ppt/charts/_rels/chart66.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8.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anose="020B0604020202020204" pitchFamily="34" charset="0"/>
                <a:cs typeface="Arial" panose="020B0604020202020204" pitchFamily="34" charset="0"/>
              </a:defRPr>
            </a:pPr>
            <a:r>
              <a:rPr lang="uk-UA" sz="1200" b="1" i="0" u="none" strike="noStrike" baseline="0" dirty="0">
                <a:effectLst/>
                <a:latin typeface="Arial" panose="020B0604020202020204" pitchFamily="34" charset="0"/>
                <a:cs typeface="Arial" panose="020B0604020202020204" pitchFamily="34" charset="0"/>
              </a:rPr>
              <a:t>ВІКОВІ ГРУПИ</a:t>
            </a:r>
            <a:endParaRPr lang="uk-UA" sz="1200" dirty="0">
              <a:effectLst/>
              <a:latin typeface="Arial" panose="020B0604020202020204" pitchFamily="34" charset="0"/>
              <a:cs typeface="Arial" panose="020B0604020202020204" pitchFamily="34" charset="0"/>
            </a:endParaRPr>
          </a:p>
        </c:rich>
      </c:tx>
      <c:layout>
        <c:manualLayout>
          <c:xMode val="edge"/>
          <c:yMode val="edge"/>
          <c:x val="0.31844986876640435"/>
          <c:y val="2.5000000000000008E-2"/>
        </c:manualLayout>
      </c:layout>
      <c:overlay val="1"/>
    </c:title>
    <c:autoTitleDeleted val="0"/>
    <c:plotArea>
      <c:layout>
        <c:manualLayout>
          <c:layoutTarget val="inner"/>
          <c:xMode val="edge"/>
          <c:yMode val="edge"/>
          <c:x val="0.1806527559055118"/>
          <c:y val="0.11666666666666672"/>
          <c:w val="0.78268057742782149"/>
          <c:h val="0.85277777777777775"/>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square" lIns="38100" tIns="19050" rIns="38100" bIns="19050" anchor="ctr">
                <a:spAutoFit/>
              </a:bodyPr>
              <a:lstStyle/>
              <a:p>
                <a:pPr>
                  <a:defRPr sz="1400" b="1" i="0">
                    <a:solidFill>
                      <a:schemeClr val="tx1"/>
                    </a:solidFill>
                    <a:latin typeface="Arial" panose="020B0604020202020204" pitchFamily="34" charset="0"/>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18-29 років</c:v>
                </c:pt>
                <c:pt idx="1">
                  <c:v>30-39 років</c:v>
                </c:pt>
                <c:pt idx="2">
                  <c:v>40-49 років</c:v>
                </c:pt>
                <c:pt idx="3">
                  <c:v>50-59 років</c:v>
                </c:pt>
                <c:pt idx="4">
                  <c:v>60-69 років</c:v>
                </c:pt>
                <c:pt idx="5">
                  <c:v>70 років і старше  </c:v>
                </c:pt>
              </c:strCache>
            </c:strRef>
          </c:cat>
          <c:val>
            <c:numRef>
              <c:f>Лист1!$B$2:$B$7</c:f>
              <c:numCache>
                <c:formatCode>0%</c:formatCode>
                <c:ptCount val="6"/>
                <c:pt idx="0">
                  <c:v>0.1978</c:v>
                </c:pt>
                <c:pt idx="1">
                  <c:v>0.1918</c:v>
                </c:pt>
                <c:pt idx="2">
                  <c:v>0.1686</c:v>
                </c:pt>
                <c:pt idx="3">
                  <c:v>0.1757</c:v>
                </c:pt>
                <c:pt idx="4">
                  <c:v>0.13650000000000001</c:v>
                </c:pt>
                <c:pt idx="5">
                  <c:v>0.12959999999999999</c:v>
                </c:pt>
              </c:numCache>
            </c:numRef>
          </c:val>
          <c:extLst xmlns:c16r2="http://schemas.microsoft.com/office/drawing/2015/06/chart">
            <c:ext xmlns:c16="http://schemas.microsoft.com/office/drawing/2014/chart" uri="{C3380CC4-5D6E-409C-BE32-E72D297353CC}">
              <c16:uniqueId val="{00000003-0324-48CC-9019-4D1146579BCA}"/>
            </c:ext>
          </c:extLst>
        </c:ser>
        <c:dLbls>
          <c:showLegendKey val="0"/>
          <c:showVal val="0"/>
          <c:showCatName val="0"/>
          <c:showSerName val="0"/>
          <c:showPercent val="0"/>
          <c:showBubbleSize val="0"/>
        </c:dLbls>
        <c:gapWidth val="112"/>
        <c:axId val="84785408"/>
        <c:axId val="84783872"/>
      </c:barChart>
      <c:valAx>
        <c:axId val="84783872"/>
        <c:scaling>
          <c:orientation val="minMax"/>
          <c:max val="0.30000000000000004"/>
        </c:scaling>
        <c:delete val="0"/>
        <c:axPos val="t"/>
        <c:numFmt formatCode="0%" sourceLinked="1"/>
        <c:majorTickMark val="out"/>
        <c:minorTickMark val="none"/>
        <c:tickLblPos val="none"/>
        <c:spPr>
          <a:ln>
            <a:noFill/>
          </a:ln>
        </c:spPr>
        <c:crossAx val="84785408"/>
        <c:crosses val="autoZero"/>
        <c:crossBetween val="between"/>
      </c:valAx>
      <c:catAx>
        <c:axId val="84785408"/>
        <c:scaling>
          <c:orientation val="maxMin"/>
        </c:scaling>
        <c:delete val="0"/>
        <c:axPos val="l"/>
        <c:numFmt formatCode="General" sourceLinked="0"/>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ru-RU"/>
          </a:p>
        </c:txPr>
        <c:crossAx val="84783872"/>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dLbl>
              <c:idx val="0"/>
              <c:layout/>
              <c:tx>
                <c:rich>
                  <a:bodyPr/>
                  <a:lstStyle/>
                  <a:p>
                    <a:r>
                      <a:rPr lang="en-US" dirty="0"/>
                      <a:t>24%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1A4-47EC-B88E-2B3950BA130B}"/>
                </c:ext>
              </c:extLst>
            </c:dLbl>
            <c:dLbl>
              <c:idx val="1"/>
              <c:layout/>
              <c:tx>
                <c:rich>
                  <a:bodyPr/>
                  <a:lstStyle/>
                  <a:p>
                    <a:r>
                      <a:rPr lang="en-US" dirty="0"/>
                      <a:t>34%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1A4-47EC-B88E-2B3950BA130B}"/>
                </c:ext>
              </c:extLst>
            </c:dLbl>
            <c:dLbl>
              <c:idx val="2"/>
              <c:layout/>
              <c:tx>
                <c:rich>
                  <a:bodyPr/>
                  <a:lstStyle/>
                  <a:p>
                    <a:r>
                      <a:rPr lang="en-US" dirty="0"/>
                      <a:t>31%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1A4-47EC-B88E-2B3950BA130B}"/>
                </c:ext>
              </c:extLst>
            </c:dLbl>
            <c:dLbl>
              <c:idx val="3"/>
              <c:layout/>
              <c:tx>
                <c:rich>
                  <a:bodyPr/>
                  <a:lstStyle/>
                  <a:p>
                    <a:r>
                      <a:rPr lang="en-US" dirty="0"/>
                      <a:t>45%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1A4-47EC-B88E-2B3950BA130B}"/>
                </c:ext>
              </c:extLst>
            </c:dLbl>
            <c:dLbl>
              <c:idx val="4"/>
              <c:layout/>
              <c:tx>
                <c:rich>
                  <a:bodyPr/>
                  <a:lstStyle/>
                  <a:p>
                    <a:r>
                      <a:rPr lang="en-US" dirty="0"/>
                      <a:t>47%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1A4-47EC-B88E-2B3950BA130B}"/>
                </c:ext>
              </c:extLst>
            </c:dLbl>
            <c:dLbl>
              <c:idx val="5"/>
              <c:layout/>
              <c:tx>
                <c:rich>
                  <a:bodyPr/>
                  <a:lstStyle/>
                  <a:p>
                    <a:r>
                      <a:rPr lang="en-US" dirty="0"/>
                      <a:t>40%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1A4-47EC-B88E-2B3950BA130B}"/>
                </c:ext>
              </c:extLst>
            </c:dLbl>
            <c:dLbl>
              <c:idx val="6"/>
              <c:layout/>
              <c:tx>
                <c:rich>
                  <a:bodyPr/>
                  <a:lstStyle/>
                  <a:p>
                    <a:r>
                      <a:rPr lang="en-US" dirty="0"/>
                      <a:t>53%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1A4-47EC-B88E-2B3950BA130B}"/>
                </c:ext>
              </c:extLst>
            </c:dLbl>
            <c:dLbl>
              <c:idx val="7"/>
              <c:layout/>
              <c:tx>
                <c:rich>
                  <a:bodyPr/>
                  <a:lstStyle/>
                  <a:p>
                    <a:r>
                      <a:rPr lang="en-US" dirty="0"/>
                      <a:t>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1A4-47EC-B88E-2B3950BA130B}"/>
                </c:ext>
              </c:extLst>
            </c:dLbl>
            <c:dLbl>
              <c:idx val="8"/>
              <c:layout/>
              <c:tx>
                <c:rich>
                  <a:bodyPr/>
                  <a:lstStyle/>
                  <a:p>
                    <a:r>
                      <a:rPr lang="en-US" dirty="0"/>
                      <a:t>55%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1A4-47EC-B88E-2B3950BA130B}"/>
                </c:ext>
              </c:extLst>
            </c:dLbl>
            <c:dLbl>
              <c:idx val="9"/>
              <c:layout/>
              <c:tx>
                <c:rich>
                  <a:bodyPr/>
                  <a:lstStyle/>
                  <a:p>
                    <a:r>
                      <a:rPr lang="en-US" dirty="0"/>
                      <a:t>59%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1A4-47EC-B88E-2B3950BA130B}"/>
                </c:ext>
              </c:extLst>
            </c:dLbl>
            <c:dLbl>
              <c:idx val="10"/>
              <c:layout/>
              <c:tx>
                <c:rich>
                  <a:bodyPr/>
                  <a:lstStyle/>
                  <a:p>
                    <a:r>
                      <a:rPr lang="en-US" dirty="0"/>
                      <a:t>46%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1A4-47EC-B88E-2B3950BA130B}"/>
                </c:ext>
              </c:extLst>
            </c:dLbl>
            <c:dLbl>
              <c:idx val="11"/>
              <c:layout/>
              <c:tx>
                <c:rich>
                  <a:bodyPr/>
                  <a:lstStyle/>
                  <a:p>
                    <a:r>
                      <a:rPr lang="en-US" dirty="0"/>
                      <a:t>64%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1A4-47EC-B88E-2B3950BA130B}"/>
                </c:ext>
              </c:extLst>
            </c:dLbl>
            <c:dLbl>
              <c:idx val="12"/>
              <c:layout/>
              <c:tx>
                <c:rich>
                  <a:bodyPr/>
                  <a:lstStyle/>
                  <a:p>
                    <a:r>
                      <a:rPr lang="en-US" dirty="0"/>
                      <a:t>64%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1A4-47EC-B88E-2B3950BA130B}"/>
                </c:ext>
              </c:extLst>
            </c:dLbl>
            <c:dLbl>
              <c:idx val="13"/>
              <c:layout/>
              <c:tx>
                <c:rich>
                  <a:bodyPr/>
                  <a:lstStyle/>
                  <a:p>
                    <a:r>
                      <a:rPr lang="en-US" dirty="0"/>
                      <a:t>64%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A4-47EC-B88E-2B3950BA130B}"/>
                </c:ext>
              </c:extLst>
            </c:dLbl>
            <c:dLbl>
              <c:idx val="14"/>
              <c:layout/>
              <c:tx>
                <c:rich>
                  <a:bodyPr/>
                  <a:lstStyle/>
                  <a:p>
                    <a:r>
                      <a:rPr lang="en-US" dirty="0"/>
                      <a:t>69%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A4-47EC-B88E-2B3950BA130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Лист1!$A$2:$A$16</c:f>
              <c:strCache>
                <c:ptCount val="15"/>
                <c:pt idx="0">
                  <c:v>Armed Forces of Ukraine</c:v>
                </c:pt>
                <c:pt idx="1">
                  <c:v>Mass media/ journalists</c:v>
                </c:pt>
                <c:pt idx="2">
                  <c:v>NGOs and civil society organizations</c:v>
                </c:pt>
                <c:pt idx="3">
                  <c:v>Local government </c:v>
                </c:pt>
                <c:pt idx="4">
                  <c:v>Police authorities</c:v>
                </c:pt>
                <c:pt idx="5">
                  <c:v>SBU (Security Service of Ukraine) </c:v>
                </c:pt>
                <c:pt idx="6">
                  <c:v>Prosecution authorities</c:v>
                </c:pt>
                <c:pt idx="7">
                  <c:v>National Anti-Corruption Bureau (NABU), Artem Sytnyk – Head of NABU</c:v>
                </c:pt>
                <c:pt idx="8">
                  <c:v>Ministries and Departments </c:v>
                </c:pt>
                <c:pt idx="9">
                  <c:v>Judiciary / courts</c:v>
                </c:pt>
                <c:pt idx="10">
                  <c:v>National Agency for Prevention of Corruption (NAPC), Olexandr Manhul – Head of NAPC</c:v>
                </c:pt>
                <c:pt idx="11">
                  <c:v>President of Ukraine</c:v>
                </c:pt>
                <c:pt idx="12">
                  <c:v>Cabinet of Ministers of Ukraine</c:v>
                </c:pt>
                <c:pt idx="13">
                  <c:v>Political parties</c:v>
                </c:pt>
                <c:pt idx="14">
                  <c:v>Verkhovna Rada of Ukraine </c:v>
                </c:pt>
              </c:strCache>
            </c:strRef>
          </c:cat>
          <c:val>
            <c:numRef>
              <c:f>Лист1!$B$2:$B$16</c:f>
              <c:numCache>
                <c:formatCode>0%</c:formatCode>
                <c:ptCount val="15"/>
                <c:pt idx="0">
                  <c:v>-0.23520000000000002</c:v>
                </c:pt>
                <c:pt idx="1">
                  <c:v>-0.33679999999999999</c:v>
                </c:pt>
                <c:pt idx="2">
                  <c:v>-0.31109999999999999</c:v>
                </c:pt>
                <c:pt idx="3">
                  <c:v>-0.45040000000000002</c:v>
                </c:pt>
                <c:pt idx="4">
                  <c:v>-0.47489999999999999</c:v>
                </c:pt>
                <c:pt idx="5">
                  <c:v>-0.39710000000000001</c:v>
                </c:pt>
                <c:pt idx="6">
                  <c:v>-0.53010000000000002</c:v>
                </c:pt>
                <c:pt idx="7">
                  <c:v>-0.41420000000000001</c:v>
                </c:pt>
                <c:pt idx="8">
                  <c:v>-0.55089999999999995</c:v>
                </c:pt>
                <c:pt idx="9">
                  <c:v>-0.59220000000000006</c:v>
                </c:pt>
                <c:pt idx="10">
                  <c:v>-0.46150000000000002</c:v>
                </c:pt>
                <c:pt idx="11">
                  <c:v>-0.63719999999999999</c:v>
                </c:pt>
                <c:pt idx="12">
                  <c:v>-0.64039999999999997</c:v>
                </c:pt>
                <c:pt idx="13">
                  <c:v>-0.64410000000000001</c:v>
                </c:pt>
                <c:pt idx="14">
                  <c:v>-0.68789999999999996</c:v>
                </c:pt>
              </c:numCache>
            </c:numRef>
          </c:val>
          <c:extLst xmlns:c16r2="http://schemas.microsoft.com/office/drawing/2015/06/chart">
            <c:ext xmlns:c16="http://schemas.microsoft.com/office/drawing/2014/chart" uri="{C3380CC4-5D6E-409C-BE32-E72D297353CC}">
              <c16:uniqueId val="{00000008-B2C0-4DFF-B899-D9261EC9AEBE}"/>
            </c:ext>
          </c:extLst>
        </c:ser>
        <c:ser>
          <c:idx val="1"/>
          <c:order val="1"/>
          <c:tx>
            <c:strRef>
              <c:f>Лист1!$C$1</c:f>
              <c:strCache>
                <c:ptCount val="1"/>
                <c:pt idx="0">
                  <c:v>Rather trust/ Fully trust</c:v>
                </c:pt>
              </c:strCache>
            </c:strRef>
          </c:tx>
          <c:spPr>
            <a:solidFill>
              <a:schemeClr val="accent6">
                <a:lumMod val="75000"/>
              </a:schemeClr>
            </a:solidFill>
            <a:ln>
              <a:noFill/>
            </a:ln>
            <a:effectLst/>
          </c:spPr>
          <c:invertIfNegative val="0"/>
          <c:dLbls>
            <c:dLbl>
              <c:idx val="0"/>
              <c:layout>
                <c:manualLayout>
                  <c:x val="-1.51190476190476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2B-4DBC-8A7C-0155F2B050E7}"/>
                </c:ext>
              </c:extLst>
            </c:dLbl>
            <c:dLbl>
              <c:idx val="1"/>
              <c:layout>
                <c:manualLayout>
                  <c:x val="-5.03968253968253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2B-4DBC-8A7C-0155F2B050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Лист1!$A$2:$A$16</c:f>
              <c:strCache>
                <c:ptCount val="15"/>
                <c:pt idx="0">
                  <c:v>Armed Forces of Ukraine</c:v>
                </c:pt>
                <c:pt idx="1">
                  <c:v>Mass media/ journalists</c:v>
                </c:pt>
                <c:pt idx="2">
                  <c:v>NGOs and civil society organizations</c:v>
                </c:pt>
                <c:pt idx="3">
                  <c:v>Local government </c:v>
                </c:pt>
                <c:pt idx="4">
                  <c:v>Police authorities</c:v>
                </c:pt>
                <c:pt idx="5">
                  <c:v>SBU (Security Service of Ukraine) </c:v>
                </c:pt>
                <c:pt idx="6">
                  <c:v>Prosecution authorities</c:v>
                </c:pt>
                <c:pt idx="7">
                  <c:v>National Anti-Corruption Bureau (NABU), Artem Sytnyk – Head of NABU</c:v>
                </c:pt>
                <c:pt idx="8">
                  <c:v>Ministries and Departments </c:v>
                </c:pt>
                <c:pt idx="9">
                  <c:v>Judiciary / courts</c:v>
                </c:pt>
                <c:pt idx="10">
                  <c:v>National Agency for Prevention of Corruption (NAPC), Olexandr Manhul – Head of NAPC</c:v>
                </c:pt>
                <c:pt idx="11">
                  <c:v>President of Ukraine</c:v>
                </c:pt>
                <c:pt idx="12">
                  <c:v>Cabinet of Ministers of Ukraine</c:v>
                </c:pt>
                <c:pt idx="13">
                  <c:v>Political parties</c:v>
                </c:pt>
                <c:pt idx="14">
                  <c:v>Verkhovna Rada of Ukraine </c:v>
                </c:pt>
              </c:strCache>
            </c:strRef>
          </c:cat>
          <c:val>
            <c:numRef>
              <c:f>Лист1!$C$2:$C$16</c:f>
              <c:numCache>
                <c:formatCode>0%</c:formatCode>
                <c:ptCount val="15"/>
                <c:pt idx="0">
                  <c:v>0.44800000000000001</c:v>
                </c:pt>
                <c:pt idx="1">
                  <c:v>0.30580000000000002</c:v>
                </c:pt>
                <c:pt idx="2">
                  <c:v>0.28510000000000002</c:v>
                </c:pt>
                <c:pt idx="3">
                  <c:v>0.24389999999999998</c:v>
                </c:pt>
                <c:pt idx="4">
                  <c:v>0.23199999999999998</c:v>
                </c:pt>
                <c:pt idx="5">
                  <c:v>0.22919999999999999</c:v>
                </c:pt>
                <c:pt idx="6">
                  <c:v>0.19009999999999999</c:v>
                </c:pt>
                <c:pt idx="7">
                  <c:v>0.18529999999999999</c:v>
                </c:pt>
                <c:pt idx="8">
                  <c:v>0.16369999999999998</c:v>
                </c:pt>
                <c:pt idx="9">
                  <c:v>0.1618</c:v>
                </c:pt>
                <c:pt idx="10">
                  <c:v>0.1537</c:v>
                </c:pt>
                <c:pt idx="11">
                  <c:v>0.14850000000000002</c:v>
                </c:pt>
                <c:pt idx="12">
                  <c:v>0.13190000000000002</c:v>
                </c:pt>
                <c:pt idx="13">
                  <c:v>0.13009999999999999</c:v>
                </c:pt>
                <c:pt idx="14">
                  <c:v>0.1114</c:v>
                </c:pt>
              </c:numCache>
            </c:numRef>
          </c:val>
          <c:extLst xmlns:c16r2="http://schemas.microsoft.com/office/drawing/2015/06/chart">
            <c:ext xmlns:c16="http://schemas.microsoft.com/office/drawing/2014/chart" uri="{C3380CC4-5D6E-409C-BE32-E72D297353CC}">
              <c16:uniqueId val="{00000009-B2C0-4DFF-B899-D9261EC9AEBE}"/>
            </c:ext>
          </c:extLst>
        </c:ser>
        <c:dLbls>
          <c:showLegendKey val="0"/>
          <c:showVal val="0"/>
          <c:showCatName val="0"/>
          <c:showSerName val="0"/>
          <c:showPercent val="0"/>
          <c:showBubbleSize val="0"/>
        </c:dLbls>
        <c:gapWidth val="20"/>
        <c:overlap val="100"/>
        <c:axId val="95277824"/>
        <c:axId val="95279360"/>
      </c:barChart>
      <c:catAx>
        <c:axId val="95277824"/>
        <c:scaling>
          <c:orientation val="maxMin"/>
        </c:scaling>
        <c:delete val="1"/>
        <c:axPos val="l"/>
        <c:numFmt formatCode="General" sourceLinked="1"/>
        <c:majorTickMark val="out"/>
        <c:minorTickMark val="none"/>
        <c:tickLblPos val="nextTo"/>
        <c:crossAx val="95279360"/>
        <c:crosses val="autoZero"/>
        <c:auto val="1"/>
        <c:lblAlgn val="ctr"/>
        <c:lblOffset val="100"/>
        <c:noMultiLvlLbl val="0"/>
      </c:catAx>
      <c:valAx>
        <c:axId val="95279360"/>
        <c:scaling>
          <c:orientation val="minMax"/>
        </c:scaling>
        <c:delete val="1"/>
        <c:axPos val="t"/>
        <c:numFmt formatCode="0%" sourceLinked="1"/>
        <c:majorTickMark val="out"/>
        <c:minorTickMark val="none"/>
        <c:tickLblPos val="nextTo"/>
        <c:crossAx val="9527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Зовсім не довіряю / Скоріше не довіряю</c:v>
                </c:pt>
              </c:strCache>
            </c:strRef>
          </c:tx>
          <c:spPr>
            <a:solidFill>
              <a:schemeClr val="accent2">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619D-4339-BDF3-DD6DBE64C6BB}"/>
            </c:ext>
          </c:extLst>
        </c:ser>
        <c:ser>
          <c:idx val="1"/>
          <c:order val="1"/>
          <c:tx>
            <c:strRef>
              <c:f>Лист1!$C$1</c:f>
              <c:strCache>
                <c:ptCount val="1"/>
                <c:pt idx="0">
                  <c:v>Повністю довіряю / Скоріше довіряю</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619D-4339-BDF3-DD6DBE64C6BB}"/>
            </c:ext>
          </c:extLst>
        </c:ser>
        <c:ser>
          <c:idx val="2"/>
          <c:order val="2"/>
          <c:tx>
            <c:strRef>
              <c:f>Лист1!$D$1</c:f>
              <c:strCache>
                <c:ptCount val="1"/>
                <c:pt idx="0">
                  <c:v>Столбец1</c:v>
                </c:pt>
              </c:strCache>
            </c:strRef>
          </c:tx>
          <c:spPr>
            <a:solidFill>
              <a:schemeClr val="accent3"/>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619D-4339-BDF3-DD6DBE64C6BB}"/>
            </c:ext>
          </c:extLst>
        </c:ser>
        <c:dLbls>
          <c:showLegendKey val="0"/>
          <c:showVal val="0"/>
          <c:showCatName val="0"/>
          <c:showSerName val="0"/>
          <c:showPercent val="0"/>
          <c:showBubbleSize val="0"/>
        </c:dLbls>
        <c:gapWidth val="150"/>
        <c:overlap val="100"/>
        <c:axId val="95199616"/>
        <c:axId val="95201152"/>
      </c:barChart>
      <c:catAx>
        <c:axId val="9519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5201152"/>
        <c:crosses val="autoZero"/>
        <c:auto val="1"/>
        <c:lblAlgn val="ctr"/>
        <c:lblOffset val="100"/>
        <c:noMultiLvlLbl val="0"/>
      </c:catAx>
      <c:valAx>
        <c:axId val="95201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5199616"/>
        <c:crosses val="autoZero"/>
        <c:crossBetween val="between"/>
      </c:valAx>
      <c:spPr>
        <a:noFill/>
        <a:ln>
          <a:noFill/>
        </a:ln>
        <a:effectLst/>
      </c:spPr>
    </c:plotArea>
    <c:legend>
      <c:legendPos val="b"/>
      <c:legendEntry>
        <c:idx val="2"/>
        <c:delete val="1"/>
      </c:legendEntry>
      <c:layout>
        <c:manualLayout>
          <c:xMode val="edge"/>
          <c:yMode val="edge"/>
          <c:x val="0.12869612406181236"/>
          <c:y val="0.44631964663293888"/>
          <c:w val="0.87069395839408947"/>
          <c:h val="0.424648209296418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26555850820314"/>
          <c:y val="0"/>
          <c:w val="0.76073444149179692"/>
          <c:h val="0.99983059482611936"/>
        </c:manualLayout>
      </c:layout>
      <c:barChart>
        <c:barDir val="bar"/>
        <c:grouping val="clustered"/>
        <c:varyColors val="0"/>
        <c:ser>
          <c:idx val="0"/>
          <c:order val="0"/>
          <c:tx>
            <c:strRef>
              <c:f>Лист1!$B$1</c:f>
              <c:strCache>
                <c:ptCount val="1"/>
                <c:pt idx="0">
                  <c:v>Col 1</c:v>
                </c:pt>
              </c:strCache>
            </c:strRef>
          </c:tx>
          <c:invertIfNegative val="0"/>
          <c:dPt>
            <c:idx val="4"/>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0-FAC3-49D7-A914-4E97084F504B}"/>
              </c:ext>
            </c:extLst>
          </c:dPt>
          <c:dPt>
            <c:idx val="5"/>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0-1A6B-4C7C-AED0-4F59BF2CA71D}"/>
              </c:ext>
            </c:extLst>
          </c:dPt>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Лист1!$A$2:$A$6</c:f>
              <c:strCache>
                <c:ptCount val="5"/>
                <c:pt idx="0">
                  <c:v>I fully trust the Ukrainian courts</c:v>
                </c:pt>
                <c:pt idx="1">
                  <c:v>Rather trust</c:v>
                </c:pt>
                <c:pt idx="2">
                  <c:v>Rather don't trust</c:v>
                </c:pt>
                <c:pt idx="3">
                  <c:v>I absolutely do not trust the Ukrainian courts</c:v>
                </c:pt>
                <c:pt idx="4">
                  <c:v>Hard to answer, undecided</c:v>
                </c:pt>
              </c:strCache>
            </c:strRef>
          </c:cat>
          <c:val>
            <c:numRef>
              <c:f>Лист1!$B$2:$B$6</c:f>
              <c:numCache>
                <c:formatCode>0%</c:formatCode>
                <c:ptCount val="5"/>
                <c:pt idx="0">
                  <c:v>1.35E-2</c:v>
                </c:pt>
                <c:pt idx="1">
                  <c:v>0.18790000000000001</c:v>
                </c:pt>
                <c:pt idx="2">
                  <c:v>0.48420000000000002</c:v>
                </c:pt>
                <c:pt idx="3">
                  <c:v>0.22500000000000001</c:v>
                </c:pt>
                <c:pt idx="4">
                  <c:v>8.4000000000000005E-2</c:v>
                </c:pt>
              </c:numCache>
            </c:numRef>
          </c:val>
          <c:extLst xmlns:c16r2="http://schemas.microsoft.com/office/drawing/2015/06/chart">
            <c:ext xmlns:c16="http://schemas.microsoft.com/office/drawing/2014/chart" uri="{C3380CC4-5D6E-409C-BE32-E72D297353CC}">
              <c16:uniqueId val="{00000006-51BC-492F-B33E-4CD44249ACD5}"/>
            </c:ext>
          </c:extLst>
        </c:ser>
        <c:dLbls>
          <c:showLegendKey val="0"/>
          <c:showVal val="0"/>
          <c:showCatName val="0"/>
          <c:showSerName val="0"/>
          <c:showPercent val="0"/>
          <c:showBubbleSize val="0"/>
        </c:dLbls>
        <c:gapWidth val="78"/>
        <c:axId val="94855168"/>
        <c:axId val="94836992"/>
      </c:barChart>
      <c:valAx>
        <c:axId val="94836992"/>
        <c:scaling>
          <c:orientation val="minMax"/>
        </c:scaling>
        <c:delete val="1"/>
        <c:axPos val="t"/>
        <c:numFmt formatCode="0%" sourceLinked="1"/>
        <c:majorTickMark val="out"/>
        <c:minorTickMark val="none"/>
        <c:tickLblPos val="none"/>
        <c:crossAx val="94855168"/>
        <c:crosses val="autoZero"/>
        <c:crossBetween val="between"/>
      </c:valAx>
      <c:catAx>
        <c:axId val="94855168"/>
        <c:scaling>
          <c:orientation val="maxMin"/>
        </c:scaling>
        <c:delete val="1"/>
        <c:axPos val="l"/>
        <c:numFmt formatCode="General" sourceLinked="0"/>
        <c:majorTickMark val="out"/>
        <c:minorTickMark val="none"/>
        <c:tickLblPos val="none"/>
        <c:crossAx val="94836992"/>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264634783592979E-2"/>
          <c:w val="0.99010611994957742"/>
          <c:h val="0.87503294800915843"/>
        </c:manualLayout>
      </c:layout>
      <c:barChart>
        <c:barDir val="col"/>
        <c:grouping val="percentStacked"/>
        <c:varyColors val="0"/>
        <c:ser>
          <c:idx val="0"/>
          <c:order val="0"/>
          <c:tx>
            <c:strRef>
              <c:f>Sheet1!$B$1</c:f>
              <c:strCache>
                <c:ptCount val="1"/>
                <c:pt idx="0">
                  <c:v> Fully aware</c:v>
                </c:pt>
              </c:strCache>
            </c:strRef>
          </c:tx>
          <c:spPr>
            <a:solidFill>
              <a:schemeClr val="accent6"/>
            </a:solidFill>
          </c:spPr>
          <c:invertIfNegative val="0"/>
          <c:dLbls>
            <c:dLbl>
              <c:idx val="0"/>
              <c:layout>
                <c:manualLayout>
                  <c:x val="-1.617317059473078E-3"/>
                  <c:y val="-1.03129326900029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1E2-456D-BEF0-9B6516A3B2E9}"/>
                </c:ext>
              </c:extLst>
            </c:dLbl>
            <c:dLbl>
              <c:idx val="1"/>
              <c:layout>
                <c:manualLayout>
                  <c:x val="-2.9650470232244133E-17"/>
                  <c:y val="-3.36616626528888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1E2-456D-BEF0-9B6516A3B2E9}"/>
                </c:ext>
              </c:extLst>
            </c:dLbl>
            <c:dLbl>
              <c:idx val="2"/>
              <c:layout>
                <c:manualLayout>
                  <c:x val="0"/>
                  <c:y val="-6.7323325305777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1E2-456D-BEF0-9B6516A3B2E9}"/>
                </c:ext>
              </c:extLst>
            </c:dLbl>
            <c:dLbl>
              <c:idx val="3"/>
              <c:layout>
                <c:manualLayout>
                  <c:x val="-1.617317059473078E-3"/>
                  <c:y val="-1.3464255399548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1E2-456D-BEF0-9B6516A3B2E9}"/>
                </c:ext>
              </c:extLst>
            </c:dLbl>
            <c:dLbl>
              <c:idx val="4"/>
              <c:layout>
                <c:manualLayout>
                  <c:x val="-8.0865852973653913E-3"/>
                  <c:y val="-3.365636160365205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E2-456D-BEF0-9B6516A3B2E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E2-456D-BEF0-9B6516A3B2E9}"/>
                </c:ext>
              </c:extLst>
            </c:dLbl>
            <c:spPr>
              <a:noFill/>
              <a:ln>
                <a:noFill/>
              </a:ln>
              <a:effectLst/>
            </c:spPr>
            <c:txPr>
              <a:bodyPr/>
              <a:lstStyle/>
              <a:p>
                <a:pPr algn="ctr">
                  <a:defRPr lang="uk-U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Sheet1!$B$2:$B$8</c:f>
              <c:numCache>
                <c:formatCode>0%</c:formatCode>
                <c:ptCount val="7"/>
                <c:pt idx="0">
                  <c:v>3.2000000000000001E-2</c:v>
                </c:pt>
                <c:pt idx="1">
                  <c:v>5.2200000000000003E-2</c:v>
                </c:pt>
                <c:pt idx="2">
                  <c:v>3.2000000000000001E-2</c:v>
                </c:pt>
                <c:pt idx="3">
                  <c:v>2.1499999999999998E-2</c:v>
                </c:pt>
                <c:pt idx="4">
                  <c:v>3.6600000000000001E-2</c:v>
                </c:pt>
                <c:pt idx="5">
                  <c:v>1.06E-2</c:v>
                </c:pt>
                <c:pt idx="6">
                  <c:v>5.8799999999999998E-2</c:v>
                </c:pt>
              </c:numCache>
            </c:numRef>
          </c:val>
          <c:extLst xmlns:c16r2="http://schemas.microsoft.com/office/drawing/2015/06/chart">
            <c:ext xmlns:c16="http://schemas.microsoft.com/office/drawing/2014/chart" uri="{C3380CC4-5D6E-409C-BE32-E72D297353CC}">
              <c16:uniqueId val="{00000000-4ABA-453E-956E-ED9885A3D5F6}"/>
            </c:ext>
          </c:extLst>
        </c:ser>
        <c:ser>
          <c:idx val="1"/>
          <c:order val="1"/>
          <c:tx>
            <c:strRef>
              <c:f>Sheet1!$C$1</c:f>
              <c:strCache>
                <c:ptCount val="1"/>
                <c:pt idx="0">
                  <c:v>Basically aware</c:v>
                </c:pt>
              </c:strCache>
            </c:strRef>
          </c:tx>
          <c:spPr>
            <a:solidFill>
              <a:schemeClr val="tx2"/>
            </a:solidFill>
          </c:spPr>
          <c:invertIfNegative val="0"/>
          <c:dLbls>
            <c:dLbl>
              <c:idx val="0"/>
              <c:layout>
                <c:manualLayout>
                  <c:x val="-1.617317059473078E-3"/>
                  <c:y val="-1.7475670660692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1E2-456D-BEF0-9B6516A3B2E9}"/>
                </c:ext>
              </c:extLst>
            </c:dLbl>
            <c:dLbl>
              <c:idx val="2"/>
              <c:layout>
                <c:manualLayout>
                  <c:x val="0"/>
                  <c:y val="-1.07441069560337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20-4069-AA2F-9AF6F877BED1}"/>
                </c:ext>
              </c:extLst>
            </c:dLbl>
            <c:dLbl>
              <c:idx val="3"/>
              <c:layout>
                <c:manualLayout>
                  <c:x val="-1.617317059473078E-3"/>
                  <c:y val="-1.79065629291650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1E2-456D-BEF0-9B6516A3B2E9}"/>
                </c:ext>
              </c:extLst>
            </c:dLbl>
            <c:dLbl>
              <c:idx val="4"/>
              <c:layout>
                <c:manualLayout>
                  <c:x val="-8.0865852973653913E-3"/>
                  <c:y val="-2.46378446362654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1E2-456D-BEF0-9B6516A3B2E9}"/>
                </c:ext>
              </c:extLst>
            </c:dLbl>
            <c:spPr>
              <a:noFill/>
              <a:ln>
                <a:noFill/>
              </a:ln>
              <a:effectLst/>
            </c:spPr>
            <c:txPr>
              <a:bodyPr/>
              <a:lstStyle/>
              <a:p>
                <a:pPr algn="ctr">
                  <a:defRPr lang="uk-U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Sheet1!$C$2:$C$8</c:f>
              <c:numCache>
                <c:formatCode>0%</c:formatCode>
                <c:ptCount val="7"/>
                <c:pt idx="0">
                  <c:v>0.1313</c:v>
                </c:pt>
                <c:pt idx="1">
                  <c:v>0.18329999999999999</c:v>
                </c:pt>
                <c:pt idx="2">
                  <c:v>0.1133</c:v>
                </c:pt>
                <c:pt idx="3">
                  <c:v>0.1067</c:v>
                </c:pt>
                <c:pt idx="4">
                  <c:v>9.7000000000000003E-2</c:v>
                </c:pt>
                <c:pt idx="5">
                  <c:v>0.1527</c:v>
                </c:pt>
                <c:pt idx="6">
                  <c:v>0.21360000000000001</c:v>
                </c:pt>
              </c:numCache>
            </c:numRef>
          </c:val>
          <c:extLst xmlns:c16r2="http://schemas.microsoft.com/office/drawing/2015/06/chart">
            <c:ext xmlns:c16="http://schemas.microsoft.com/office/drawing/2014/chart" uri="{C3380CC4-5D6E-409C-BE32-E72D297353CC}">
              <c16:uniqueId val="{00000001-4ABA-453E-956E-ED9885A3D5F6}"/>
            </c:ext>
          </c:extLst>
        </c:ser>
        <c:ser>
          <c:idx val="2"/>
          <c:order val="2"/>
          <c:tx>
            <c:strRef>
              <c:f>Sheet1!$D$1</c:f>
              <c:strCache>
                <c:ptCount val="1"/>
                <c:pt idx="0">
                  <c:v> I know something, but not enough</c:v>
                </c:pt>
              </c:strCache>
            </c:strRef>
          </c:tx>
          <c:spPr>
            <a:solidFill>
              <a:schemeClr val="accent3"/>
            </a:solidFill>
          </c:spPr>
          <c:invertIfNegative val="0"/>
          <c:dLbls>
            <c:dLbl>
              <c:idx val="2"/>
              <c:layout>
                <c:manualLayout>
                  <c:x val="-1.4806401635186353E-3"/>
                  <c:y val="-3.144816326192333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BA-453E-956E-ED9885A3D5F6}"/>
                </c:ext>
              </c:extLst>
            </c:dLbl>
            <c:spPr>
              <a:noFill/>
              <a:ln>
                <a:noFill/>
              </a:ln>
              <a:effectLst/>
            </c:spPr>
            <c:txPr>
              <a:bodyPr/>
              <a:lstStyle/>
              <a:p>
                <a:pPr algn="ctr">
                  <a:defRPr lang="uk-U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Sheet1!$D$2:$D$8</c:f>
              <c:numCache>
                <c:formatCode>0%</c:formatCode>
                <c:ptCount val="7"/>
                <c:pt idx="0">
                  <c:v>0.26150000000000001</c:v>
                </c:pt>
                <c:pt idx="1">
                  <c:v>0.32750000000000001</c:v>
                </c:pt>
                <c:pt idx="2">
                  <c:v>0.28789999999999999</c:v>
                </c:pt>
                <c:pt idx="3">
                  <c:v>0.22439999999999999</c:v>
                </c:pt>
                <c:pt idx="4">
                  <c:v>0.21729999999999999</c:v>
                </c:pt>
                <c:pt idx="5">
                  <c:v>0.26119999999999999</c:v>
                </c:pt>
                <c:pt idx="6">
                  <c:v>0.28420000000000001</c:v>
                </c:pt>
              </c:numCache>
            </c:numRef>
          </c:val>
          <c:extLst xmlns:c16r2="http://schemas.microsoft.com/office/drawing/2015/06/chart">
            <c:ext xmlns:c16="http://schemas.microsoft.com/office/drawing/2014/chart" uri="{C3380CC4-5D6E-409C-BE32-E72D297353CC}">
              <c16:uniqueId val="{00000003-4ABA-453E-956E-ED9885A3D5F6}"/>
            </c:ext>
          </c:extLst>
        </c:ser>
        <c:ser>
          <c:idx val="3"/>
          <c:order val="3"/>
          <c:tx>
            <c:strRef>
              <c:f>Sheet1!$E$1</c:f>
              <c:strCache>
                <c:ptCount val="1"/>
                <c:pt idx="0">
                  <c:v> I know very little  </c:v>
                </c:pt>
              </c:strCache>
            </c:strRef>
          </c:tx>
          <c:spPr>
            <a:solidFill>
              <a:srgbClr val="651D32"/>
            </a:solidFill>
          </c:spPr>
          <c:invertIfNegative val="0"/>
          <c:dLbls>
            <c:spPr>
              <a:noFill/>
              <a:ln>
                <a:noFill/>
              </a:ln>
              <a:effectLst/>
            </c:spPr>
            <c:txPr>
              <a:bodyPr/>
              <a:lstStyle/>
              <a:p>
                <a:pPr algn="ctr">
                  <a:defRPr lang="uk-U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Sheet1!$E$2:$E$8</c:f>
              <c:numCache>
                <c:formatCode>0%</c:formatCode>
                <c:ptCount val="7"/>
                <c:pt idx="0">
                  <c:v>0.28320000000000001</c:v>
                </c:pt>
                <c:pt idx="1">
                  <c:v>0.29160000000000003</c:v>
                </c:pt>
                <c:pt idx="2">
                  <c:v>0.33700000000000002</c:v>
                </c:pt>
                <c:pt idx="3">
                  <c:v>0.24629999999999999</c:v>
                </c:pt>
                <c:pt idx="4">
                  <c:v>0.2883</c:v>
                </c:pt>
                <c:pt idx="5">
                  <c:v>0.252</c:v>
                </c:pt>
                <c:pt idx="6">
                  <c:v>0.2697</c:v>
                </c:pt>
              </c:numCache>
            </c:numRef>
          </c:val>
          <c:extLst xmlns:c16r2="http://schemas.microsoft.com/office/drawing/2015/06/chart">
            <c:ext xmlns:c16="http://schemas.microsoft.com/office/drawing/2014/chart" uri="{C3380CC4-5D6E-409C-BE32-E72D297353CC}">
              <c16:uniqueId val="{00000005-4ABA-453E-956E-ED9885A3D5F6}"/>
            </c:ext>
          </c:extLst>
        </c:ser>
        <c:ser>
          <c:idx val="4"/>
          <c:order val="4"/>
          <c:tx>
            <c:strRef>
              <c:f>Sheet1!$F$1</c:f>
              <c:strCache>
                <c:ptCount val="1"/>
                <c:pt idx="0">
                  <c:v> I know nothing or almost nothing about it</c:v>
                </c:pt>
              </c:strCache>
            </c:strRef>
          </c:tx>
          <c:spPr>
            <a:solidFill>
              <a:srgbClr val="C00000"/>
            </a:solidFill>
          </c:spPr>
          <c:invertIfNegative val="0"/>
          <c:dLbls>
            <c:spPr>
              <a:noFill/>
              <a:ln>
                <a:noFill/>
              </a:ln>
              <a:effectLst/>
            </c:spPr>
            <c:txPr>
              <a:bodyPr/>
              <a:lstStyle/>
              <a:p>
                <a:pPr algn="ctr">
                  <a:defRPr lang="uk-U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Sheet1!$F$2:$F$8</c:f>
              <c:numCache>
                <c:formatCode>0%</c:formatCode>
                <c:ptCount val="7"/>
                <c:pt idx="0">
                  <c:v>0.26169999999999999</c:v>
                </c:pt>
                <c:pt idx="1">
                  <c:v>0.13689999999999999</c:v>
                </c:pt>
                <c:pt idx="2">
                  <c:v>0.21029999999999999</c:v>
                </c:pt>
                <c:pt idx="3">
                  <c:v>0.35770000000000002</c:v>
                </c:pt>
                <c:pt idx="4">
                  <c:v>0.33160000000000001</c:v>
                </c:pt>
                <c:pt idx="5">
                  <c:v>0.28599999999999998</c:v>
                </c:pt>
                <c:pt idx="6">
                  <c:v>0.12479999999999999</c:v>
                </c:pt>
              </c:numCache>
            </c:numRef>
          </c:val>
          <c:extLst xmlns:c16r2="http://schemas.microsoft.com/office/drawing/2015/06/chart">
            <c:ext xmlns:c16="http://schemas.microsoft.com/office/drawing/2014/chart" uri="{C3380CC4-5D6E-409C-BE32-E72D297353CC}">
              <c16:uniqueId val="{00000006-4ABA-453E-956E-ED9885A3D5F6}"/>
            </c:ext>
          </c:extLst>
        </c:ser>
        <c:ser>
          <c:idx val="5"/>
          <c:order val="5"/>
          <c:tx>
            <c:strRef>
              <c:f>Sheet1!$G$1</c:f>
              <c:strCache>
                <c:ptCount val="1"/>
                <c:pt idx="0">
                  <c:v> I don’t care</c:v>
                </c:pt>
              </c:strCache>
            </c:strRef>
          </c:tx>
          <c:spPr>
            <a:solidFill>
              <a:schemeClr val="accent5"/>
            </a:solidFill>
          </c:spPr>
          <c:invertIfNegative val="0"/>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Sheet1!$G$2:$G$8</c:f>
              <c:numCache>
                <c:formatCode>0%</c:formatCode>
                <c:ptCount val="7"/>
                <c:pt idx="0">
                  <c:v>2.58E-2</c:v>
                </c:pt>
                <c:pt idx="1">
                  <c:v>8.6E-3</c:v>
                </c:pt>
                <c:pt idx="2">
                  <c:v>1.9599999999999999E-2</c:v>
                </c:pt>
                <c:pt idx="3">
                  <c:v>3.4200000000000001E-2</c:v>
                </c:pt>
                <c:pt idx="4">
                  <c:v>2.3900000000000001E-2</c:v>
                </c:pt>
                <c:pt idx="5">
                  <c:v>3.7499999999999999E-2</c:v>
                </c:pt>
                <c:pt idx="6">
                  <c:v>3.0599999999999999E-2</c:v>
                </c:pt>
              </c:numCache>
            </c:numRef>
          </c:val>
          <c:extLst xmlns:c16r2="http://schemas.microsoft.com/office/drawing/2015/06/chart">
            <c:ext xmlns:c16="http://schemas.microsoft.com/office/drawing/2014/chart" uri="{C3380CC4-5D6E-409C-BE32-E72D297353CC}">
              <c16:uniqueId val="{00000007-4ABA-453E-956E-ED9885A3D5F6}"/>
            </c:ext>
          </c:extLst>
        </c:ser>
        <c:ser>
          <c:idx val="6"/>
          <c:order val="6"/>
          <c:tx>
            <c:strRef>
              <c:f>Sheet1!$H$1</c:f>
              <c:strCache>
                <c:ptCount val="1"/>
                <c:pt idx="0">
                  <c:v>Hard to answer/ Refuse to answer </c:v>
                </c:pt>
              </c:strCache>
            </c:strRef>
          </c:tx>
          <c:spPr>
            <a:solidFill>
              <a:schemeClr val="accent5">
                <a:lumMod val="50000"/>
              </a:schemeClr>
            </a:solidFill>
          </c:spPr>
          <c:invertIfNegative val="0"/>
          <c:cat>
            <c:strRef>
              <c:f>Sheet1!$A$2:$A$8</c:f>
              <c:strCache>
                <c:ptCount val="7"/>
                <c:pt idx="0">
                  <c:v>Загалом</c:v>
                </c:pt>
                <c:pt idx="1">
                  <c:v>Північ</c:v>
                </c:pt>
                <c:pt idx="2">
                  <c:v>Захід</c:v>
                </c:pt>
                <c:pt idx="3">
                  <c:v>Центр</c:v>
                </c:pt>
                <c:pt idx="4">
                  <c:v>Південь</c:v>
                </c:pt>
                <c:pt idx="5">
                  <c:v>Схід</c:v>
                </c:pt>
                <c:pt idx="6">
                  <c:v>м. Київ</c:v>
                </c:pt>
              </c:strCache>
            </c:strRef>
          </c:cat>
          <c:val>
            <c:numRef>
              <c:f>Sheet1!$H$2:$H$8</c:f>
              <c:numCache>
                <c:formatCode>0%</c:formatCode>
                <c:ptCount val="7"/>
                <c:pt idx="0">
                  <c:v>4.5999999999999999E-3</c:v>
                </c:pt>
                <c:pt idx="1">
                  <c:v>0</c:v>
                </c:pt>
                <c:pt idx="2">
                  <c:v>0</c:v>
                </c:pt>
                <c:pt idx="3">
                  <c:v>9.1999999999999998E-3</c:v>
                </c:pt>
                <c:pt idx="4">
                  <c:v>5.3E-3</c:v>
                </c:pt>
                <c:pt idx="5">
                  <c:v>0</c:v>
                </c:pt>
                <c:pt idx="6">
                  <c:v>1.8200000000000001E-2</c:v>
                </c:pt>
              </c:numCache>
            </c:numRef>
          </c:val>
          <c:extLst xmlns:c16r2="http://schemas.microsoft.com/office/drawing/2015/06/chart">
            <c:ext xmlns:c16="http://schemas.microsoft.com/office/drawing/2014/chart" uri="{C3380CC4-5D6E-409C-BE32-E72D297353CC}">
              <c16:uniqueId val="{00000008-4ABA-453E-956E-ED9885A3D5F6}"/>
            </c:ext>
          </c:extLst>
        </c:ser>
        <c:dLbls>
          <c:showLegendKey val="0"/>
          <c:showVal val="0"/>
          <c:showCatName val="0"/>
          <c:showSerName val="0"/>
          <c:showPercent val="0"/>
          <c:showBubbleSize val="0"/>
        </c:dLbls>
        <c:gapWidth val="160"/>
        <c:overlap val="100"/>
        <c:axId val="95378816"/>
        <c:axId val="95683712"/>
      </c:barChart>
      <c:catAx>
        <c:axId val="95378816"/>
        <c:scaling>
          <c:orientation val="minMax"/>
        </c:scaling>
        <c:delete val="0"/>
        <c:axPos val="t"/>
        <c:numFmt formatCode="General" sourceLinked="1"/>
        <c:majorTickMark val="out"/>
        <c:minorTickMark val="none"/>
        <c:tickLblPos val="nextTo"/>
        <c:spPr>
          <a:ln>
            <a:noFill/>
          </a:ln>
        </c:spPr>
        <c:txPr>
          <a:bodyPr/>
          <a:lstStyle/>
          <a:p>
            <a:pPr>
              <a:defRPr sz="1200" b="1">
                <a:latin typeface="Gill Sans MT"/>
              </a:defRPr>
            </a:pPr>
            <a:endParaRPr lang="ru-RU"/>
          </a:p>
        </c:txPr>
        <c:crossAx val="95683712"/>
        <c:crosses val="autoZero"/>
        <c:auto val="1"/>
        <c:lblAlgn val="ctr"/>
        <c:lblOffset val="100"/>
        <c:noMultiLvlLbl val="0"/>
      </c:catAx>
      <c:valAx>
        <c:axId val="95683712"/>
        <c:scaling>
          <c:orientation val="maxMin"/>
        </c:scaling>
        <c:delete val="1"/>
        <c:axPos val="l"/>
        <c:numFmt formatCode="0%" sourceLinked="0"/>
        <c:majorTickMark val="out"/>
        <c:minorTickMark val="none"/>
        <c:tickLblPos val="none"/>
        <c:crossAx val="95378816"/>
        <c:crosses val="autoZero"/>
        <c:crossBetween val="between"/>
      </c:valAx>
      <c:spPr>
        <a:ln>
          <a:noFill/>
        </a:ln>
      </c:spPr>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 Повністю обізнаний(-на)</c:v>
                </c:pt>
              </c:strCache>
            </c:strRef>
          </c:tx>
          <c:spPr>
            <a:solidFill>
              <a:schemeClr val="accent1">
                <a:lumMod val="60000"/>
                <a:lumOff val="4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5BA9-4341-AF38-79D7CE05C2C9}"/>
            </c:ext>
          </c:extLst>
        </c:ser>
        <c:ser>
          <c:idx val="1"/>
          <c:order val="1"/>
          <c:tx>
            <c:strRef>
              <c:f>Лист1!$C$1</c:f>
              <c:strCache>
                <c:ptCount val="1"/>
                <c:pt idx="0">
                  <c:v>В основному обізнаний(-на)</c:v>
                </c:pt>
              </c:strCache>
            </c:strRef>
          </c:tx>
          <c:spPr>
            <a:solidFill>
              <a:schemeClr val="accent6">
                <a:lumMod val="75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5BA9-4341-AF38-79D7CE05C2C9}"/>
            </c:ext>
          </c:extLst>
        </c:ser>
        <c:ser>
          <c:idx val="2"/>
          <c:order val="2"/>
          <c:tx>
            <c:strRef>
              <c:f>Лист1!$D$1</c:f>
              <c:strCache>
                <c:ptCount val="1"/>
                <c:pt idx="0">
                  <c:v>Дещо знаю, але, в загальному, не достатньо</c:v>
                </c:pt>
              </c:strCache>
            </c:strRef>
          </c:tx>
          <c:spPr>
            <a:solidFill>
              <a:schemeClr val="bg1">
                <a:lumMod val="50000"/>
              </a:schemeClr>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5BA9-4341-AF38-79D7CE05C2C9}"/>
            </c:ext>
          </c:extLst>
        </c:ser>
        <c:ser>
          <c:idx val="3"/>
          <c:order val="3"/>
          <c:tx>
            <c:strRef>
              <c:f>Лист1!$E$1</c:f>
              <c:strCache>
                <c:ptCount val="1"/>
                <c:pt idx="0">
                  <c:v> Знаю дуже мало    </c:v>
                </c:pt>
              </c:strCache>
            </c:strRef>
          </c:tx>
          <c:spPr>
            <a:solidFill>
              <a:srgbClr val="651D32"/>
            </a:solidFill>
            <a:ln>
              <a:noFill/>
            </a:ln>
            <a:effectLst/>
          </c:spPr>
          <c:invertIfNegative val="0"/>
          <c:cat>
            <c:numRef>
              <c:f>Лист1!$A$2:$A$5</c:f>
              <c:numCache>
                <c:formatCode>General</c:formatCode>
                <c:ptCount val="4"/>
              </c:numCache>
            </c:numRef>
          </c:cat>
          <c:val>
            <c:numRef>
              <c:f>Лист1!$E$2:$E$5</c:f>
              <c:numCache>
                <c:formatCode>General</c:formatCode>
                <c:ptCount val="4"/>
              </c:numCache>
            </c:numRef>
          </c:val>
          <c:extLst xmlns:c16r2="http://schemas.microsoft.com/office/drawing/2015/06/chart">
            <c:ext xmlns:c16="http://schemas.microsoft.com/office/drawing/2014/chart" uri="{C3380CC4-5D6E-409C-BE32-E72D297353CC}">
              <c16:uniqueId val="{00000003-5BA9-4341-AF38-79D7CE05C2C9}"/>
            </c:ext>
          </c:extLst>
        </c:ser>
        <c:ser>
          <c:idx val="4"/>
          <c:order val="4"/>
          <c:tx>
            <c:strRef>
              <c:f>Лист1!$F$1</c:f>
              <c:strCache>
                <c:ptCount val="1"/>
                <c:pt idx="0">
                  <c:v>Нічого або майже нічого не знаю про це</c:v>
                </c:pt>
              </c:strCache>
            </c:strRef>
          </c:tx>
          <c:spPr>
            <a:solidFill>
              <a:srgbClr val="FF0000"/>
            </a:solidFill>
            <a:ln>
              <a:noFill/>
            </a:ln>
            <a:effectLst/>
          </c:spPr>
          <c:invertIfNegative val="0"/>
          <c:cat>
            <c:numRef>
              <c:f>Лист1!$A$2:$A$5</c:f>
              <c:numCache>
                <c:formatCode>General</c:formatCode>
                <c:ptCount val="4"/>
              </c:numCache>
            </c:numRef>
          </c:cat>
          <c:val>
            <c:numRef>
              <c:f>Лист1!$F$2:$F$5</c:f>
              <c:numCache>
                <c:formatCode>General</c:formatCode>
                <c:ptCount val="4"/>
              </c:numCache>
            </c:numRef>
          </c:val>
          <c:extLst xmlns:c16r2="http://schemas.microsoft.com/office/drawing/2015/06/chart">
            <c:ext xmlns:c16="http://schemas.microsoft.com/office/drawing/2014/chart" uri="{C3380CC4-5D6E-409C-BE32-E72D297353CC}">
              <c16:uniqueId val="{00000004-5BA9-4341-AF38-79D7CE05C2C9}"/>
            </c:ext>
          </c:extLst>
        </c:ser>
        <c:ser>
          <c:idx val="5"/>
          <c:order val="5"/>
          <c:tx>
            <c:strRef>
              <c:f>Лист1!$G$1</c:f>
              <c:strCache>
                <c:ptCount val="1"/>
                <c:pt idx="0">
                  <c:v>Мене це не цікавить</c:v>
                </c:pt>
              </c:strCache>
            </c:strRef>
          </c:tx>
          <c:spPr>
            <a:solidFill>
              <a:schemeClr val="bg1">
                <a:lumMod val="75000"/>
              </a:schemeClr>
            </a:solidFill>
            <a:ln>
              <a:noFill/>
            </a:ln>
            <a:effectLst/>
          </c:spPr>
          <c:invertIfNegative val="0"/>
          <c:cat>
            <c:numRef>
              <c:f>Лист1!$A$2:$A$5</c:f>
              <c:numCache>
                <c:formatCode>General</c:formatCode>
                <c:ptCount val="4"/>
              </c:numCache>
            </c:numRef>
          </c:cat>
          <c:val>
            <c:numRef>
              <c:f>Лист1!$G$2:$G$5</c:f>
              <c:numCache>
                <c:formatCode>General</c:formatCode>
                <c:ptCount val="4"/>
              </c:numCache>
            </c:numRef>
          </c:val>
          <c:extLst xmlns:c16r2="http://schemas.microsoft.com/office/drawing/2015/06/chart">
            <c:ext xmlns:c16="http://schemas.microsoft.com/office/drawing/2014/chart" uri="{C3380CC4-5D6E-409C-BE32-E72D297353CC}">
              <c16:uniqueId val="{00000005-5BA9-4341-AF38-79D7CE05C2C9}"/>
            </c:ext>
          </c:extLst>
        </c:ser>
        <c:ser>
          <c:idx val="6"/>
          <c:order val="6"/>
          <c:tx>
            <c:strRef>
              <c:f>Лист1!$H$1</c:f>
              <c:strCache>
                <c:ptCount val="1"/>
                <c:pt idx="0">
                  <c:v>Важко відповісти/ Відмова від відповіді </c:v>
                </c:pt>
              </c:strCache>
            </c:strRef>
          </c:tx>
          <c:spPr>
            <a:solidFill>
              <a:schemeClr val="accent5">
                <a:lumMod val="50000"/>
              </a:schemeClr>
            </a:solidFill>
            <a:ln>
              <a:noFill/>
            </a:ln>
            <a:effectLst/>
          </c:spPr>
          <c:invertIfNegative val="0"/>
          <c:cat>
            <c:numRef>
              <c:f>Лист1!$A$2:$A$5</c:f>
              <c:numCache>
                <c:formatCode>General</c:formatCode>
                <c:ptCount val="4"/>
              </c:numCache>
            </c:numRef>
          </c:cat>
          <c:val>
            <c:numRef>
              <c:f>Лист1!$H$2:$H$5</c:f>
              <c:numCache>
                <c:formatCode>General</c:formatCode>
                <c:ptCount val="4"/>
              </c:numCache>
            </c:numRef>
          </c:val>
          <c:extLst xmlns:c16r2="http://schemas.microsoft.com/office/drawing/2015/06/chart">
            <c:ext xmlns:c16="http://schemas.microsoft.com/office/drawing/2014/chart" uri="{C3380CC4-5D6E-409C-BE32-E72D297353CC}">
              <c16:uniqueId val="{00000006-5BA9-4341-AF38-79D7CE05C2C9}"/>
            </c:ext>
          </c:extLst>
        </c:ser>
        <c:dLbls>
          <c:showLegendKey val="0"/>
          <c:showVal val="0"/>
          <c:showCatName val="0"/>
          <c:showSerName val="0"/>
          <c:showPercent val="0"/>
          <c:showBubbleSize val="0"/>
        </c:dLbls>
        <c:gapWidth val="150"/>
        <c:overlap val="100"/>
        <c:axId val="95850496"/>
        <c:axId val="95852032"/>
      </c:barChart>
      <c:catAx>
        <c:axId val="95850496"/>
        <c:scaling>
          <c:orientation val="minMax"/>
        </c:scaling>
        <c:delete val="1"/>
        <c:axPos val="l"/>
        <c:numFmt formatCode="General" sourceLinked="1"/>
        <c:majorTickMark val="none"/>
        <c:minorTickMark val="none"/>
        <c:tickLblPos val="nextTo"/>
        <c:crossAx val="95852032"/>
        <c:crosses val="autoZero"/>
        <c:auto val="1"/>
        <c:lblAlgn val="ctr"/>
        <c:lblOffset val="100"/>
        <c:noMultiLvlLbl val="0"/>
      </c:catAx>
      <c:valAx>
        <c:axId val="95852032"/>
        <c:scaling>
          <c:orientation val="minMax"/>
        </c:scaling>
        <c:delete val="1"/>
        <c:axPos val="b"/>
        <c:numFmt formatCode="0%" sourceLinked="1"/>
        <c:majorTickMark val="none"/>
        <c:minorTickMark val="none"/>
        <c:tickLblPos val="nextTo"/>
        <c:crossAx val="95850496"/>
        <c:crosses val="autoZero"/>
        <c:crossBetween val="between"/>
      </c:valAx>
      <c:spPr>
        <a:noFill/>
        <a:ln w="25400">
          <a:noFill/>
        </a:ln>
        <a:effectLst/>
      </c:spPr>
    </c:plotArea>
    <c:legend>
      <c:legendPos val="b"/>
      <c:layout>
        <c:manualLayout>
          <c:xMode val="edge"/>
          <c:yMode val="edge"/>
          <c:x val="0"/>
          <c:y val="6.3631529924618084E-3"/>
          <c:w val="1"/>
          <c:h val="0.993635998588481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51067228419723"/>
          <c:y val="0"/>
          <c:w val="0.4834894130113086"/>
          <c:h val="0.99983059482611936"/>
        </c:manualLayout>
      </c:layout>
      <c:barChart>
        <c:barDir val="bar"/>
        <c:grouping val="clustered"/>
        <c:varyColors val="0"/>
        <c:ser>
          <c:idx val="0"/>
          <c:order val="0"/>
          <c:tx>
            <c:strRef>
              <c:f>Лист1!$B$1</c:f>
              <c:strCache>
                <c:ptCount val="1"/>
                <c:pt idx="0">
                  <c:v>Basically aware / Fully aware</c:v>
                </c:pt>
              </c:strCache>
            </c:strRef>
          </c:tx>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Establishment of the High Anti-Corruption Court (law adopted)</c:v>
                </c:pt>
                <c:pt idx="1">
                  <c:v>Publicizing judicial income and assets declarations and social response</c:v>
                </c:pt>
                <c:pt idx="2">
                  <c:v>Procedure for obtaining free legal aid when applying to court</c:v>
                </c:pt>
                <c:pt idx="3">
                  <c:v>Establishment of the High Council for Justice and its expanded powers</c:v>
                </c:pt>
                <c:pt idx="4">
                  <c:v>Establishment of a new Supreme Court and launching its operstions</c:v>
                </c:pt>
                <c:pt idx="5">
                  <c:v>Selection of Justices to the Supreme Court in compliance with the new procedure and the new criteria</c:v>
                </c:pt>
                <c:pt idx="6">
                  <c:v>Participation of the public (in particular, Public Integrity Council) in the selection of Supreme Court Justices</c:v>
                </c:pt>
                <c:pt idx="7">
                  <c:v>Opportunities for citizens to participate in trials as jurors</c:v>
                </c:pt>
              </c:strCache>
            </c:strRef>
          </c:cat>
          <c:val>
            <c:numRef>
              <c:f>Лист1!$B$2:$B$9</c:f>
              <c:numCache>
                <c:formatCode>0%</c:formatCode>
                <c:ptCount val="8"/>
                <c:pt idx="0">
                  <c:v>0.19839999999999999</c:v>
                </c:pt>
                <c:pt idx="1">
                  <c:v>0.19620000000000001</c:v>
                </c:pt>
                <c:pt idx="2">
                  <c:v>0.16089999999999999</c:v>
                </c:pt>
                <c:pt idx="3">
                  <c:v>0.1595</c:v>
                </c:pt>
                <c:pt idx="4">
                  <c:v>0.15670000000000001</c:v>
                </c:pt>
                <c:pt idx="5">
                  <c:v>0.1497</c:v>
                </c:pt>
                <c:pt idx="6">
                  <c:v>0.1389</c:v>
                </c:pt>
                <c:pt idx="7">
                  <c:v>0.1348</c:v>
                </c:pt>
              </c:numCache>
            </c:numRef>
          </c:val>
          <c:extLst xmlns:c16r2="http://schemas.microsoft.com/office/drawing/2015/06/chart">
            <c:ext xmlns:c16="http://schemas.microsoft.com/office/drawing/2014/chart" uri="{C3380CC4-5D6E-409C-BE32-E72D297353CC}">
              <c16:uniqueId val="{00000006-51BC-492F-B33E-4CD44249ACD5}"/>
            </c:ext>
          </c:extLst>
        </c:ser>
        <c:dLbls>
          <c:showLegendKey val="0"/>
          <c:showVal val="0"/>
          <c:showCatName val="0"/>
          <c:showSerName val="0"/>
          <c:showPercent val="0"/>
          <c:showBubbleSize val="0"/>
        </c:dLbls>
        <c:gapWidth val="78"/>
        <c:axId val="42288256"/>
        <c:axId val="42282368"/>
      </c:barChart>
      <c:valAx>
        <c:axId val="42282368"/>
        <c:scaling>
          <c:orientation val="minMax"/>
        </c:scaling>
        <c:delete val="1"/>
        <c:axPos val="t"/>
        <c:numFmt formatCode="0%" sourceLinked="1"/>
        <c:majorTickMark val="out"/>
        <c:minorTickMark val="none"/>
        <c:tickLblPos val="none"/>
        <c:crossAx val="42288256"/>
        <c:crosses val="autoZero"/>
        <c:crossBetween val="between"/>
      </c:valAx>
      <c:catAx>
        <c:axId val="42288256"/>
        <c:scaling>
          <c:orientation val="maxMin"/>
        </c:scaling>
        <c:delete val="1"/>
        <c:axPos val="l"/>
        <c:numFmt formatCode="General" sourceLinked="0"/>
        <c:majorTickMark val="out"/>
        <c:minorTickMark val="none"/>
        <c:tickLblPos val="none"/>
        <c:crossAx val="4228236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Повністю обізнаний(-на) / В основному обізаний(-на)</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DD62-4097-B265-3A92FAEBF16B}"/>
            </c:ext>
          </c:extLst>
        </c:ser>
        <c:dLbls>
          <c:showLegendKey val="0"/>
          <c:showVal val="0"/>
          <c:showCatName val="0"/>
          <c:showSerName val="0"/>
          <c:showPercent val="0"/>
          <c:showBubbleSize val="0"/>
        </c:dLbls>
        <c:gapWidth val="150"/>
        <c:overlap val="100"/>
        <c:axId val="42357504"/>
        <c:axId val="42359040"/>
      </c:barChart>
      <c:catAx>
        <c:axId val="42357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42359040"/>
        <c:crosses val="autoZero"/>
        <c:auto val="1"/>
        <c:lblAlgn val="ctr"/>
        <c:lblOffset val="100"/>
        <c:noMultiLvlLbl val="0"/>
      </c:catAx>
      <c:valAx>
        <c:axId val="423590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357504"/>
        <c:crosses val="autoZero"/>
        <c:crossBetween val="between"/>
      </c:valAx>
      <c:spPr>
        <a:noFill/>
        <a:ln>
          <a:noFill/>
        </a:ln>
        <a:effectLst/>
      </c:spPr>
    </c:plotArea>
    <c:legend>
      <c:legendPos val="b"/>
      <c:layout>
        <c:manualLayout>
          <c:xMode val="edge"/>
          <c:yMode val="edge"/>
          <c:x val="0.12869612406181236"/>
          <c:y val="0.12998306229312195"/>
          <c:w val="0.87069395839408947"/>
          <c:h val="0.846431457639127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3224572017595E-3"/>
          <c:y val="0"/>
          <c:w val="0.99767767754279824"/>
          <c:h val="1"/>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none" lIns="38100" tIns="19050" rIns="38100" bIns="19050" anchor="ctr">
                <a:spAutoFit/>
              </a:bodyPr>
              <a:lstStyle/>
              <a:p>
                <a:pPr>
                  <a:defRPr sz="1200" b="1">
                    <a:solidFill>
                      <a:schemeClr val="tx1"/>
                    </a:solidFill>
                    <a:latin typeface="Arial" panose="020B0604020202020204" pitchFamily="34" charset="0"/>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Лист1!$A$10:$A$17</c:f>
              <c:strCache>
                <c:ptCount val="8"/>
                <c:pt idx="0">
                  <c:v>We receive objective information about the courts and judiciary as a whole via the media (television, press, etc.) </c:v>
                </c:pt>
                <c:pt idx="1">
                  <c:v>A person who reports on corruption cases in courts gets protection from the state</c:v>
                </c:pt>
                <c:pt idx="2">
                  <c:v>Judges are selected and appointed in a transparent and open manner exclusively on the basis of professional competence and high moral standards</c:v>
                </c:pt>
                <c:pt idx="3">
                  <c:v>Citizens can easily find reliable information about the income and property of any judge</c:v>
                </c:pt>
                <c:pt idx="4">
                  <c:v>Courts are independent and not subject to the influence of politicians, authorities, and oligarchs</c:v>
                </c:pt>
                <c:pt idx="5">
                  <c:v>Ukrainian citizens have confidence in courts</c:v>
                </c:pt>
                <c:pt idx="6">
                  <c:v>Judges always adjudicate in a fair and impartial manner and take decisions that are lawful</c:v>
                </c:pt>
                <c:pt idx="7">
                  <c:v>The Ukrainian judiciary is open and transparent for citizens, mass media, NGOs and all stakeholders</c:v>
                </c:pt>
              </c:strCache>
            </c:strRef>
          </c:cat>
          <c:val>
            <c:numRef>
              <c:f>Лист1!$B$10:$B$17</c:f>
              <c:numCache>
                <c:formatCode>0%</c:formatCode>
                <c:ptCount val="8"/>
                <c:pt idx="0">
                  <c:v>0.26589999999999997</c:v>
                </c:pt>
                <c:pt idx="1">
                  <c:v>0.25490000000000002</c:v>
                </c:pt>
                <c:pt idx="2">
                  <c:v>0.23769999999999999</c:v>
                </c:pt>
                <c:pt idx="3">
                  <c:v>0.214</c:v>
                </c:pt>
                <c:pt idx="4">
                  <c:v>0.19919999999999999</c:v>
                </c:pt>
                <c:pt idx="5">
                  <c:v>0.17610000000000001</c:v>
                </c:pt>
                <c:pt idx="6">
                  <c:v>0.1744</c:v>
                </c:pt>
                <c:pt idx="7">
                  <c:v>0.16039999999999999</c:v>
                </c:pt>
              </c:numCache>
            </c:numRef>
          </c:val>
          <c:extLst xmlns:c16r2="http://schemas.microsoft.com/office/drawing/2015/06/chart">
            <c:ext xmlns:c16="http://schemas.microsoft.com/office/drawing/2014/chart" uri="{C3380CC4-5D6E-409C-BE32-E72D297353CC}">
              <c16:uniqueId val="{00000000-A587-4D00-AB60-FF5054F96858}"/>
            </c:ext>
          </c:extLst>
        </c:ser>
        <c:dLbls>
          <c:showLegendKey val="0"/>
          <c:showVal val="0"/>
          <c:showCatName val="0"/>
          <c:showSerName val="0"/>
          <c:showPercent val="0"/>
          <c:showBubbleSize val="0"/>
        </c:dLbls>
        <c:gapWidth val="78"/>
        <c:axId val="95943680"/>
        <c:axId val="95942144"/>
      </c:barChart>
      <c:valAx>
        <c:axId val="95942144"/>
        <c:scaling>
          <c:orientation val="minMax"/>
          <c:max val="0.60000000000000009"/>
          <c:min val="0"/>
        </c:scaling>
        <c:delete val="1"/>
        <c:axPos val="t"/>
        <c:numFmt formatCode="0%" sourceLinked="1"/>
        <c:majorTickMark val="out"/>
        <c:minorTickMark val="none"/>
        <c:tickLblPos val="nextTo"/>
        <c:crossAx val="95943680"/>
        <c:crosses val="autoZero"/>
        <c:crossBetween val="between"/>
      </c:valAx>
      <c:catAx>
        <c:axId val="95943680"/>
        <c:scaling>
          <c:orientation val="maxMin"/>
        </c:scaling>
        <c:delete val="1"/>
        <c:axPos val="l"/>
        <c:numFmt formatCode="General" sourceLinked="0"/>
        <c:majorTickMark val="out"/>
        <c:minorTickMark val="none"/>
        <c:tickLblPos val="none"/>
        <c:crossAx val="95942144"/>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Повністю погоджуюсь / Скоріше погоджуюсь, ніж не погоджуюся</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EFEC-4C5A-A3FB-029F25038184}"/>
            </c:ext>
          </c:extLst>
        </c:ser>
        <c:dLbls>
          <c:showLegendKey val="0"/>
          <c:showVal val="0"/>
          <c:showCatName val="0"/>
          <c:showSerName val="0"/>
          <c:showPercent val="0"/>
          <c:showBubbleSize val="0"/>
        </c:dLbls>
        <c:gapWidth val="150"/>
        <c:overlap val="100"/>
        <c:axId val="42269312"/>
        <c:axId val="96231808"/>
      </c:barChart>
      <c:catAx>
        <c:axId val="4226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6231808"/>
        <c:crosses val="autoZero"/>
        <c:auto val="1"/>
        <c:lblAlgn val="ctr"/>
        <c:lblOffset val="100"/>
        <c:noMultiLvlLbl val="0"/>
      </c:catAx>
      <c:valAx>
        <c:axId val="962318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269312"/>
        <c:crosses val="autoZero"/>
        <c:crossBetween val="between"/>
      </c:valAx>
      <c:spPr>
        <a:noFill/>
        <a:ln>
          <a:noFill/>
        </a:ln>
        <a:effectLst/>
      </c:spPr>
    </c:plotArea>
    <c:legend>
      <c:legendPos val="b"/>
      <c:layout>
        <c:manualLayout>
          <c:xMode val="edge"/>
          <c:yMode val="edge"/>
          <c:x val="0"/>
          <c:y val="0.12998306229312195"/>
          <c:w val="1"/>
          <c:h val="0.846431457639127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1148396782619E-3"/>
          <c:y val="0"/>
          <c:w val="0.99767777777777777"/>
          <c:h val="1"/>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non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The one who has more money always wins a lawsuit</c:v>
                </c:pt>
                <c:pt idx="1">
                  <c:v>The court corruption is increasing</c:v>
                </c:pt>
                <c:pt idx="2">
                  <c:v>Bribing judges is common practice in Ukrainian courts, without which it is impossible to get a positive resolution of litigation </c:v>
                </c:pt>
                <c:pt idx="3">
                  <c:v>The appointment (selection) of judges takes place subject to political influences </c:v>
                </c:pt>
                <c:pt idx="4">
                  <c:v>Judges often take decisions under pressure and based on fear of becoming subject to public condemnation and actions by civic activists.</c:v>
                </c:pt>
                <c:pt idx="5">
                  <c:v>The professional qualifications of judges are up to the level </c:v>
                </c:pt>
                <c:pt idx="6">
                  <c:v>Jurors in the Ukrainian courts contribute to fair adjudication and counteract corruption</c:v>
                </c:pt>
                <c:pt idx="7">
                  <c:v>The profession of a judge inspires respect and amiable attitude among average people  </c:v>
                </c:pt>
              </c:strCache>
            </c:strRef>
          </c:cat>
          <c:val>
            <c:numRef>
              <c:f>Лист1!$B$2:$B$9</c:f>
              <c:numCache>
                <c:formatCode>0%</c:formatCode>
                <c:ptCount val="8"/>
                <c:pt idx="0">
                  <c:v>0.68619999999999992</c:v>
                </c:pt>
                <c:pt idx="1">
                  <c:v>0.58450000000000002</c:v>
                </c:pt>
                <c:pt idx="2">
                  <c:v>0.56579999999999997</c:v>
                </c:pt>
                <c:pt idx="3">
                  <c:v>0.55989999999999995</c:v>
                </c:pt>
                <c:pt idx="4">
                  <c:v>0.47809999999999997</c:v>
                </c:pt>
                <c:pt idx="5">
                  <c:v>0.3417</c:v>
                </c:pt>
                <c:pt idx="6">
                  <c:v>0.33239999999999997</c:v>
                </c:pt>
                <c:pt idx="7">
                  <c:v>0.30059999999999998</c:v>
                </c:pt>
              </c:numCache>
            </c:numRef>
          </c:val>
          <c:extLst xmlns:c16r2="http://schemas.microsoft.com/office/drawing/2015/06/chart">
            <c:ext xmlns:c16="http://schemas.microsoft.com/office/drawing/2014/chart" uri="{C3380CC4-5D6E-409C-BE32-E72D297353CC}">
              <c16:uniqueId val="{00000006-11FF-41EF-9DC0-8FD8E996032A}"/>
            </c:ext>
          </c:extLst>
        </c:ser>
        <c:dLbls>
          <c:showLegendKey val="0"/>
          <c:showVal val="0"/>
          <c:showCatName val="0"/>
          <c:showSerName val="0"/>
          <c:showPercent val="0"/>
          <c:showBubbleSize val="0"/>
        </c:dLbls>
        <c:gapWidth val="78"/>
        <c:axId val="96266496"/>
        <c:axId val="96264960"/>
      </c:barChart>
      <c:valAx>
        <c:axId val="96264960"/>
        <c:scaling>
          <c:orientation val="minMax"/>
          <c:max val="0.8"/>
          <c:min val="0"/>
        </c:scaling>
        <c:delete val="1"/>
        <c:axPos val="t"/>
        <c:numFmt formatCode="0%" sourceLinked="1"/>
        <c:majorTickMark val="out"/>
        <c:minorTickMark val="none"/>
        <c:tickLblPos val="nextTo"/>
        <c:crossAx val="96266496"/>
        <c:crosses val="autoZero"/>
        <c:crossBetween val="between"/>
      </c:valAx>
      <c:catAx>
        <c:axId val="96266496"/>
        <c:scaling>
          <c:orientation val="maxMin"/>
        </c:scaling>
        <c:delete val="1"/>
        <c:axPos val="l"/>
        <c:numFmt formatCode="General" sourceLinked="0"/>
        <c:majorTickMark val="out"/>
        <c:minorTickMark val="none"/>
        <c:tickLblPos val="none"/>
        <c:crossAx val="96264960"/>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5260328061664"/>
          <c:y val="0"/>
          <c:w val="0.4956540563642457"/>
          <c:h val="1"/>
        </c:manualLayout>
      </c:layout>
      <c:pieChart>
        <c:varyColors val="1"/>
        <c:ser>
          <c:idx val="0"/>
          <c:order val="0"/>
          <c:tx>
            <c:strRef>
              <c:f>Лист1!$B$1</c:f>
              <c:strCache>
                <c:ptCount val="1"/>
                <c:pt idx="0">
                  <c:v>Столбец1</c:v>
                </c:pt>
              </c:strCache>
            </c:strRef>
          </c:tx>
          <c:explosion val="2"/>
          <c:dPt>
            <c:idx val="0"/>
            <c:bubble3D val="0"/>
            <c:spPr>
              <a:solidFill>
                <a:schemeClr val="accent6">
                  <a:lumMod val="50000"/>
                </a:schemeClr>
              </a:solidFill>
            </c:spPr>
            <c:extLst xmlns:c16r2="http://schemas.microsoft.com/office/drawing/2015/06/chart">
              <c:ext xmlns:c16="http://schemas.microsoft.com/office/drawing/2014/chart" uri="{C3380CC4-5D6E-409C-BE32-E72D297353CC}">
                <c16:uniqueId val="{00000001-932F-4EB0-8529-5F5BB7C7EC6D}"/>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932F-4EB0-8529-5F5BB7C7EC6D}"/>
              </c:ext>
            </c:extLst>
          </c:dPt>
          <c:dLbls>
            <c:dLbl>
              <c:idx val="0"/>
              <c:layout>
                <c:manualLayout>
                  <c:x val="-0.12166328964068833"/>
                  <c:y val="6.4630792052252197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8.7824493303812798E-2"/>
                      <c:h val="0.12343995297913318"/>
                    </c:manualLayout>
                  </c15:layout>
                </c:ext>
                <c:ext xmlns:c16="http://schemas.microsoft.com/office/drawing/2014/chart" uri="{C3380CC4-5D6E-409C-BE32-E72D297353CC}">
                  <c16:uniqueId val="{00000001-932F-4EB0-8529-5F5BB7C7EC6D}"/>
                </c:ext>
              </c:extLst>
            </c:dLbl>
            <c:dLbl>
              <c:idx val="1"/>
              <c:layout>
                <c:manualLayout>
                  <c:x val="0.12822257311491619"/>
                  <c:y val="-2.893869730825899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2F-4EB0-8529-5F5BB7C7EC6D}"/>
                </c:ext>
              </c:extLst>
            </c:dLbl>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Male</c:v>
                </c:pt>
                <c:pt idx="1">
                  <c:v>Female</c:v>
                </c:pt>
              </c:strCache>
            </c:strRef>
          </c:cat>
          <c:val>
            <c:numRef>
              <c:f>Лист1!$B$2:$B$3</c:f>
              <c:numCache>
                <c:formatCode>0%</c:formatCode>
                <c:ptCount val="2"/>
                <c:pt idx="0">
                  <c:v>0.45279999999999998</c:v>
                </c:pt>
                <c:pt idx="1">
                  <c:v>0.54720000000000002</c:v>
                </c:pt>
              </c:numCache>
            </c:numRef>
          </c:val>
          <c:extLst xmlns:c16r2="http://schemas.microsoft.com/office/drawing/2015/06/chart">
            <c:ext xmlns:c16="http://schemas.microsoft.com/office/drawing/2014/chart" uri="{C3380CC4-5D6E-409C-BE32-E72D297353CC}">
              <c16:uniqueId val="{00000004-932F-4EB0-8529-5F5BB7C7EC6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65759196981574E-5"/>
          <c:y val="3.2487309644670052E-2"/>
          <c:w val="0.99990293424080301"/>
          <c:h val="0.95822712745998662"/>
        </c:manualLayout>
      </c:layout>
      <c:barChart>
        <c:barDir val="bar"/>
        <c:grouping val="stack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0" tIns="19050" rIns="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Television</c:v>
                </c:pt>
                <c:pt idx="1">
                  <c:v>Impressions, estimations, experiences of friends or relatives</c:v>
                </c:pt>
                <c:pt idx="2">
                  <c:v>Internet (other than social media)</c:v>
                </c:pt>
                <c:pt idx="3">
                  <c:v>Social media (Facebook, etc.)</c:v>
                </c:pt>
                <c:pt idx="4">
                  <c:v>Personal experience</c:v>
                </c:pt>
              </c:strCache>
            </c:strRef>
          </c:cat>
          <c:val>
            <c:numRef>
              <c:f>Лист1!$B$2:$B$7</c:f>
              <c:numCache>
                <c:formatCode>0%</c:formatCode>
                <c:ptCount val="6"/>
                <c:pt idx="0">
                  <c:v>0.6895</c:v>
                </c:pt>
                <c:pt idx="1">
                  <c:v>0.38129999999999997</c:v>
                </c:pt>
                <c:pt idx="2">
                  <c:v>0.31719999999999998</c:v>
                </c:pt>
                <c:pt idx="3">
                  <c:v>0.18179999999999999</c:v>
                </c:pt>
                <c:pt idx="4">
                  <c:v>0.14729999999999999</c:v>
                </c:pt>
                <c:pt idx="5">
                  <c:v>0.1273</c:v>
                </c:pt>
              </c:numCache>
            </c:numRef>
          </c:val>
          <c:extLst xmlns:c16r2="http://schemas.microsoft.com/office/drawing/2015/06/chart">
            <c:ext xmlns:c16="http://schemas.microsoft.com/office/drawing/2014/chart" uri="{C3380CC4-5D6E-409C-BE32-E72D297353CC}">
              <c16:uniqueId val="{00000000-4AC3-4AE7-91D7-AA10606CA665}"/>
            </c:ext>
          </c:extLst>
        </c:ser>
        <c:dLbls>
          <c:showLegendKey val="0"/>
          <c:showVal val="0"/>
          <c:showCatName val="0"/>
          <c:showSerName val="0"/>
          <c:showPercent val="0"/>
          <c:showBubbleSize val="0"/>
        </c:dLbls>
        <c:gapWidth val="150"/>
        <c:overlap val="100"/>
        <c:axId val="95585408"/>
        <c:axId val="95586944"/>
      </c:barChart>
      <c:catAx>
        <c:axId val="95585408"/>
        <c:scaling>
          <c:orientation val="maxMin"/>
        </c:scaling>
        <c:delete val="1"/>
        <c:axPos val="l"/>
        <c:numFmt formatCode="General" sourceLinked="1"/>
        <c:majorTickMark val="out"/>
        <c:minorTickMark val="none"/>
        <c:tickLblPos val="nextTo"/>
        <c:crossAx val="95586944"/>
        <c:crosses val="autoZero"/>
        <c:auto val="1"/>
        <c:lblAlgn val="ctr"/>
        <c:lblOffset val="100"/>
        <c:noMultiLvlLbl val="0"/>
      </c:catAx>
      <c:valAx>
        <c:axId val="95586944"/>
        <c:scaling>
          <c:orientation val="minMax"/>
          <c:max val="0.8"/>
          <c:min val="0"/>
        </c:scaling>
        <c:delete val="1"/>
        <c:axPos val="t"/>
        <c:numFmt formatCode="0%" sourceLinked="1"/>
        <c:majorTickMark val="out"/>
        <c:minorTickMark val="none"/>
        <c:tickLblPos val="nextTo"/>
        <c:crossAx val="9558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9863583941401E-3"/>
          <c:y val="2.0596661647615755E-2"/>
          <c:w val="0.43204332635989257"/>
          <c:h val="1"/>
        </c:manualLayout>
      </c:layout>
      <c:pieChart>
        <c:varyColors val="1"/>
        <c:ser>
          <c:idx val="0"/>
          <c:order val="0"/>
          <c:tx>
            <c:strRef>
              <c:f>Лист1!$B$1</c:f>
              <c:strCache>
                <c:ptCount val="1"/>
                <c:pt idx="0">
                  <c:v>Столбец1</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0FC-4449-AA6D-4B846F8FBE6B}"/>
              </c:ext>
            </c:extLst>
          </c:dPt>
          <c:dPt>
            <c:idx val="1"/>
            <c:bubble3D val="0"/>
            <c:spPr>
              <a:solidFill>
                <a:schemeClr val="accent1">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1-B30C-4619-BF31-5DC53FB89819}"/>
              </c:ext>
            </c:extLst>
          </c:dPt>
          <c:dPt>
            <c:idx val="2"/>
            <c:bubble3D val="0"/>
            <c:spPr>
              <a:solidFill>
                <a:schemeClr val="accent5">
                  <a:lumMod val="90000"/>
                </a:schemeClr>
              </a:solidFill>
              <a:ln w="19050">
                <a:noFill/>
              </a:ln>
              <a:effectLst/>
            </c:spPr>
            <c:extLst xmlns:c16r2="http://schemas.microsoft.com/office/drawing/2015/06/chart">
              <c:ext xmlns:c16="http://schemas.microsoft.com/office/drawing/2014/chart" uri="{C3380CC4-5D6E-409C-BE32-E72D297353CC}">
                <c16:uniqueId val="{00000004-B30C-4619-BF31-5DC53FB89819}"/>
              </c:ext>
            </c:extLst>
          </c:dPt>
          <c:dPt>
            <c:idx val="3"/>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2-B30C-4619-BF31-5DC53FB89819}"/>
              </c:ext>
            </c:extLst>
          </c:dPt>
          <c:dPt>
            <c:idx val="4"/>
            <c:bubble3D val="0"/>
            <c:spPr>
              <a:solidFill>
                <a:schemeClr val="accent5">
                  <a:lumMod val="50000"/>
                </a:schemeClr>
              </a:solidFill>
              <a:ln w="19050">
                <a:noFill/>
              </a:ln>
              <a:effectLst/>
            </c:spPr>
            <c:extLst xmlns:c16r2="http://schemas.microsoft.com/office/drawing/2015/06/chart">
              <c:ext xmlns:c16="http://schemas.microsoft.com/office/drawing/2014/chart" uri="{C3380CC4-5D6E-409C-BE32-E72D297353CC}">
                <c16:uniqueId val="{00000003-B30C-4619-BF31-5DC53FB898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Лист1!$A$2:$A$6</c:f>
              <c:strCache>
                <c:ptCount val="5"/>
                <c:pt idx="0">
                  <c:v>1.     The situation will improve, courts will become more efficient, independent and impartial</c:v>
                </c:pt>
                <c:pt idx="1">
                  <c:v>2.     The situation will improve, but the changes will not be significant</c:v>
                </c:pt>
                <c:pt idx="2">
                  <c:v>3.      The situation will not change</c:v>
                </c:pt>
                <c:pt idx="3">
                  <c:v>4.      The situation will get worse</c:v>
                </c:pt>
                <c:pt idx="4">
                  <c:v>5.     Hard to answer/ Refuse to answer</c:v>
                </c:pt>
              </c:strCache>
            </c:strRef>
          </c:cat>
          <c:val>
            <c:numRef>
              <c:f>Лист1!$B$2:$B$6</c:f>
              <c:numCache>
                <c:formatCode>0%</c:formatCode>
                <c:ptCount val="5"/>
                <c:pt idx="0">
                  <c:v>6.8000000000000005E-2</c:v>
                </c:pt>
                <c:pt idx="1">
                  <c:v>0.2747</c:v>
                </c:pt>
                <c:pt idx="2">
                  <c:v>0.4551</c:v>
                </c:pt>
                <c:pt idx="3">
                  <c:v>7.4700000000000003E-2</c:v>
                </c:pt>
                <c:pt idx="4">
                  <c:v>0.12740000000000001</c:v>
                </c:pt>
              </c:numCache>
            </c:numRef>
          </c:val>
          <c:extLst xmlns:c16r2="http://schemas.microsoft.com/office/drawing/2015/06/chart">
            <c:ext xmlns:c16="http://schemas.microsoft.com/office/drawing/2014/chart" uri="{C3380CC4-5D6E-409C-BE32-E72D297353CC}">
              <c16:uniqueId val="{00000000-B30C-4619-BF31-5DC53FB89819}"/>
            </c:ext>
          </c:extLst>
        </c:ser>
        <c:dLbls>
          <c:showLegendKey val="0"/>
          <c:showVal val="0"/>
          <c:showCatName val="0"/>
          <c:showSerName val="0"/>
          <c:showPercent val="0"/>
          <c:showBubbleSize val="0"/>
          <c:showLeaderLines val="1"/>
        </c:dLbls>
        <c:firstSliceAng val="30"/>
      </c:pieChart>
      <c:spPr>
        <a:noFill/>
        <a:ln>
          <a:noFill/>
        </a:ln>
        <a:effectLst>
          <a:outerShdw blurRad="50800" dir="5400000" sx="1000" sy="1000" algn="ctr" rotWithShape="0">
            <a:srgbClr val="000000">
              <a:alpha val="43137"/>
            </a:srgbClr>
          </a:outerShdw>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Ситуація покращиться, суди стануть більш ефективними, незалежними та неупередженими</c:v>
                </c:pt>
              </c:strCache>
            </c:strRef>
          </c:tx>
          <c:spPr>
            <a:solidFill>
              <a:schemeClr val="accent6">
                <a:lumMod val="75000"/>
              </a:schemeClr>
            </a:solidFill>
            <a:ln>
              <a:noFill/>
            </a:ln>
            <a:effectLst/>
          </c:spPr>
          <c:invertIfNegative val="0"/>
          <c:cat>
            <c:numRef>
              <c:f>Лист1!$A$2</c:f>
              <c:numCache>
                <c:formatCode>General</c:formatCode>
                <c:ptCount val="1"/>
              </c:numCache>
            </c:numRef>
          </c:cat>
          <c:val>
            <c:numRef>
              <c:f>Лист1!$B$2</c:f>
              <c:numCache>
                <c:formatCode>General</c:formatCode>
                <c:ptCount val="1"/>
              </c:numCache>
            </c:numRef>
          </c:val>
          <c:extLst xmlns:c16r2="http://schemas.microsoft.com/office/drawing/2015/06/chart">
            <c:ext xmlns:c16="http://schemas.microsoft.com/office/drawing/2014/chart" uri="{C3380CC4-5D6E-409C-BE32-E72D297353CC}">
              <c16:uniqueId val="{00000000-45DA-4A79-9905-C1533F181F88}"/>
            </c:ext>
          </c:extLst>
        </c:ser>
        <c:ser>
          <c:idx val="1"/>
          <c:order val="1"/>
          <c:tx>
            <c:strRef>
              <c:f>Лист1!$C$1</c:f>
              <c:strCache>
                <c:ptCount val="1"/>
                <c:pt idx="0">
                  <c:v>Ситуація покращиться, але зміни не будуть суттєвими </c:v>
                </c:pt>
              </c:strCache>
            </c:strRef>
          </c:tx>
          <c:spPr>
            <a:solidFill>
              <a:schemeClr val="accent1">
                <a:lumMod val="60000"/>
                <a:lumOff val="40000"/>
              </a:schemeClr>
            </a:solidFill>
            <a:ln>
              <a:noFill/>
            </a:ln>
            <a:effectLst/>
          </c:spPr>
          <c:invertIfNegative val="0"/>
          <c:cat>
            <c:numRef>
              <c:f>Лист1!$A$2</c:f>
              <c:numCache>
                <c:formatCode>General</c:formatCode>
                <c:ptCount val="1"/>
              </c:numCache>
            </c:numRef>
          </c:cat>
          <c:val>
            <c:numRef>
              <c:f>Лист1!$C$2</c:f>
              <c:numCache>
                <c:formatCode>General</c:formatCode>
                <c:ptCount val="1"/>
              </c:numCache>
            </c:numRef>
          </c:val>
          <c:extLst xmlns:c16r2="http://schemas.microsoft.com/office/drawing/2015/06/chart">
            <c:ext xmlns:c16="http://schemas.microsoft.com/office/drawing/2014/chart" uri="{C3380CC4-5D6E-409C-BE32-E72D297353CC}">
              <c16:uniqueId val="{00000001-45DA-4A79-9905-C1533F181F88}"/>
            </c:ext>
          </c:extLst>
        </c:ser>
        <c:ser>
          <c:idx val="2"/>
          <c:order val="2"/>
          <c:tx>
            <c:strRef>
              <c:f>Лист1!$D$1</c:f>
              <c:strCache>
                <c:ptCount val="1"/>
                <c:pt idx="0">
                  <c:v>Ситуація не зміниться</c:v>
                </c:pt>
              </c:strCache>
            </c:strRef>
          </c:tx>
          <c:spPr>
            <a:solidFill>
              <a:schemeClr val="accent5">
                <a:lumMod val="90000"/>
              </a:schemeClr>
            </a:solidFill>
            <a:ln>
              <a:noFill/>
            </a:ln>
            <a:effectLst/>
          </c:spPr>
          <c:invertIfNegative val="0"/>
          <c:cat>
            <c:numRef>
              <c:f>Лист1!$A$2</c:f>
              <c:numCache>
                <c:formatCode>General</c:formatCode>
                <c:ptCount val="1"/>
              </c:numCache>
            </c:numRef>
          </c:cat>
          <c:val>
            <c:numRef>
              <c:f>Лист1!$D$2</c:f>
              <c:numCache>
                <c:formatCode>General</c:formatCode>
                <c:ptCount val="1"/>
              </c:numCache>
            </c:numRef>
          </c:val>
          <c:extLst xmlns:c16r2="http://schemas.microsoft.com/office/drawing/2015/06/chart">
            <c:ext xmlns:c16="http://schemas.microsoft.com/office/drawing/2014/chart" uri="{C3380CC4-5D6E-409C-BE32-E72D297353CC}">
              <c16:uniqueId val="{00000002-45DA-4A79-9905-C1533F181F88}"/>
            </c:ext>
          </c:extLst>
        </c:ser>
        <c:ser>
          <c:idx val="3"/>
          <c:order val="3"/>
          <c:tx>
            <c:strRef>
              <c:f>Лист1!$E$1</c:f>
              <c:strCache>
                <c:ptCount val="1"/>
                <c:pt idx="0">
                  <c:v>Ситуація погіршиться</c:v>
                </c:pt>
              </c:strCache>
            </c:strRef>
          </c:tx>
          <c:spPr>
            <a:solidFill>
              <a:schemeClr val="accent2">
                <a:lumMod val="75000"/>
              </a:schemeClr>
            </a:solidFill>
            <a:ln>
              <a:noFill/>
            </a:ln>
            <a:effectLst/>
          </c:spPr>
          <c:invertIfNegative val="0"/>
          <c:cat>
            <c:numRef>
              <c:f>Лист1!$A$2</c:f>
              <c:numCache>
                <c:formatCode>General</c:formatCode>
                <c:ptCount val="1"/>
              </c:numCache>
            </c:numRef>
          </c:cat>
          <c:val>
            <c:numRef>
              <c:f>Лист1!$E$2</c:f>
              <c:numCache>
                <c:formatCode>General</c:formatCode>
                <c:ptCount val="1"/>
              </c:numCache>
            </c:numRef>
          </c:val>
          <c:extLst xmlns:c16r2="http://schemas.microsoft.com/office/drawing/2015/06/chart">
            <c:ext xmlns:c16="http://schemas.microsoft.com/office/drawing/2014/chart" uri="{C3380CC4-5D6E-409C-BE32-E72D297353CC}">
              <c16:uniqueId val="{00000003-45DA-4A79-9905-C1533F181F88}"/>
            </c:ext>
          </c:extLst>
        </c:ser>
        <c:ser>
          <c:idx val="4"/>
          <c:order val="4"/>
          <c:tx>
            <c:strRef>
              <c:f>Лист1!$F$1</c:f>
              <c:strCache>
                <c:ptCount val="1"/>
                <c:pt idx="0">
                  <c:v>Важко відповісти/ Відмова від відповіді</c:v>
                </c:pt>
              </c:strCache>
            </c:strRef>
          </c:tx>
          <c:spPr>
            <a:solidFill>
              <a:schemeClr val="accent5">
                <a:lumMod val="50000"/>
              </a:schemeClr>
            </a:solidFill>
            <a:ln>
              <a:noFill/>
            </a:ln>
            <a:effectLst/>
          </c:spPr>
          <c:invertIfNegative val="0"/>
          <c:cat>
            <c:numRef>
              <c:f>Лист1!$A$2</c:f>
              <c:numCache>
                <c:formatCode>General</c:formatCode>
                <c:ptCount val="1"/>
              </c:numCache>
            </c:numRef>
          </c:cat>
          <c:val>
            <c:numRef>
              <c:f>Лист1!$F$2</c:f>
              <c:numCache>
                <c:formatCode>General</c:formatCode>
                <c:ptCount val="1"/>
              </c:numCache>
            </c:numRef>
          </c:val>
          <c:extLst xmlns:c16r2="http://schemas.microsoft.com/office/drawing/2015/06/chart">
            <c:ext xmlns:c16="http://schemas.microsoft.com/office/drawing/2014/chart" uri="{C3380CC4-5D6E-409C-BE32-E72D297353CC}">
              <c16:uniqueId val="{00000004-45DA-4A79-9905-C1533F181F88}"/>
            </c:ext>
          </c:extLst>
        </c:ser>
        <c:ser>
          <c:idx val="5"/>
          <c:order val="5"/>
          <c:tx>
            <c:strRef>
              <c:f>Лист1!$G$1</c:f>
              <c:strCache>
                <c:ptCount val="1"/>
              </c:strCache>
            </c:strRef>
          </c:tx>
          <c:spPr>
            <a:solidFill>
              <a:schemeClr val="accent6"/>
            </a:solidFill>
            <a:ln>
              <a:noFill/>
            </a:ln>
            <a:effectLst/>
          </c:spPr>
          <c:invertIfNegative val="0"/>
          <c:cat>
            <c:numRef>
              <c:f>Лист1!$A$2</c:f>
              <c:numCache>
                <c:formatCode>General</c:formatCode>
                <c:ptCount val="1"/>
              </c:numCache>
            </c:numRef>
          </c:cat>
          <c:val>
            <c:numRef>
              <c:f>Лист1!$G$2</c:f>
              <c:numCache>
                <c:formatCode>General</c:formatCode>
                <c:ptCount val="1"/>
              </c:numCache>
            </c:numRef>
          </c:val>
          <c:extLst xmlns:c16r2="http://schemas.microsoft.com/office/drawing/2015/06/chart">
            <c:ext xmlns:c16="http://schemas.microsoft.com/office/drawing/2014/chart" uri="{C3380CC4-5D6E-409C-BE32-E72D297353CC}">
              <c16:uniqueId val="{00000000-4259-4C6F-BA32-175892A81BDD}"/>
            </c:ext>
          </c:extLst>
        </c:ser>
        <c:ser>
          <c:idx val="6"/>
          <c:order val="6"/>
          <c:tx>
            <c:strRef>
              <c:f>Лист1!$H$1</c:f>
              <c:strCache>
                <c:ptCount val="1"/>
              </c:strCache>
            </c:strRef>
          </c:tx>
          <c:spPr>
            <a:solidFill>
              <a:schemeClr val="accent1">
                <a:lumMod val="60000"/>
              </a:schemeClr>
            </a:solidFill>
            <a:ln>
              <a:noFill/>
            </a:ln>
            <a:effectLst/>
          </c:spPr>
          <c:invertIfNegative val="0"/>
          <c:cat>
            <c:numRef>
              <c:f>Лист1!$A$2</c:f>
              <c:numCache>
                <c:formatCode>General</c:formatCode>
                <c:ptCount val="1"/>
              </c:numCache>
            </c:numRef>
          </c:cat>
          <c:val>
            <c:numRef>
              <c:f>Лист1!$H$2</c:f>
              <c:numCache>
                <c:formatCode>General</c:formatCode>
                <c:ptCount val="1"/>
              </c:numCache>
            </c:numRef>
          </c:val>
          <c:extLst xmlns:c16r2="http://schemas.microsoft.com/office/drawing/2015/06/chart">
            <c:ext xmlns:c16="http://schemas.microsoft.com/office/drawing/2014/chart" uri="{C3380CC4-5D6E-409C-BE32-E72D297353CC}">
              <c16:uniqueId val="{00000001-4259-4C6F-BA32-175892A81BDD}"/>
            </c:ext>
          </c:extLst>
        </c:ser>
        <c:dLbls>
          <c:showLegendKey val="0"/>
          <c:showVal val="0"/>
          <c:showCatName val="0"/>
          <c:showSerName val="0"/>
          <c:showPercent val="0"/>
          <c:showBubbleSize val="0"/>
        </c:dLbls>
        <c:gapWidth val="150"/>
        <c:overlap val="100"/>
        <c:axId val="96409088"/>
        <c:axId val="96410624"/>
      </c:barChart>
      <c:catAx>
        <c:axId val="96409088"/>
        <c:scaling>
          <c:orientation val="minMax"/>
        </c:scaling>
        <c:delete val="1"/>
        <c:axPos val="l"/>
        <c:numFmt formatCode="General" sourceLinked="1"/>
        <c:majorTickMark val="none"/>
        <c:minorTickMark val="none"/>
        <c:tickLblPos val="nextTo"/>
        <c:crossAx val="96410624"/>
        <c:crosses val="autoZero"/>
        <c:auto val="1"/>
        <c:lblAlgn val="ctr"/>
        <c:lblOffset val="100"/>
        <c:noMultiLvlLbl val="0"/>
      </c:catAx>
      <c:valAx>
        <c:axId val="96410624"/>
        <c:scaling>
          <c:orientation val="minMax"/>
        </c:scaling>
        <c:delete val="1"/>
        <c:axPos val="b"/>
        <c:numFmt formatCode="0%" sourceLinked="1"/>
        <c:majorTickMark val="none"/>
        <c:minorTickMark val="none"/>
        <c:tickLblPos val="nextTo"/>
        <c:crossAx val="96409088"/>
        <c:crosses val="autoZero"/>
        <c:crossBetween val="between"/>
      </c:valAx>
      <c:spPr>
        <a:noFill/>
        <a:ln w="25400">
          <a:noFill/>
        </a:ln>
        <a:effectLst/>
      </c:spPr>
    </c:plotArea>
    <c:legend>
      <c:legendPos val="b"/>
      <c:legendEntry>
        <c:idx val="5"/>
        <c:delete val="1"/>
      </c:legendEntry>
      <c:legendEntry>
        <c:idx val="6"/>
        <c:delete val="1"/>
      </c:legendEntry>
      <c:layout>
        <c:manualLayout>
          <c:xMode val="edge"/>
          <c:yMode val="edge"/>
          <c:x val="0"/>
          <c:y val="0"/>
          <c:w val="0.99899897243405744"/>
          <c:h val="0.998131503216002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264634783592979E-2"/>
          <c:w val="0.99010611994957742"/>
          <c:h val="0.87503294800915843"/>
        </c:manualLayout>
      </c:layout>
      <c:barChart>
        <c:barDir val="col"/>
        <c:grouping val="percentStacked"/>
        <c:varyColors val="0"/>
        <c:ser>
          <c:idx val="0"/>
          <c:order val="0"/>
          <c:tx>
            <c:strRef>
              <c:f>Sheet1!$B$1</c:f>
              <c:strCache>
                <c:ptCount val="1"/>
                <c:pt idx="0">
                  <c:v>Fully aware</c:v>
                </c:pt>
              </c:strCache>
            </c:strRef>
          </c:tx>
          <c:spPr>
            <a:solidFill>
              <a:schemeClr val="accent6"/>
            </a:solidFill>
          </c:spPr>
          <c:invertIfNegative val="0"/>
          <c:dLbls>
            <c:dLbl>
              <c:idx val="0"/>
              <c:layout>
                <c:manualLayout>
                  <c:x val="-9.7039023568384689E-3"/>
                  <c:y val="-6.731802425654109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1E2-456D-BEF0-9B6516A3B2E9}"/>
                </c:ext>
              </c:extLst>
            </c:dLbl>
            <c:dLbl>
              <c:idx val="1"/>
              <c:layout>
                <c:manualLayout>
                  <c:x val="-2.9650470232244133E-17"/>
                  <c:y val="-3.36616626528888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1E2-456D-BEF0-9B6516A3B2E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1E2-456D-BEF0-9B6516A3B2E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1E2-456D-BEF0-9B6516A3B2E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E2-456D-BEF0-9B6516A3B2E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E2-456D-BEF0-9B6516A3B2E9}"/>
                </c:ext>
              </c:extLst>
            </c:dLbl>
            <c:spPr>
              <a:noFill/>
              <a:ln>
                <a:noFill/>
              </a:ln>
              <a:effectLst/>
            </c:spPr>
            <c:txPr>
              <a:bodyPr/>
              <a:lstStyle/>
              <a:p>
                <a:pPr algn="ctr">
                  <a:defRPr lang="uk-U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Sheet1!$B$2:$B$8</c:f>
              <c:numCache>
                <c:formatCode>0%</c:formatCode>
                <c:ptCount val="7"/>
                <c:pt idx="0">
                  <c:v>8.6999999999999994E-3</c:v>
                </c:pt>
                <c:pt idx="1">
                  <c:v>2.1899999999999999E-2</c:v>
                </c:pt>
                <c:pt idx="2">
                  <c:v>2E-3</c:v>
                </c:pt>
                <c:pt idx="3">
                  <c:v>5.5999999999999999E-3</c:v>
                </c:pt>
                <c:pt idx="4">
                  <c:v>7.9000000000000008E-3</c:v>
                </c:pt>
                <c:pt idx="5">
                  <c:v>3.5999999999999999E-3</c:v>
                </c:pt>
                <c:pt idx="6">
                  <c:v>2.69E-2</c:v>
                </c:pt>
              </c:numCache>
            </c:numRef>
          </c:val>
          <c:extLst xmlns:c16r2="http://schemas.microsoft.com/office/drawing/2015/06/chart">
            <c:ext xmlns:c16="http://schemas.microsoft.com/office/drawing/2014/chart" uri="{C3380CC4-5D6E-409C-BE32-E72D297353CC}">
              <c16:uniqueId val="{00000000-4ABA-453E-956E-ED9885A3D5F6}"/>
            </c:ext>
          </c:extLst>
        </c:ser>
        <c:ser>
          <c:idx val="1"/>
          <c:order val="1"/>
          <c:tx>
            <c:strRef>
              <c:f>Sheet1!$C$1</c:f>
              <c:strCache>
                <c:ptCount val="1"/>
                <c:pt idx="0">
                  <c:v>Well aware</c:v>
                </c:pt>
              </c:strCache>
            </c:strRef>
          </c:tx>
          <c:spPr>
            <a:solidFill>
              <a:schemeClr val="tx2"/>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1E2-456D-BEF0-9B6516A3B2E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5F-473F-91DB-ED926808BB48}"/>
                </c:ext>
              </c:extLst>
            </c:dLbl>
            <c:spPr>
              <a:noFill/>
              <a:ln>
                <a:noFill/>
              </a:ln>
              <a:effectLst/>
            </c:spPr>
            <c:txPr>
              <a:bodyPr/>
              <a:lstStyle/>
              <a:p>
                <a:pPr algn="ctr">
                  <a:defRPr lang="uk-U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Sheet1!$C$2:$C$8</c:f>
              <c:numCache>
                <c:formatCode>0%</c:formatCode>
                <c:ptCount val="7"/>
                <c:pt idx="0">
                  <c:v>3.73E-2</c:v>
                </c:pt>
                <c:pt idx="1">
                  <c:v>5.3400000000000003E-2</c:v>
                </c:pt>
                <c:pt idx="2">
                  <c:v>4.1300000000000003E-2</c:v>
                </c:pt>
                <c:pt idx="3">
                  <c:v>3.3099999999999997E-2</c:v>
                </c:pt>
                <c:pt idx="4">
                  <c:v>4.2299999999999997E-2</c:v>
                </c:pt>
                <c:pt idx="5">
                  <c:v>1.6799999999999999E-2</c:v>
                </c:pt>
                <c:pt idx="6">
                  <c:v>3.49E-2</c:v>
                </c:pt>
              </c:numCache>
            </c:numRef>
          </c:val>
          <c:extLst xmlns:c16r2="http://schemas.microsoft.com/office/drawing/2015/06/chart">
            <c:ext xmlns:c16="http://schemas.microsoft.com/office/drawing/2014/chart" uri="{C3380CC4-5D6E-409C-BE32-E72D297353CC}">
              <c16:uniqueId val="{00000001-4ABA-453E-956E-ED9885A3D5F6}"/>
            </c:ext>
          </c:extLst>
        </c:ser>
        <c:ser>
          <c:idx val="2"/>
          <c:order val="2"/>
          <c:tx>
            <c:strRef>
              <c:f>Sheet1!$D$1</c:f>
              <c:strCache>
                <c:ptCount val="1"/>
                <c:pt idx="0">
                  <c:v>I know something, but not enough</c:v>
                </c:pt>
              </c:strCache>
            </c:strRef>
          </c:tx>
          <c:spPr>
            <a:solidFill>
              <a:srgbClr val="00B0F0"/>
            </a:solidFill>
          </c:spPr>
          <c:invertIfNegative val="0"/>
          <c:dLbls>
            <c:dLbl>
              <c:idx val="2"/>
              <c:layout>
                <c:manualLayout>
                  <c:x val="-1.4806401635186353E-3"/>
                  <c:y val="-3.144816326192333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BA-453E-956E-ED9885A3D5F6}"/>
                </c:ext>
              </c:extLst>
            </c:dLbl>
            <c:spPr>
              <a:noFill/>
              <a:ln>
                <a:noFill/>
              </a:ln>
              <a:effectLst/>
            </c:spPr>
            <c:txPr>
              <a:bodyPr/>
              <a:lstStyle/>
              <a:p>
                <a:pPr algn="ctr">
                  <a:defRPr lang="uk-UA" sz="12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Sheet1!$D$2:$D$8</c:f>
              <c:numCache>
                <c:formatCode>0%</c:formatCode>
                <c:ptCount val="7"/>
                <c:pt idx="0">
                  <c:v>0.157</c:v>
                </c:pt>
                <c:pt idx="1">
                  <c:v>0.20030000000000001</c:v>
                </c:pt>
                <c:pt idx="2">
                  <c:v>0.15939999999999999</c:v>
                </c:pt>
                <c:pt idx="3">
                  <c:v>0.11840000000000001</c:v>
                </c:pt>
                <c:pt idx="4">
                  <c:v>0.12970000000000001</c:v>
                </c:pt>
                <c:pt idx="5">
                  <c:v>0.2034</c:v>
                </c:pt>
                <c:pt idx="6">
                  <c:v>0.1797</c:v>
                </c:pt>
              </c:numCache>
            </c:numRef>
          </c:val>
          <c:extLst xmlns:c16r2="http://schemas.microsoft.com/office/drawing/2015/06/chart">
            <c:ext xmlns:c16="http://schemas.microsoft.com/office/drawing/2014/chart" uri="{C3380CC4-5D6E-409C-BE32-E72D297353CC}">
              <c16:uniqueId val="{00000003-4ABA-453E-956E-ED9885A3D5F6}"/>
            </c:ext>
          </c:extLst>
        </c:ser>
        <c:ser>
          <c:idx val="3"/>
          <c:order val="3"/>
          <c:tx>
            <c:strRef>
              <c:f>Sheet1!$E$1</c:f>
              <c:strCache>
                <c:ptCount val="1"/>
                <c:pt idx="0">
                  <c:v>I know almost nothing about it</c:v>
                </c:pt>
              </c:strCache>
            </c:strRef>
          </c:tx>
          <c:spPr>
            <a:solidFill>
              <a:srgbClr val="BA0C2F"/>
            </a:solidFill>
          </c:spPr>
          <c:invertIfNegative val="0"/>
          <c:dLbls>
            <c:spPr>
              <a:noFill/>
              <a:ln>
                <a:noFill/>
              </a:ln>
              <a:effectLst/>
            </c:spPr>
            <c:txPr>
              <a:bodyPr/>
              <a:lstStyle/>
              <a:p>
                <a:pPr algn="ctr">
                  <a:defRPr lang="uk-U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Sheet1!$E$2:$E$8</c:f>
              <c:numCache>
                <c:formatCode>0%</c:formatCode>
                <c:ptCount val="7"/>
                <c:pt idx="0">
                  <c:v>0.19470000000000001</c:v>
                </c:pt>
                <c:pt idx="1">
                  <c:v>0.23100000000000001</c:v>
                </c:pt>
                <c:pt idx="2">
                  <c:v>0.1696</c:v>
                </c:pt>
                <c:pt idx="3">
                  <c:v>0.16719999999999999</c:v>
                </c:pt>
                <c:pt idx="4">
                  <c:v>0.22489999999999999</c:v>
                </c:pt>
                <c:pt idx="5">
                  <c:v>0.17699999999999999</c:v>
                </c:pt>
                <c:pt idx="6">
                  <c:v>0.2656</c:v>
                </c:pt>
              </c:numCache>
            </c:numRef>
          </c:val>
          <c:extLst xmlns:c16r2="http://schemas.microsoft.com/office/drawing/2015/06/chart">
            <c:ext xmlns:c16="http://schemas.microsoft.com/office/drawing/2014/chart" uri="{C3380CC4-5D6E-409C-BE32-E72D297353CC}">
              <c16:uniqueId val="{00000005-4ABA-453E-956E-ED9885A3D5F6}"/>
            </c:ext>
          </c:extLst>
        </c:ser>
        <c:ser>
          <c:idx val="4"/>
          <c:order val="4"/>
          <c:tx>
            <c:strRef>
              <c:f>Sheet1!$F$1</c:f>
              <c:strCache>
                <c:ptCount val="1"/>
                <c:pt idx="0">
                  <c:v>I know nothing about it</c:v>
                </c:pt>
              </c:strCache>
            </c:strRef>
          </c:tx>
          <c:spPr>
            <a:solidFill>
              <a:schemeClr val="bg2">
                <a:lumMod val="75000"/>
              </a:schemeClr>
            </a:solidFill>
          </c:spPr>
          <c:invertIfNegative val="0"/>
          <c:dLbls>
            <c:spPr>
              <a:noFill/>
              <a:ln>
                <a:noFill/>
              </a:ln>
              <a:effectLst/>
            </c:spPr>
            <c:txPr>
              <a:bodyPr/>
              <a:lstStyle/>
              <a:p>
                <a:pPr algn="ctr">
                  <a:defRPr lang="uk-UA"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Sheet1!$F$2:$F$8</c:f>
              <c:numCache>
                <c:formatCode>0%</c:formatCode>
                <c:ptCount val="7"/>
                <c:pt idx="0">
                  <c:v>0.58240000000000003</c:v>
                </c:pt>
                <c:pt idx="1">
                  <c:v>0.47689999999999999</c:v>
                </c:pt>
                <c:pt idx="2">
                  <c:v>0.62150000000000005</c:v>
                </c:pt>
                <c:pt idx="3">
                  <c:v>0.63280000000000003</c:v>
                </c:pt>
                <c:pt idx="4">
                  <c:v>0.57889999999999997</c:v>
                </c:pt>
                <c:pt idx="5">
                  <c:v>0.58899999999999997</c:v>
                </c:pt>
                <c:pt idx="6">
                  <c:v>0.47449999999999998</c:v>
                </c:pt>
              </c:numCache>
            </c:numRef>
          </c:val>
          <c:extLst xmlns:c16r2="http://schemas.microsoft.com/office/drawing/2015/06/chart">
            <c:ext xmlns:c16="http://schemas.microsoft.com/office/drawing/2014/chart" uri="{C3380CC4-5D6E-409C-BE32-E72D297353CC}">
              <c16:uniqueId val="{00000006-4ABA-453E-956E-ED9885A3D5F6}"/>
            </c:ext>
          </c:extLst>
        </c:ser>
        <c:ser>
          <c:idx val="5"/>
          <c:order val="5"/>
          <c:tx>
            <c:strRef>
              <c:f>Sheet1!$G$1</c:f>
              <c:strCache>
                <c:ptCount val="1"/>
                <c:pt idx="0">
                  <c:v>Hard to answer/ Refuse to answer </c:v>
                </c:pt>
              </c:strCache>
            </c:strRef>
          </c:tx>
          <c:spPr>
            <a:solidFill>
              <a:schemeClr val="accent5"/>
            </a:solidFill>
          </c:spPr>
          <c:invertIfNegative val="0"/>
          <c:cat>
            <c:strRef>
              <c:f>Sheet1!$A$2:$A$8</c:f>
              <c:strCache>
                <c:ptCount val="7"/>
                <c:pt idx="0">
                  <c:v>Загалом</c:v>
                </c:pt>
                <c:pt idx="1">
                  <c:v>Північ</c:v>
                </c:pt>
                <c:pt idx="2">
                  <c:v>Захід</c:v>
                </c:pt>
                <c:pt idx="3">
                  <c:v>Центр</c:v>
                </c:pt>
                <c:pt idx="4">
                  <c:v>Південь</c:v>
                </c:pt>
                <c:pt idx="5">
                  <c:v>Схід</c:v>
                </c:pt>
                <c:pt idx="6">
                  <c:v>м. Київ </c:v>
                </c:pt>
              </c:strCache>
            </c:strRef>
          </c:cat>
          <c:val>
            <c:numRef>
              <c:f>Sheet1!$G$2:$G$8</c:f>
              <c:numCache>
                <c:formatCode>0%</c:formatCode>
                <c:ptCount val="7"/>
                <c:pt idx="0">
                  <c:v>0.02</c:v>
                </c:pt>
                <c:pt idx="1">
                  <c:v>1.6500000000000001E-2</c:v>
                </c:pt>
                <c:pt idx="2">
                  <c:v>6.1000000000000004E-3</c:v>
                </c:pt>
                <c:pt idx="3">
                  <c:v>3.27E-2</c:v>
                </c:pt>
                <c:pt idx="4">
                  <c:v>1.6199999999999999E-2</c:v>
                </c:pt>
                <c:pt idx="5">
                  <c:v>1.0200000000000001E-2</c:v>
                </c:pt>
                <c:pt idx="6">
                  <c:v>1.8200000000000001E-2</c:v>
                </c:pt>
              </c:numCache>
            </c:numRef>
          </c:val>
          <c:extLst xmlns:c16r2="http://schemas.microsoft.com/office/drawing/2015/06/chart">
            <c:ext xmlns:c16="http://schemas.microsoft.com/office/drawing/2014/chart" uri="{C3380CC4-5D6E-409C-BE32-E72D297353CC}">
              <c16:uniqueId val="{00000007-4ABA-453E-956E-ED9885A3D5F6}"/>
            </c:ext>
          </c:extLst>
        </c:ser>
        <c:dLbls>
          <c:showLegendKey val="0"/>
          <c:showVal val="0"/>
          <c:showCatName val="0"/>
          <c:showSerName val="0"/>
          <c:showPercent val="0"/>
          <c:showBubbleSize val="0"/>
        </c:dLbls>
        <c:gapWidth val="160"/>
        <c:overlap val="100"/>
        <c:axId val="95979392"/>
        <c:axId val="95980928"/>
      </c:barChart>
      <c:catAx>
        <c:axId val="95979392"/>
        <c:scaling>
          <c:orientation val="minMax"/>
        </c:scaling>
        <c:delete val="0"/>
        <c:axPos val="t"/>
        <c:numFmt formatCode="General" sourceLinked="1"/>
        <c:majorTickMark val="out"/>
        <c:minorTickMark val="none"/>
        <c:tickLblPos val="nextTo"/>
        <c:spPr>
          <a:ln>
            <a:noFill/>
          </a:ln>
        </c:spPr>
        <c:txPr>
          <a:bodyPr/>
          <a:lstStyle/>
          <a:p>
            <a:pPr>
              <a:defRPr sz="1200" b="1">
                <a:latin typeface="Gill Sans MT"/>
              </a:defRPr>
            </a:pPr>
            <a:endParaRPr lang="ru-RU"/>
          </a:p>
        </c:txPr>
        <c:crossAx val="95980928"/>
        <c:crosses val="autoZero"/>
        <c:auto val="1"/>
        <c:lblAlgn val="ctr"/>
        <c:lblOffset val="100"/>
        <c:noMultiLvlLbl val="0"/>
      </c:catAx>
      <c:valAx>
        <c:axId val="95980928"/>
        <c:scaling>
          <c:orientation val="maxMin"/>
        </c:scaling>
        <c:delete val="1"/>
        <c:axPos val="l"/>
        <c:numFmt formatCode="0%" sourceLinked="0"/>
        <c:majorTickMark val="out"/>
        <c:minorTickMark val="none"/>
        <c:tickLblPos val="none"/>
        <c:crossAx val="95979392"/>
        <c:crosses val="autoZero"/>
        <c:crossBetween val="between"/>
      </c:valAx>
      <c:spPr>
        <a:ln>
          <a:noFill/>
        </a:ln>
      </c:spPr>
    </c:plotArea>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Повністю обізнаний(-на)</c:v>
                </c:pt>
              </c:strCache>
            </c:strRef>
          </c:tx>
          <c:spPr>
            <a:solidFill>
              <a:schemeClr val="accent1">
                <a:lumMod val="60000"/>
                <a:lumOff val="4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5BA9-4341-AF38-79D7CE05C2C9}"/>
            </c:ext>
          </c:extLst>
        </c:ser>
        <c:ser>
          <c:idx val="1"/>
          <c:order val="1"/>
          <c:tx>
            <c:strRef>
              <c:f>Лист1!$C$1</c:f>
              <c:strCache>
                <c:ptCount val="1"/>
                <c:pt idx="0">
                  <c:v>Добре обізнаний(-на)</c:v>
                </c:pt>
              </c:strCache>
            </c:strRef>
          </c:tx>
          <c:spPr>
            <a:solidFill>
              <a:schemeClr val="accent6">
                <a:lumMod val="75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5BA9-4341-AF38-79D7CE05C2C9}"/>
            </c:ext>
          </c:extLst>
        </c:ser>
        <c:ser>
          <c:idx val="2"/>
          <c:order val="2"/>
          <c:tx>
            <c:strRef>
              <c:f>Лист1!$D$1</c:f>
              <c:strCache>
                <c:ptCount val="1"/>
                <c:pt idx="0">
                  <c:v>Дещо знаю, але мало</c:v>
                </c:pt>
              </c:strCache>
            </c:strRef>
          </c:tx>
          <c:spPr>
            <a:solidFill>
              <a:schemeClr val="tx2">
                <a:lumMod val="40000"/>
                <a:lumOff val="60000"/>
              </a:schemeClr>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5BA9-4341-AF38-79D7CE05C2C9}"/>
            </c:ext>
          </c:extLst>
        </c:ser>
        <c:ser>
          <c:idx val="3"/>
          <c:order val="3"/>
          <c:tx>
            <c:strRef>
              <c:f>Лист1!$E$1</c:f>
              <c:strCache>
                <c:ptCount val="1"/>
                <c:pt idx="0">
                  <c:v>Майже нічого про це не знаю</c:v>
                </c:pt>
              </c:strCache>
            </c:strRef>
          </c:tx>
          <c:spPr>
            <a:solidFill>
              <a:srgbClr val="651D32"/>
            </a:solidFill>
            <a:ln>
              <a:noFill/>
            </a:ln>
            <a:effectLst/>
          </c:spPr>
          <c:invertIfNegative val="0"/>
          <c:cat>
            <c:numRef>
              <c:f>Лист1!$A$2:$A$5</c:f>
              <c:numCache>
                <c:formatCode>General</c:formatCode>
                <c:ptCount val="4"/>
              </c:numCache>
            </c:numRef>
          </c:cat>
          <c:val>
            <c:numRef>
              <c:f>Лист1!$E$2:$E$5</c:f>
              <c:numCache>
                <c:formatCode>General</c:formatCode>
                <c:ptCount val="4"/>
              </c:numCache>
            </c:numRef>
          </c:val>
          <c:extLst xmlns:c16r2="http://schemas.microsoft.com/office/drawing/2015/06/chart">
            <c:ext xmlns:c16="http://schemas.microsoft.com/office/drawing/2014/chart" uri="{C3380CC4-5D6E-409C-BE32-E72D297353CC}">
              <c16:uniqueId val="{00000003-5BA9-4341-AF38-79D7CE05C2C9}"/>
            </c:ext>
          </c:extLst>
        </c:ser>
        <c:ser>
          <c:idx val="4"/>
          <c:order val="4"/>
          <c:tx>
            <c:strRef>
              <c:f>Лист1!$F$1</c:f>
              <c:strCache>
                <c:ptCount val="1"/>
                <c:pt idx="0">
                  <c:v>Нічого про це не знаю</c:v>
                </c:pt>
              </c:strCache>
            </c:strRef>
          </c:tx>
          <c:spPr>
            <a:solidFill>
              <a:srgbClr val="FF0000"/>
            </a:solidFill>
            <a:ln>
              <a:noFill/>
            </a:ln>
            <a:effectLst/>
          </c:spPr>
          <c:invertIfNegative val="0"/>
          <c:cat>
            <c:numRef>
              <c:f>Лист1!$A$2:$A$5</c:f>
              <c:numCache>
                <c:formatCode>General</c:formatCode>
                <c:ptCount val="4"/>
              </c:numCache>
            </c:numRef>
          </c:cat>
          <c:val>
            <c:numRef>
              <c:f>Лист1!$F$2:$F$5</c:f>
              <c:numCache>
                <c:formatCode>General</c:formatCode>
                <c:ptCount val="4"/>
              </c:numCache>
            </c:numRef>
          </c:val>
          <c:extLst xmlns:c16r2="http://schemas.microsoft.com/office/drawing/2015/06/chart">
            <c:ext xmlns:c16="http://schemas.microsoft.com/office/drawing/2014/chart" uri="{C3380CC4-5D6E-409C-BE32-E72D297353CC}">
              <c16:uniqueId val="{00000004-5BA9-4341-AF38-79D7CE05C2C9}"/>
            </c:ext>
          </c:extLst>
        </c:ser>
        <c:ser>
          <c:idx val="5"/>
          <c:order val="5"/>
          <c:tx>
            <c:strRef>
              <c:f>Лист1!$G$1</c:f>
              <c:strCache>
                <c:ptCount val="1"/>
                <c:pt idx="0">
                  <c:v>Важко відповісти/ Відмова від відповіді </c:v>
                </c:pt>
              </c:strCache>
            </c:strRef>
          </c:tx>
          <c:spPr>
            <a:solidFill>
              <a:schemeClr val="bg1">
                <a:lumMod val="75000"/>
              </a:schemeClr>
            </a:solidFill>
            <a:ln>
              <a:noFill/>
            </a:ln>
            <a:effectLst/>
          </c:spPr>
          <c:invertIfNegative val="0"/>
          <c:cat>
            <c:numRef>
              <c:f>Лист1!$A$2:$A$5</c:f>
              <c:numCache>
                <c:formatCode>General</c:formatCode>
                <c:ptCount val="4"/>
              </c:numCache>
            </c:numRef>
          </c:cat>
          <c:val>
            <c:numRef>
              <c:f>Лист1!$G$2:$G$5</c:f>
              <c:numCache>
                <c:formatCode>General</c:formatCode>
                <c:ptCount val="4"/>
              </c:numCache>
            </c:numRef>
          </c:val>
          <c:extLst xmlns:c16r2="http://schemas.microsoft.com/office/drawing/2015/06/chart">
            <c:ext xmlns:c16="http://schemas.microsoft.com/office/drawing/2014/chart" uri="{C3380CC4-5D6E-409C-BE32-E72D297353CC}">
              <c16:uniqueId val="{00000005-5BA9-4341-AF38-79D7CE05C2C9}"/>
            </c:ext>
          </c:extLst>
        </c:ser>
        <c:dLbls>
          <c:showLegendKey val="0"/>
          <c:showVal val="0"/>
          <c:showCatName val="0"/>
          <c:showSerName val="0"/>
          <c:showPercent val="0"/>
          <c:showBubbleSize val="0"/>
        </c:dLbls>
        <c:gapWidth val="150"/>
        <c:overlap val="100"/>
        <c:axId val="96084352"/>
        <c:axId val="96085888"/>
      </c:barChart>
      <c:catAx>
        <c:axId val="96084352"/>
        <c:scaling>
          <c:orientation val="minMax"/>
        </c:scaling>
        <c:delete val="1"/>
        <c:axPos val="l"/>
        <c:numFmt formatCode="General" sourceLinked="1"/>
        <c:majorTickMark val="none"/>
        <c:minorTickMark val="none"/>
        <c:tickLblPos val="nextTo"/>
        <c:crossAx val="96085888"/>
        <c:crosses val="autoZero"/>
        <c:auto val="1"/>
        <c:lblAlgn val="ctr"/>
        <c:lblOffset val="100"/>
        <c:noMultiLvlLbl val="0"/>
      </c:catAx>
      <c:valAx>
        <c:axId val="96085888"/>
        <c:scaling>
          <c:orientation val="minMax"/>
        </c:scaling>
        <c:delete val="1"/>
        <c:axPos val="b"/>
        <c:numFmt formatCode="0%" sourceLinked="1"/>
        <c:majorTickMark val="none"/>
        <c:minorTickMark val="none"/>
        <c:tickLblPos val="nextTo"/>
        <c:crossAx val="96084352"/>
        <c:crosses val="autoZero"/>
        <c:crossBetween val="between"/>
      </c:valAx>
      <c:spPr>
        <a:noFill/>
        <a:ln w="25400">
          <a:noFill/>
        </a:ln>
        <a:effectLst/>
      </c:spPr>
    </c:plotArea>
    <c:legend>
      <c:legendPos val="b"/>
      <c:layout>
        <c:manualLayout>
          <c:xMode val="edge"/>
          <c:yMode val="edge"/>
          <c:x val="0"/>
          <c:y val="6.3631529924618084E-3"/>
          <c:w val="1"/>
          <c:h val="0.993635998588481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7783881514387"/>
          <c:y val="4.507372760930102E-2"/>
          <c:w val="0.54957161219544137"/>
          <c:h val="0.954926604896792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Такі ситуації виникали неодноразово</c:v>
                </c:pt>
                <c:pt idx="1">
                  <c:v>Був один випадок</c:v>
                </c:pt>
                <c:pt idx="2">
                  <c:v>Таких випадків не було</c:v>
                </c:pt>
              </c:strCache>
            </c:strRef>
          </c:cat>
          <c:val>
            <c:numRef>
              <c:f>Лист1!$B$2:$B$4</c:f>
              <c:numCache>
                <c:formatCode>0%</c:formatCode>
                <c:ptCount val="3"/>
                <c:pt idx="0">
                  <c:v>1.3100000000000001E-2</c:v>
                </c:pt>
                <c:pt idx="1">
                  <c:v>8.1000000000000003E-2</c:v>
                </c:pt>
                <c:pt idx="2">
                  <c:v>0.90590000000000004</c:v>
                </c:pt>
              </c:numCache>
            </c:numRef>
          </c:val>
          <c:extLst xmlns:c16r2="http://schemas.microsoft.com/office/drawing/2015/06/chart">
            <c:ext xmlns:c16="http://schemas.microsoft.com/office/drawing/2014/chart" uri="{C3380CC4-5D6E-409C-BE32-E72D297353CC}">
              <c16:uniqueId val="{00000000-46B8-4BB5-BDDF-9ECC1DE1BA88}"/>
            </c:ext>
          </c:extLst>
        </c:ser>
        <c:dLbls>
          <c:showLegendKey val="0"/>
          <c:showVal val="1"/>
          <c:showCatName val="0"/>
          <c:showSerName val="0"/>
          <c:showPercent val="0"/>
          <c:showBubbleSize val="0"/>
        </c:dLbls>
        <c:gapWidth val="75"/>
        <c:axId val="96681984"/>
        <c:axId val="96684672"/>
      </c:barChart>
      <c:catAx>
        <c:axId val="9668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96684672"/>
        <c:crosses val="autoZero"/>
        <c:auto val="1"/>
        <c:lblAlgn val="ctr"/>
        <c:lblOffset val="100"/>
        <c:noMultiLvlLbl val="0"/>
      </c:catAx>
      <c:valAx>
        <c:axId val="96684672"/>
        <c:scaling>
          <c:orientation val="minMax"/>
        </c:scaling>
        <c:delete val="1"/>
        <c:axPos val="b"/>
        <c:numFmt formatCode="0%" sourceLinked="1"/>
        <c:majorTickMark val="out"/>
        <c:minorTickMark val="none"/>
        <c:tickLblPos val="nextTo"/>
        <c:crossAx val="9668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146840242173803E-2"/>
          <c:w val="0.99845377667567481"/>
          <c:h val="0.92264397870267123"/>
        </c:manualLayout>
      </c:layout>
      <c:barChart>
        <c:barDir val="bar"/>
        <c:grouping val="clustered"/>
        <c:varyColors val="0"/>
        <c:ser>
          <c:idx val="0"/>
          <c:order val="0"/>
          <c:tx>
            <c:strRef>
              <c:f>Лист1!$B$1</c:f>
              <c:strCache>
                <c:ptCount val="1"/>
                <c:pt idx="0">
                  <c:v>Absolutely agree / Rather agree</c:v>
                </c:pt>
              </c:strCache>
            </c:strRef>
          </c:tx>
          <c:invertIfNegative val="0"/>
          <c:dLbls>
            <c:spPr>
              <a:noFill/>
              <a:ln>
                <a:noFill/>
              </a:ln>
              <a:effectLst/>
            </c:spPr>
            <c:txPr>
              <a:bodyPr wrap="non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Лист1!$A$2:$A$13</c:f>
              <c:strCache>
                <c:ptCount val="12"/>
                <c:pt idx="0">
                  <c:v>The judges were tactful and polite</c:v>
                </c:pt>
                <c:pt idx="1">
                  <c:v>The judges’ professional qualifications were up to the level </c:v>
                </c:pt>
                <c:pt idx="2">
                  <c:v>The operations of the court office  / staff were well organized</c:v>
                </c:pt>
                <c:pt idx="3">
                  <c:v>The court offered comfortable conditions (comfortable courthouse premises, sufficient information for visitors, etc.)</c:v>
                </c:pt>
                <c:pt idx="4">
                  <c:v>There were no requirements for bribes, unofficial payments, gifts, or other corruption situations</c:v>
                </c:pt>
                <c:pt idx="5">
                  <c:v>The case was handled within a reasonable time, without unreasonable delays from the judge</c:v>
                </c:pt>
                <c:pt idx="6">
                  <c:v>The trial was open to third parties (the public / interested persons / journalists could attend the court session)</c:v>
                </c:pt>
                <c:pt idx="7">
                  <c:v>There were no indications that the judge acted under the influence of the other party or third persons </c:v>
                </c:pt>
                <c:pt idx="8">
                  <c:v>Expenses incurred in connection with the trial (court fees, transport costs, fees for examinations, etc.) were justified</c:v>
                </c:pt>
                <c:pt idx="9">
                  <c:v>The court judgment in the case was executed on time and in full</c:v>
                </c:pt>
                <c:pt idx="10">
                  <c:v>The judges adopted lawful and fair decisions</c:v>
                </c:pt>
                <c:pt idx="11">
                  <c:v>There were some problems and you or your friends used their relations / acquaintances / influences</c:v>
                </c:pt>
              </c:strCache>
            </c:strRef>
          </c:cat>
          <c:val>
            <c:numRef>
              <c:f>Лист1!$B$2:$B$13</c:f>
              <c:numCache>
                <c:formatCode>0%</c:formatCode>
                <c:ptCount val="12"/>
                <c:pt idx="0">
                  <c:v>0.62650000000000006</c:v>
                </c:pt>
                <c:pt idx="1">
                  <c:v>0.60050000000000003</c:v>
                </c:pt>
                <c:pt idx="2">
                  <c:v>0.5907</c:v>
                </c:pt>
                <c:pt idx="3">
                  <c:v>0.54139999999999999</c:v>
                </c:pt>
                <c:pt idx="4">
                  <c:v>0.53669999999999995</c:v>
                </c:pt>
                <c:pt idx="5">
                  <c:v>0.52749999999999997</c:v>
                </c:pt>
                <c:pt idx="6">
                  <c:v>0.49390000000000001</c:v>
                </c:pt>
                <c:pt idx="7">
                  <c:v>0.49330000000000002</c:v>
                </c:pt>
                <c:pt idx="8">
                  <c:v>0.46840000000000004</c:v>
                </c:pt>
                <c:pt idx="9">
                  <c:v>0.45949999999999996</c:v>
                </c:pt>
                <c:pt idx="10">
                  <c:v>0.44440000000000002</c:v>
                </c:pt>
                <c:pt idx="11">
                  <c:v>0.42349999999999999</c:v>
                </c:pt>
              </c:numCache>
            </c:numRef>
          </c:val>
          <c:extLst xmlns:c16r2="http://schemas.microsoft.com/office/drawing/2015/06/chart">
            <c:ext xmlns:c16="http://schemas.microsoft.com/office/drawing/2014/chart" uri="{C3380CC4-5D6E-409C-BE32-E72D297353CC}">
              <c16:uniqueId val="{00000001-494A-43EA-A3D2-CF2045AF9C61}"/>
            </c:ext>
          </c:extLst>
        </c:ser>
        <c:dLbls>
          <c:showLegendKey val="0"/>
          <c:showVal val="0"/>
          <c:showCatName val="0"/>
          <c:showSerName val="0"/>
          <c:showPercent val="0"/>
          <c:showBubbleSize val="0"/>
        </c:dLbls>
        <c:gapWidth val="78"/>
        <c:axId val="96551680"/>
        <c:axId val="96549888"/>
      </c:barChart>
      <c:valAx>
        <c:axId val="96549888"/>
        <c:scaling>
          <c:orientation val="minMax"/>
        </c:scaling>
        <c:delete val="1"/>
        <c:axPos val="t"/>
        <c:numFmt formatCode="0%" sourceLinked="1"/>
        <c:majorTickMark val="out"/>
        <c:minorTickMark val="none"/>
        <c:tickLblPos val="none"/>
        <c:crossAx val="96551680"/>
        <c:crosses val="autoZero"/>
        <c:crossBetween val="between"/>
      </c:valAx>
      <c:catAx>
        <c:axId val="96551680"/>
        <c:scaling>
          <c:orientation val="maxMin"/>
        </c:scaling>
        <c:delete val="1"/>
        <c:axPos val="l"/>
        <c:numFmt formatCode="General" sourceLinked="0"/>
        <c:majorTickMark val="out"/>
        <c:minorTickMark val="none"/>
        <c:tickLblPos val="none"/>
        <c:crossAx val="9654988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Повністю погоджуюсь / Скоріше погоджуюся, ніж не погоджуюся</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FCD6-417A-83B2-22FFAAE40210}"/>
            </c:ext>
          </c:extLst>
        </c:ser>
        <c:dLbls>
          <c:showLegendKey val="0"/>
          <c:showVal val="0"/>
          <c:showCatName val="0"/>
          <c:showSerName val="0"/>
          <c:showPercent val="0"/>
          <c:showBubbleSize val="0"/>
        </c:dLbls>
        <c:gapWidth val="150"/>
        <c:overlap val="100"/>
        <c:axId val="97391360"/>
        <c:axId val="97392896"/>
      </c:barChart>
      <c:catAx>
        <c:axId val="9739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7392896"/>
        <c:crosses val="autoZero"/>
        <c:auto val="1"/>
        <c:lblAlgn val="ctr"/>
        <c:lblOffset val="100"/>
        <c:noMultiLvlLbl val="0"/>
      </c:catAx>
      <c:valAx>
        <c:axId val="973928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7391360"/>
        <c:crosses val="autoZero"/>
        <c:crossBetween val="between"/>
      </c:valAx>
      <c:spPr>
        <a:noFill/>
        <a:ln>
          <a:noFill/>
        </a:ln>
        <a:effectLst/>
      </c:spPr>
    </c:plotArea>
    <c:legend>
      <c:legendPos val="b"/>
      <c:layout>
        <c:manualLayout>
          <c:xMode val="edge"/>
          <c:yMode val="edge"/>
          <c:x val="4.6991067700582443E-4"/>
          <c:y val="0.12998306229312195"/>
          <c:w val="0.99892029923676329"/>
          <c:h val="0.846431457639127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26555850820314"/>
          <c:y val="0"/>
          <c:w val="0.76073444149179692"/>
          <c:h val="0.99983059482611936"/>
        </c:manualLayout>
      </c:layout>
      <c:barChart>
        <c:barDir val="bar"/>
        <c:grouping val="clustered"/>
        <c:varyColors val="0"/>
        <c:ser>
          <c:idx val="0"/>
          <c:order val="0"/>
          <c:tx>
            <c:strRef>
              <c:f>Лист1!$B$1</c:f>
              <c:strCache>
                <c:ptCount val="1"/>
                <c:pt idx="0">
                  <c:v>Col 1</c:v>
                </c:pt>
              </c:strCache>
            </c:strRef>
          </c:tx>
          <c:invertIfNegative val="0"/>
          <c:dPt>
            <c:idx val="5"/>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0-1A6B-4C7C-AED0-4F59BF2CA71D}"/>
              </c:ext>
            </c:extLst>
          </c:dPt>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Fully trust</c:v>
                </c:pt>
                <c:pt idx="1">
                  <c:v>Rather trust</c:v>
                </c:pt>
                <c:pt idx="2">
                  <c:v>Neutral</c:v>
                </c:pt>
                <c:pt idx="3">
                  <c:v>Rather distrust</c:v>
                </c:pt>
                <c:pt idx="4">
                  <c:v>Strongly distrust</c:v>
                </c:pt>
                <c:pt idx="5">
                  <c:v>Hard to say</c:v>
                </c:pt>
              </c:strCache>
            </c:strRef>
          </c:cat>
          <c:val>
            <c:numRef>
              <c:f>Лист1!$B$2:$B$7</c:f>
              <c:numCache>
                <c:formatCode>0%</c:formatCode>
                <c:ptCount val="6"/>
                <c:pt idx="0">
                  <c:v>4.65E-2</c:v>
                </c:pt>
                <c:pt idx="1">
                  <c:v>0.22559999999999999</c:v>
                </c:pt>
                <c:pt idx="2">
                  <c:v>0.39510000000000001</c:v>
                </c:pt>
                <c:pt idx="3">
                  <c:v>0.20530000000000001</c:v>
                </c:pt>
                <c:pt idx="4">
                  <c:v>6.9400000000000003E-2</c:v>
                </c:pt>
                <c:pt idx="5">
                  <c:v>5.2999999999999999E-2</c:v>
                </c:pt>
              </c:numCache>
            </c:numRef>
          </c:val>
          <c:extLst xmlns:c16r2="http://schemas.microsoft.com/office/drawing/2015/06/chart">
            <c:ext xmlns:c16="http://schemas.microsoft.com/office/drawing/2014/chart" uri="{C3380CC4-5D6E-409C-BE32-E72D297353CC}">
              <c16:uniqueId val="{00000006-51BC-492F-B33E-4CD44249ACD5}"/>
            </c:ext>
          </c:extLst>
        </c:ser>
        <c:dLbls>
          <c:showLegendKey val="0"/>
          <c:showVal val="0"/>
          <c:showCatName val="0"/>
          <c:showSerName val="0"/>
          <c:showPercent val="0"/>
          <c:showBubbleSize val="0"/>
        </c:dLbls>
        <c:gapWidth val="78"/>
        <c:axId val="96899840"/>
        <c:axId val="96889856"/>
      </c:barChart>
      <c:valAx>
        <c:axId val="96889856"/>
        <c:scaling>
          <c:orientation val="minMax"/>
        </c:scaling>
        <c:delete val="1"/>
        <c:axPos val="t"/>
        <c:numFmt formatCode="0%" sourceLinked="1"/>
        <c:majorTickMark val="out"/>
        <c:minorTickMark val="none"/>
        <c:tickLblPos val="none"/>
        <c:crossAx val="96899840"/>
        <c:crosses val="autoZero"/>
        <c:crossBetween val="between"/>
      </c:valAx>
      <c:catAx>
        <c:axId val="96899840"/>
        <c:scaling>
          <c:orientation val="maxMin"/>
        </c:scaling>
        <c:delete val="1"/>
        <c:axPos val="l"/>
        <c:numFmt formatCode="General" sourceLinked="0"/>
        <c:majorTickMark val="out"/>
        <c:minorTickMark val="none"/>
        <c:tickLblPos val="none"/>
        <c:crossAx val="9688985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146840242173803E-2"/>
          <c:w val="0.91216216216216217"/>
          <c:h val="0.94768930302309384"/>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square" lIns="0" tIns="19050" rIns="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Disbelief in the possibility to obtain a fair and legitimate court decision</c:v>
                </c:pt>
                <c:pt idx="1">
                  <c:v>The issue deliberation through the court would last too long</c:v>
                </c:pt>
                <c:pt idx="2">
                  <c:v>I had no opportunity to involve a lawyer</c:v>
                </c:pt>
                <c:pt idx="3">
                  <c:v>I did not know how and which court I should apply to</c:v>
                </c:pt>
                <c:pt idx="4">
                  <c:v>The court fee or other official fees would be too high</c:v>
                </c:pt>
                <c:pt idx="5">
                  <c:v>I managed to solve the problem in a different way</c:v>
                </c:pt>
                <c:pt idx="6">
                  <c:v>My previous experience of litigation has shown that there’s no sense in doing this</c:v>
                </c:pt>
                <c:pt idx="7">
                  <c:v>The court which I had to address was located in a geographically remote area</c:v>
                </c:pt>
              </c:strCache>
            </c:strRef>
          </c:cat>
          <c:val>
            <c:numRef>
              <c:f>Лист1!$B$2:$B$9</c:f>
              <c:numCache>
                <c:formatCode>0%</c:formatCode>
                <c:ptCount val="8"/>
                <c:pt idx="0">
                  <c:v>0.43290000000000001</c:v>
                </c:pt>
                <c:pt idx="1">
                  <c:v>0.29249999999999998</c:v>
                </c:pt>
                <c:pt idx="2">
                  <c:v>0.26490000000000002</c:v>
                </c:pt>
                <c:pt idx="3">
                  <c:v>0.2298</c:v>
                </c:pt>
                <c:pt idx="4">
                  <c:v>0.2195</c:v>
                </c:pt>
                <c:pt idx="5">
                  <c:v>0.17710000000000001</c:v>
                </c:pt>
                <c:pt idx="6">
                  <c:v>0.1326</c:v>
                </c:pt>
                <c:pt idx="7">
                  <c:v>0.1113</c:v>
                </c:pt>
              </c:numCache>
            </c:numRef>
          </c:val>
          <c:extLst xmlns:c16r2="http://schemas.microsoft.com/office/drawing/2015/06/chart">
            <c:ext xmlns:c16="http://schemas.microsoft.com/office/drawing/2014/chart" uri="{C3380CC4-5D6E-409C-BE32-E72D297353CC}">
              <c16:uniqueId val="{00000001-494A-43EA-A3D2-CF2045AF9C61}"/>
            </c:ext>
          </c:extLst>
        </c:ser>
        <c:dLbls>
          <c:showLegendKey val="0"/>
          <c:showVal val="0"/>
          <c:showCatName val="0"/>
          <c:showSerName val="0"/>
          <c:showPercent val="0"/>
          <c:showBubbleSize val="0"/>
        </c:dLbls>
        <c:gapWidth val="78"/>
        <c:axId val="97292672"/>
        <c:axId val="97286784"/>
      </c:barChart>
      <c:valAx>
        <c:axId val="97286784"/>
        <c:scaling>
          <c:orientation val="minMax"/>
        </c:scaling>
        <c:delete val="1"/>
        <c:axPos val="t"/>
        <c:numFmt formatCode="0%" sourceLinked="1"/>
        <c:majorTickMark val="out"/>
        <c:minorTickMark val="none"/>
        <c:tickLblPos val="nextTo"/>
        <c:crossAx val="97292672"/>
        <c:crosses val="autoZero"/>
        <c:crossBetween val="between"/>
      </c:valAx>
      <c:catAx>
        <c:axId val="97292672"/>
        <c:scaling>
          <c:orientation val="maxMin"/>
        </c:scaling>
        <c:delete val="1"/>
        <c:axPos val="l"/>
        <c:numFmt formatCode="General" sourceLinked="0"/>
        <c:majorTickMark val="out"/>
        <c:minorTickMark val="none"/>
        <c:tickLblPos val="none"/>
        <c:crossAx val="97286784"/>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anose="020B0604020202020204" pitchFamily="34" charset="0"/>
                <a:cs typeface="Arial" panose="020B0604020202020204" pitchFamily="34" charset="0"/>
              </a:defRPr>
            </a:pPr>
            <a:r>
              <a:rPr lang="uk-UA" sz="1200" b="1" i="0" u="none" strike="noStrike" baseline="0" dirty="0">
                <a:effectLst/>
              </a:rPr>
              <a:t>РІВЕНЬ ОСВІТИ</a:t>
            </a:r>
            <a:endParaRPr lang="uk-UA" sz="1200" dirty="0">
              <a:effectLst/>
              <a:latin typeface="Arial" panose="020B0604020202020204" pitchFamily="34" charset="0"/>
              <a:cs typeface="Arial" panose="020B0604020202020204" pitchFamily="34" charset="0"/>
            </a:endParaRPr>
          </a:p>
        </c:rich>
      </c:tx>
      <c:layout>
        <c:manualLayout>
          <c:xMode val="edge"/>
          <c:yMode val="edge"/>
          <c:x val="0.31844986876640435"/>
          <c:y val="2.5000000000000008E-2"/>
        </c:manualLayout>
      </c:layout>
      <c:overlay val="1"/>
    </c:title>
    <c:autoTitleDeleted val="0"/>
    <c:plotArea>
      <c:layout>
        <c:manualLayout>
          <c:layoutTarget val="inner"/>
          <c:xMode val="edge"/>
          <c:yMode val="edge"/>
          <c:x val="0.1806527559055118"/>
          <c:y val="0.18503162821093225"/>
          <c:w val="0.78268057742782149"/>
          <c:h val="0.78441300613615828"/>
        </c:manualLayout>
      </c:layout>
      <c:barChart>
        <c:barDir val="bar"/>
        <c:grouping val="clustered"/>
        <c:varyColors val="0"/>
        <c:ser>
          <c:idx val="0"/>
          <c:order val="0"/>
          <c:tx>
            <c:strRef>
              <c:f>Лист1!$B$1</c:f>
              <c:strCache>
                <c:ptCount val="1"/>
                <c:pt idx="0">
                  <c:v>%</c:v>
                </c:pt>
              </c:strCache>
            </c:strRef>
          </c:tx>
          <c:spPr>
            <a:solidFill>
              <a:schemeClr val="accent1"/>
            </a:solidFill>
            <a:ln>
              <a:solidFill>
                <a:schemeClr val="accent1"/>
              </a:solidFill>
            </a:ln>
          </c:spPr>
          <c:invertIfNegative val="0"/>
          <c:dLbls>
            <c:spPr>
              <a:noFill/>
              <a:ln>
                <a:noFill/>
              </a:ln>
              <a:effectLst/>
            </c:spPr>
            <c:txPr>
              <a:bodyPr wrap="square" lIns="38100" tIns="19050" rIns="38100" bIns="19050" anchor="ctr">
                <a:spAutoFit/>
              </a:bodyPr>
              <a:lstStyle/>
              <a:p>
                <a:pPr>
                  <a:defRPr sz="1400" b="1" i="0">
                    <a:solidFill>
                      <a:schemeClr val="tx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Лист1!$A$2:$A$5</c:f>
              <c:strCache>
                <c:ptCount val="4"/>
                <c:pt idx="0">
                  <c:v>Неповна середня та нижче</c:v>
                </c:pt>
                <c:pt idx="1">
                  <c:v>Середня загальна</c:v>
                </c:pt>
                <c:pt idx="2">
                  <c:v>Середня спеціальна (ПТУ, технікум тощо)</c:v>
                </c:pt>
                <c:pt idx="3">
                  <c:v>Вища / неповна вища</c:v>
                </c:pt>
              </c:strCache>
            </c:strRef>
          </c:cat>
          <c:val>
            <c:numRef>
              <c:f>Лист1!$B$2:$B$5</c:f>
              <c:numCache>
                <c:formatCode>0%</c:formatCode>
                <c:ptCount val="4"/>
                <c:pt idx="0">
                  <c:v>2.8199999999999999E-2</c:v>
                </c:pt>
                <c:pt idx="1">
                  <c:v>0.1822</c:v>
                </c:pt>
                <c:pt idx="2">
                  <c:v>0.43959999999999999</c:v>
                </c:pt>
                <c:pt idx="3">
                  <c:v>0.3463</c:v>
                </c:pt>
              </c:numCache>
            </c:numRef>
          </c:val>
          <c:extLst xmlns:c16r2="http://schemas.microsoft.com/office/drawing/2015/06/chart">
            <c:ext xmlns:c16="http://schemas.microsoft.com/office/drawing/2014/chart" uri="{C3380CC4-5D6E-409C-BE32-E72D297353CC}">
              <c16:uniqueId val="{00000000-05EA-4B20-B877-AF1EC9A14BF7}"/>
            </c:ext>
          </c:extLst>
        </c:ser>
        <c:dLbls>
          <c:showLegendKey val="0"/>
          <c:showVal val="0"/>
          <c:showCatName val="0"/>
          <c:showSerName val="0"/>
          <c:showPercent val="0"/>
          <c:showBubbleSize val="0"/>
        </c:dLbls>
        <c:gapWidth val="112"/>
        <c:axId val="86590976"/>
        <c:axId val="86589440"/>
      </c:barChart>
      <c:valAx>
        <c:axId val="86589440"/>
        <c:scaling>
          <c:orientation val="minMax"/>
          <c:max val="0.70000000000000007"/>
        </c:scaling>
        <c:delete val="1"/>
        <c:axPos val="t"/>
        <c:numFmt formatCode="0%" sourceLinked="1"/>
        <c:majorTickMark val="out"/>
        <c:minorTickMark val="none"/>
        <c:tickLblPos val="nextTo"/>
        <c:crossAx val="86590976"/>
        <c:crosses val="autoZero"/>
        <c:crossBetween val="between"/>
      </c:valAx>
      <c:catAx>
        <c:axId val="86590976"/>
        <c:scaling>
          <c:orientation val="maxMin"/>
        </c:scaling>
        <c:delete val="0"/>
        <c:axPos val="l"/>
        <c:numFmt formatCode="General" sourceLinked="0"/>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ru-RU"/>
          </a:p>
        </c:txPr>
        <c:crossAx val="86589440"/>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7783881514387"/>
          <c:y val="4.507372760930102E-2"/>
          <c:w val="0.57011212298799385"/>
          <c:h val="0.954926604896792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Такі ситуації виникали неодноразово</c:v>
                </c:pt>
                <c:pt idx="1">
                  <c:v>Був один випадок</c:v>
                </c:pt>
                <c:pt idx="2">
                  <c:v>Таких випадків не було </c:v>
                </c:pt>
              </c:strCache>
            </c:strRef>
          </c:cat>
          <c:val>
            <c:numRef>
              <c:f>Лист1!$B$2:$B$4</c:f>
              <c:numCache>
                <c:formatCode>0%</c:formatCode>
                <c:ptCount val="3"/>
                <c:pt idx="0">
                  <c:v>1.7600000000000001E-2</c:v>
                </c:pt>
                <c:pt idx="1">
                  <c:v>7.7499999999999999E-2</c:v>
                </c:pt>
                <c:pt idx="2">
                  <c:v>0.89780000000000004</c:v>
                </c:pt>
              </c:numCache>
            </c:numRef>
          </c:val>
          <c:extLst xmlns:c16r2="http://schemas.microsoft.com/office/drawing/2015/06/chart">
            <c:ext xmlns:c16="http://schemas.microsoft.com/office/drawing/2014/chart" uri="{C3380CC4-5D6E-409C-BE32-E72D297353CC}">
              <c16:uniqueId val="{00000000-46B8-4BB5-BDDF-9ECC1DE1BA88}"/>
            </c:ext>
          </c:extLst>
        </c:ser>
        <c:dLbls>
          <c:showLegendKey val="0"/>
          <c:showVal val="1"/>
          <c:showCatName val="0"/>
          <c:showSerName val="0"/>
          <c:showPercent val="0"/>
          <c:showBubbleSize val="0"/>
        </c:dLbls>
        <c:gapWidth val="75"/>
        <c:axId val="97303552"/>
        <c:axId val="97367936"/>
      </c:barChart>
      <c:catAx>
        <c:axId val="9730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97367936"/>
        <c:crosses val="autoZero"/>
        <c:auto val="1"/>
        <c:lblAlgn val="ctr"/>
        <c:lblOffset val="100"/>
        <c:noMultiLvlLbl val="0"/>
      </c:catAx>
      <c:valAx>
        <c:axId val="97367936"/>
        <c:scaling>
          <c:orientation val="minMax"/>
        </c:scaling>
        <c:delete val="1"/>
        <c:axPos val="b"/>
        <c:numFmt formatCode="0%" sourceLinked="1"/>
        <c:majorTickMark val="none"/>
        <c:minorTickMark val="none"/>
        <c:tickLblPos val="nextTo"/>
        <c:crossAx val="9730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4071242987189"/>
          <c:y val="1.3873265841769782E-3"/>
          <c:w val="0.80795928757012814"/>
          <c:h val="0.99861267341582305"/>
        </c:manualLayout>
      </c:layout>
      <c:barChart>
        <c:barDir val="bar"/>
        <c:grouping val="clustered"/>
        <c:varyColors val="0"/>
        <c:ser>
          <c:idx val="0"/>
          <c:order val="0"/>
          <c:tx>
            <c:strRef>
              <c:f>Лист1!$B$1</c:f>
              <c:strCache>
                <c:ptCount val="1"/>
                <c:pt idx="0">
                  <c:v>Col 1</c:v>
                </c:pt>
              </c:strCache>
            </c:strRef>
          </c:tx>
          <c:invertIfNegative val="0"/>
          <c:dPt>
            <c:idx val="4"/>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0-51F6-401A-B6C3-CE2E957E5CA5}"/>
              </c:ext>
            </c:extLst>
          </c:dPt>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Лист1!$A$2:$A$6</c:f>
              <c:strCache>
                <c:ptCount val="5"/>
                <c:pt idx="0">
                  <c:v>No, I had no such experience, and I don't wish to act a juror in trials</c:v>
                </c:pt>
                <c:pt idx="1">
                  <c:v>No, I had no such experience , but I wish to act a juror in trials</c:v>
                </c:pt>
                <c:pt idx="2">
                  <c:v>Yes, I had a jury experience for the past 2 years, however I don't wish to continue this activity</c:v>
                </c:pt>
                <c:pt idx="3">
                  <c:v>Yes, I had a jury experience for the past 2 years and I wish to continue this activity</c:v>
                </c:pt>
                <c:pt idx="4">
                  <c:v>Hard to answer</c:v>
                </c:pt>
              </c:strCache>
            </c:strRef>
          </c:cat>
          <c:val>
            <c:numRef>
              <c:f>Лист1!$B$2:$B$6</c:f>
              <c:numCache>
                <c:formatCode>0%</c:formatCode>
                <c:ptCount val="5"/>
                <c:pt idx="0">
                  <c:v>0.66920000000000002</c:v>
                </c:pt>
                <c:pt idx="1">
                  <c:v>0.1847</c:v>
                </c:pt>
                <c:pt idx="2">
                  <c:v>4.7899999999999998E-2</c:v>
                </c:pt>
                <c:pt idx="3">
                  <c:v>1.2E-2</c:v>
                </c:pt>
                <c:pt idx="4">
                  <c:v>7.7200000000000005E-2</c:v>
                </c:pt>
              </c:numCache>
            </c:numRef>
          </c:val>
          <c:extLst xmlns:c16r2="http://schemas.microsoft.com/office/drawing/2015/06/chart">
            <c:ext xmlns:c16="http://schemas.microsoft.com/office/drawing/2014/chart" uri="{C3380CC4-5D6E-409C-BE32-E72D297353CC}">
              <c16:uniqueId val="{00000006-51BC-492F-B33E-4CD44249ACD5}"/>
            </c:ext>
          </c:extLst>
        </c:ser>
        <c:dLbls>
          <c:showLegendKey val="0"/>
          <c:showVal val="0"/>
          <c:showCatName val="0"/>
          <c:showSerName val="0"/>
          <c:showPercent val="0"/>
          <c:showBubbleSize val="0"/>
        </c:dLbls>
        <c:gapWidth val="78"/>
        <c:axId val="97529856"/>
        <c:axId val="97519872"/>
      </c:barChart>
      <c:valAx>
        <c:axId val="97519872"/>
        <c:scaling>
          <c:orientation val="minMax"/>
        </c:scaling>
        <c:delete val="1"/>
        <c:axPos val="t"/>
        <c:numFmt formatCode="0%" sourceLinked="1"/>
        <c:majorTickMark val="out"/>
        <c:minorTickMark val="none"/>
        <c:tickLblPos val="none"/>
        <c:crossAx val="97529856"/>
        <c:crosses val="autoZero"/>
        <c:crossBetween val="between"/>
      </c:valAx>
      <c:catAx>
        <c:axId val="97529856"/>
        <c:scaling>
          <c:orientation val="maxMin"/>
        </c:scaling>
        <c:delete val="1"/>
        <c:axPos val="l"/>
        <c:numFmt formatCode="General" sourceLinked="0"/>
        <c:majorTickMark val="out"/>
        <c:minorTickMark val="none"/>
        <c:tickLblPos val="none"/>
        <c:crossAx val="97519872"/>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1148396782619E-3"/>
          <c:y val="2.1755165640534448E-2"/>
          <c:w val="0.99767791535733386"/>
          <c:h val="0.97131000679485968"/>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none" lIns="38100" tIns="19050" rIns="38100" bIns="19050" anchor="ctr">
                <a:spAutoFit/>
              </a:bodyPr>
              <a:lstStyle/>
              <a:p>
                <a:pPr>
                  <a:defRPr sz="1400" b="1">
                    <a:solidFill>
                      <a:schemeClr val="accent4"/>
                    </a:solidFill>
                    <a:latin typeface="Arial" panose="020B0604020202020204" pitchFamily="34" charset="0"/>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Лист1!$A$2:$A$6</c:f>
              <c:strCache>
                <c:ptCount val="5"/>
                <c:pt idx="0">
                  <c:v>Opportunity to contribute to fair justice administration</c:v>
                </c:pt>
                <c:pt idx="1">
                  <c:v>Opportunity to prevent corruption in the courts</c:v>
                </c:pt>
                <c:pt idx="2">
                  <c:v>Opportunity to obtain legal experience</c:v>
                </c:pt>
                <c:pt idx="3">
                  <c:v>An honorary duty</c:v>
                </c:pt>
                <c:pt idx="4">
                  <c:v>Opportunity to make money (within the amount of remuneration established by the state for performing the jury's duties)</c:v>
                </c:pt>
              </c:strCache>
            </c:strRef>
          </c:cat>
          <c:val>
            <c:numRef>
              <c:f>Лист1!$B$2:$B$6</c:f>
              <c:numCache>
                <c:formatCode>0%</c:formatCode>
                <c:ptCount val="5"/>
                <c:pt idx="0">
                  <c:v>0.54779999999999995</c:v>
                </c:pt>
                <c:pt idx="1">
                  <c:v>0.48020000000000002</c:v>
                </c:pt>
                <c:pt idx="2">
                  <c:v>0.30620000000000003</c:v>
                </c:pt>
                <c:pt idx="3">
                  <c:v>0.223</c:v>
                </c:pt>
                <c:pt idx="4">
                  <c:v>0.1217</c:v>
                </c:pt>
              </c:numCache>
            </c:numRef>
          </c:val>
          <c:extLst xmlns:c16r2="http://schemas.microsoft.com/office/drawing/2015/06/chart">
            <c:ext xmlns:c16="http://schemas.microsoft.com/office/drawing/2014/chart" uri="{C3380CC4-5D6E-409C-BE32-E72D297353CC}">
              <c16:uniqueId val="{00000006-11FF-41EF-9DC0-8FD8E996032A}"/>
            </c:ext>
          </c:extLst>
        </c:ser>
        <c:dLbls>
          <c:showLegendKey val="0"/>
          <c:showVal val="0"/>
          <c:showCatName val="0"/>
          <c:showSerName val="0"/>
          <c:showPercent val="0"/>
          <c:showBubbleSize val="0"/>
        </c:dLbls>
        <c:gapWidth val="78"/>
        <c:axId val="97584256"/>
        <c:axId val="97705344"/>
      </c:barChart>
      <c:valAx>
        <c:axId val="97705344"/>
        <c:scaling>
          <c:orientation val="minMax"/>
        </c:scaling>
        <c:delete val="1"/>
        <c:axPos val="t"/>
        <c:numFmt formatCode="0%" sourceLinked="1"/>
        <c:majorTickMark val="out"/>
        <c:minorTickMark val="none"/>
        <c:tickLblPos val="none"/>
        <c:crossAx val="97584256"/>
        <c:crosses val="autoZero"/>
        <c:crossBetween val="between"/>
      </c:valAx>
      <c:catAx>
        <c:axId val="97584256"/>
        <c:scaling>
          <c:orientation val="maxMin"/>
        </c:scaling>
        <c:delete val="1"/>
        <c:axPos val="l"/>
        <c:numFmt formatCode="General" sourceLinked="0"/>
        <c:majorTickMark val="out"/>
        <c:minorTickMark val="none"/>
        <c:tickLblPos val="none"/>
        <c:crossAx val="97705344"/>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0846426661402E-3"/>
          <c:y val="0"/>
          <c:w val="0.99767793262912285"/>
          <c:h val="0.99952804376692517"/>
        </c:manualLayout>
      </c:layout>
      <c:barChart>
        <c:barDir val="bar"/>
        <c:grouping val="clustered"/>
        <c:varyColors val="0"/>
        <c:ser>
          <c:idx val="0"/>
          <c:order val="0"/>
          <c:tx>
            <c:strRef>
              <c:f>Лист1!$B$1</c:f>
              <c:strCache>
                <c:ptCount val="1"/>
                <c:pt idx="0">
                  <c:v>Ряд 1</c:v>
                </c:pt>
              </c:strCache>
            </c:strRef>
          </c:tx>
          <c:invertIfNegative val="0"/>
          <c:dLbls>
            <c:dLbl>
              <c:idx val="8"/>
              <c:tx>
                <c:rich>
                  <a:bodyPr/>
                  <a:lstStyle/>
                  <a:p>
                    <a:fld id="{FF522388-69B7-4A08-8FA3-7753621EFF7F}" type="VALUE">
                      <a:rPr lang="en-US" smtClean="0">
                        <a:solidFill>
                          <a:schemeClr val="bg1"/>
                        </a:solidFill>
                      </a:rPr>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92BB-4718-9FDF-9B428F7D1211}"/>
                </c:ext>
              </c:extLst>
            </c:dLbl>
            <c:spPr>
              <a:noFill/>
              <a:ln>
                <a:noFill/>
              </a:ln>
              <a:effectLst/>
            </c:spPr>
            <c:txPr>
              <a:bodyPr wrap="none" lIns="38100" tIns="19050" rIns="38100" bIns="19050" anchor="ctr">
                <a:spAutoFit/>
              </a:bodyPr>
              <a:lstStyle/>
              <a:p>
                <a:pPr>
                  <a:defRPr sz="1400" b="1">
                    <a:solidFill>
                      <a:schemeClr val="accent4"/>
                    </a:solidFill>
                    <a:latin typeface="Arial" panose="020B0604020202020204" pitchFamily="34" charset="0"/>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Лист1!$A$2:$A$9</c:f>
              <c:strCache>
                <c:ptCount val="8"/>
                <c:pt idx="0">
                  <c:v>I lack / have no legal knowledge</c:v>
                </c:pt>
                <c:pt idx="1">
                  <c:v>I have no time for it</c:v>
                </c:pt>
                <c:pt idx="2">
                  <c:v>There is a possibility of exerting pressure on jurors or threatening them or their family members or friends with a view to persuade them to accept unfair decisions</c:v>
                </c:pt>
                <c:pt idx="3">
                  <c:v>Inconveniences associated with bringing to court and expectations of litigation</c:v>
                </c:pt>
                <c:pt idx="4">
                  <c:v>Possible negative reaction of my employer due to my absence at workplace</c:v>
                </c:pt>
                <c:pt idx="5">
                  <c:v>Inconveniences and risks associated with the obligation of the jury to submit an electronic income declaration alongside with the representatives of authorities</c:v>
                </c:pt>
                <c:pt idx="6">
                  <c:v>Other</c:v>
                </c:pt>
                <c:pt idx="7">
                  <c:v>Other: Old age</c:v>
                </c:pt>
              </c:strCache>
            </c:strRef>
          </c:cat>
          <c:val>
            <c:numRef>
              <c:f>Лист1!$B$2:$B$9</c:f>
              <c:numCache>
                <c:formatCode>0%</c:formatCode>
                <c:ptCount val="8"/>
                <c:pt idx="0">
                  <c:v>0.50600000000000001</c:v>
                </c:pt>
                <c:pt idx="1">
                  <c:v>0.48</c:v>
                </c:pt>
                <c:pt idx="2">
                  <c:v>0.16489999999999999</c:v>
                </c:pt>
                <c:pt idx="3">
                  <c:v>7.6999999999999999E-2</c:v>
                </c:pt>
                <c:pt idx="4">
                  <c:v>7.3200000000000001E-2</c:v>
                </c:pt>
                <c:pt idx="5">
                  <c:v>5.7200000000000001E-2</c:v>
                </c:pt>
                <c:pt idx="6">
                  <c:v>4.3999999999999997E-2</c:v>
                </c:pt>
                <c:pt idx="7">
                  <c:v>2.9000000000000001E-2</c:v>
                </c:pt>
              </c:numCache>
            </c:numRef>
          </c:val>
          <c:extLst xmlns:c16r2="http://schemas.microsoft.com/office/drawing/2015/06/chart">
            <c:ext xmlns:c16="http://schemas.microsoft.com/office/drawing/2014/chart" uri="{C3380CC4-5D6E-409C-BE32-E72D297353CC}">
              <c16:uniqueId val="{00000000-A587-4D00-AB60-FF5054F96858}"/>
            </c:ext>
          </c:extLst>
        </c:ser>
        <c:dLbls>
          <c:showLegendKey val="0"/>
          <c:showVal val="0"/>
          <c:showCatName val="0"/>
          <c:showSerName val="0"/>
          <c:showPercent val="0"/>
          <c:showBubbleSize val="0"/>
        </c:dLbls>
        <c:gapWidth val="78"/>
        <c:axId val="97624448"/>
        <c:axId val="97622656"/>
      </c:barChart>
      <c:valAx>
        <c:axId val="97622656"/>
        <c:scaling>
          <c:orientation val="minMax"/>
        </c:scaling>
        <c:delete val="1"/>
        <c:axPos val="t"/>
        <c:numFmt formatCode="0%" sourceLinked="1"/>
        <c:majorTickMark val="out"/>
        <c:minorTickMark val="none"/>
        <c:tickLblPos val="none"/>
        <c:crossAx val="97624448"/>
        <c:crosses val="autoZero"/>
        <c:crossBetween val="between"/>
      </c:valAx>
      <c:catAx>
        <c:axId val="97624448"/>
        <c:scaling>
          <c:orientation val="maxMin"/>
        </c:scaling>
        <c:delete val="1"/>
        <c:axPos val="l"/>
        <c:numFmt formatCode="General" sourceLinked="0"/>
        <c:majorTickMark val="out"/>
        <c:minorTickMark val="none"/>
        <c:tickLblPos val="none"/>
        <c:crossAx val="9762265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7783881514387"/>
          <c:y val="4.507372760930102E-2"/>
          <c:w val="0.54957161219544137"/>
          <c:h val="0.954926604896792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Такі ситуації виникали неодноразово</c:v>
                </c:pt>
                <c:pt idx="1">
                  <c:v>Був один випадок</c:v>
                </c:pt>
                <c:pt idx="2">
                  <c:v>Таких випадків не було </c:v>
                </c:pt>
              </c:strCache>
            </c:strRef>
          </c:cat>
          <c:val>
            <c:numRef>
              <c:f>Лист1!$B$2:$B$4</c:f>
              <c:numCache>
                <c:formatCode>0%</c:formatCode>
                <c:ptCount val="3"/>
                <c:pt idx="0">
                  <c:v>2.1000000000000001E-2</c:v>
                </c:pt>
                <c:pt idx="1">
                  <c:v>9.7100000000000006E-2</c:v>
                </c:pt>
                <c:pt idx="2">
                  <c:v>0.88190000000000002</c:v>
                </c:pt>
              </c:numCache>
            </c:numRef>
          </c:val>
          <c:extLst xmlns:c16r2="http://schemas.microsoft.com/office/drawing/2015/06/chart">
            <c:ext xmlns:c16="http://schemas.microsoft.com/office/drawing/2014/chart" uri="{C3380CC4-5D6E-409C-BE32-E72D297353CC}">
              <c16:uniqueId val="{00000000-46B8-4BB5-BDDF-9ECC1DE1BA88}"/>
            </c:ext>
          </c:extLst>
        </c:ser>
        <c:dLbls>
          <c:showLegendKey val="0"/>
          <c:showVal val="1"/>
          <c:showCatName val="0"/>
          <c:showSerName val="0"/>
          <c:showPercent val="0"/>
          <c:showBubbleSize val="0"/>
        </c:dLbls>
        <c:gapWidth val="75"/>
        <c:axId val="97906048"/>
        <c:axId val="97784960"/>
      </c:barChart>
      <c:catAx>
        <c:axId val="9790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97784960"/>
        <c:crosses val="autoZero"/>
        <c:auto val="1"/>
        <c:lblAlgn val="ctr"/>
        <c:lblOffset val="100"/>
        <c:noMultiLvlLbl val="0"/>
      </c:catAx>
      <c:valAx>
        <c:axId val="97784960"/>
        <c:scaling>
          <c:orientation val="minMax"/>
        </c:scaling>
        <c:delete val="1"/>
        <c:axPos val="b"/>
        <c:numFmt formatCode="0%" sourceLinked="1"/>
        <c:majorTickMark val="out"/>
        <c:minorTickMark val="none"/>
        <c:tickLblPos val="nextTo"/>
        <c:crossAx val="9790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146840242173803E-2"/>
          <c:w val="0.99845377667567481"/>
          <c:h val="0.92264397870267123"/>
        </c:manualLayout>
      </c:layout>
      <c:barChart>
        <c:barDir val="bar"/>
        <c:grouping val="clustered"/>
        <c:varyColors val="0"/>
        <c:ser>
          <c:idx val="0"/>
          <c:order val="0"/>
          <c:tx>
            <c:strRef>
              <c:f>Лист1!$B$1</c:f>
              <c:strCache>
                <c:ptCount val="1"/>
                <c:pt idx="0">
                  <c:v>Col1</c:v>
                </c:pt>
              </c:strCache>
            </c:strRef>
          </c:tx>
          <c:invertIfNegative val="0"/>
          <c:dPt>
            <c:idx val="6"/>
            <c:invertIfNegative val="0"/>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0-83A9-43FC-BE7A-466456573CA2}"/>
              </c:ext>
            </c:extLst>
          </c:dPt>
          <c:dLbls>
            <c:spPr>
              <a:noFill/>
              <a:ln>
                <a:noFill/>
              </a:ln>
              <a:effectLst/>
            </c:spPr>
            <c:txPr>
              <a:bodyPr wrap="non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Professional attorney</c:v>
                </c:pt>
                <c:pt idx="1">
                  <c:v>NGO consultant</c:v>
                </c:pt>
                <c:pt idx="2">
                  <c:v>Free legal aid attorney</c:v>
                </c:pt>
                <c:pt idx="3">
                  <c:v>Relatives or acquaintances who are knowledgeable in legal matters</c:v>
                </c:pt>
                <c:pt idx="4">
                  <c:v>Legal clinic consultant at a higher educational institution</c:v>
                </c:pt>
                <c:pt idx="5">
                  <c:v>Local government bodies consultant</c:v>
                </c:pt>
                <c:pt idx="6">
                  <c:v>Other</c:v>
                </c:pt>
              </c:strCache>
            </c:strRef>
          </c:cat>
          <c:val>
            <c:numRef>
              <c:f>Лист1!$B$2:$B$8</c:f>
              <c:numCache>
                <c:formatCode>0%</c:formatCode>
                <c:ptCount val="7"/>
                <c:pt idx="0">
                  <c:v>0.27879999999999999</c:v>
                </c:pt>
                <c:pt idx="1">
                  <c:v>0.25540000000000002</c:v>
                </c:pt>
                <c:pt idx="2">
                  <c:v>0.25409999999999999</c:v>
                </c:pt>
                <c:pt idx="3">
                  <c:v>0.25119999999999998</c:v>
                </c:pt>
                <c:pt idx="4">
                  <c:v>0.17380000000000001</c:v>
                </c:pt>
                <c:pt idx="5">
                  <c:v>0.13159999999999999</c:v>
                </c:pt>
                <c:pt idx="6">
                  <c:v>6.7500000000000004E-2</c:v>
                </c:pt>
              </c:numCache>
            </c:numRef>
          </c:val>
          <c:extLst xmlns:c16r2="http://schemas.microsoft.com/office/drawing/2015/06/chart">
            <c:ext xmlns:c16="http://schemas.microsoft.com/office/drawing/2014/chart" uri="{C3380CC4-5D6E-409C-BE32-E72D297353CC}">
              <c16:uniqueId val="{00000001-494A-43EA-A3D2-CF2045AF9C61}"/>
            </c:ext>
          </c:extLst>
        </c:ser>
        <c:dLbls>
          <c:showLegendKey val="0"/>
          <c:showVal val="0"/>
          <c:showCatName val="0"/>
          <c:showSerName val="0"/>
          <c:showPercent val="0"/>
          <c:showBubbleSize val="0"/>
        </c:dLbls>
        <c:gapWidth val="78"/>
        <c:axId val="97807360"/>
        <c:axId val="97805824"/>
      </c:barChart>
      <c:valAx>
        <c:axId val="97805824"/>
        <c:scaling>
          <c:orientation val="minMax"/>
        </c:scaling>
        <c:delete val="1"/>
        <c:axPos val="t"/>
        <c:numFmt formatCode="0%" sourceLinked="1"/>
        <c:majorTickMark val="out"/>
        <c:minorTickMark val="none"/>
        <c:tickLblPos val="none"/>
        <c:crossAx val="97807360"/>
        <c:crosses val="autoZero"/>
        <c:crossBetween val="between"/>
      </c:valAx>
      <c:catAx>
        <c:axId val="97807360"/>
        <c:scaling>
          <c:orientation val="maxMin"/>
        </c:scaling>
        <c:delete val="1"/>
        <c:axPos val="l"/>
        <c:numFmt formatCode="General" sourceLinked="0"/>
        <c:majorTickMark val="out"/>
        <c:minorTickMark val="none"/>
        <c:tickLblPos val="none"/>
        <c:crossAx val="97805824"/>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72814662030992E-2"/>
          <c:y val="3.9932369372987483E-2"/>
          <c:w val="0.93252718533796897"/>
          <c:h val="0.92013526125402501"/>
        </c:manualLayout>
      </c:layout>
      <c:barChart>
        <c:barDir val="bar"/>
        <c:grouping val="stacked"/>
        <c:varyColors val="0"/>
        <c:ser>
          <c:idx val="0"/>
          <c:order val="0"/>
          <c:tx>
            <c:strRef>
              <c:f>Лист1!$B$1</c:f>
              <c:strCache>
                <c:ptCount val="1"/>
                <c:pt idx="0">
                  <c:v>Pretty Aware / Tenuously aware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What is corruption</c:v>
                </c:pt>
                <c:pt idx="1">
                  <c:v>If a person wants to report the corruption actions committed by officials to the relevant authorities, how can he/she do it?</c:v>
                </c:pt>
                <c:pt idx="2">
                  <c:v>Availability of state safeguards targeted at the protection and encouragement of whistle-blowers </c:v>
                </c:pt>
                <c:pt idx="4">
                  <c:v>What is the scope of activities of the National Anti-Corruption Bureau (NABU)? (Artem Sytnyk – Head of NABU)</c:v>
                </c:pt>
                <c:pt idx="5">
                  <c:v>What is the scope of activities of the National Agency for Prevention of Corruption (NAPC)? (Natalia Korchak – Head of NAPC)?  </c:v>
                </c:pt>
              </c:strCache>
            </c:strRef>
          </c:cat>
          <c:val>
            <c:numRef>
              <c:f>Лист1!$B$2:$B$7</c:f>
              <c:numCache>
                <c:formatCode>0%</c:formatCode>
                <c:ptCount val="6"/>
                <c:pt idx="0">
                  <c:v>0.86099999999999999</c:v>
                </c:pt>
                <c:pt idx="1">
                  <c:v>0.52140000000000009</c:v>
                </c:pt>
                <c:pt idx="2">
                  <c:v>0.43169999999999997</c:v>
                </c:pt>
                <c:pt idx="4">
                  <c:v>0.59260000000000002</c:v>
                </c:pt>
                <c:pt idx="5">
                  <c:v>0.49559999999999998</c:v>
                </c:pt>
              </c:numCache>
            </c:numRef>
          </c:val>
          <c:extLst xmlns:c16r2="http://schemas.microsoft.com/office/drawing/2015/06/chart">
            <c:ext xmlns:c16="http://schemas.microsoft.com/office/drawing/2014/chart" uri="{C3380CC4-5D6E-409C-BE32-E72D297353CC}">
              <c16:uniqueId val="{00000008-B2C0-4DFF-B899-D9261EC9AEBE}"/>
            </c:ext>
          </c:extLst>
        </c:ser>
        <c:dLbls>
          <c:showLegendKey val="0"/>
          <c:showVal val="0"/>
          <c:showCatName val="0"/>
          <c:showSerName val="0"/>
          <c:showPercent val="0"/>
          <c:showBubbleSize val="0"/>
        </c:dLbls>
        <c:gapWidth val="20"/>
        <c:overlap val="100"/>
        <c:axId val="97983104"/>
        <c:axId val="98009472"/>
      </c:barChart>
      <c:catAx>
        <c:axId val="97983104"/>
        <c:scaling>
          <c:orientation val="maxMin"/>
        </c:scaling>
        <c:delete val="1"/>
        <c:axPos val="l"/>
        <c:numFmt formatCode="General" sourceLinked="1"/>
        <c:majorTickMark val="none"/>
        <c:minorTickMark val="none"/>
        <c:tickLblPos val="nextTo"/>
        <c:crossAx val="98009472"/>
        <c:crosses val="autoZero"/>
        <c:auto val="1"/>
        <c:lblAlgn val="ctr"/>
        <c:lblOffset val="100"/>
        <c:noMultiLvlLbl val="0"/>
      </c:catAx>
      <c:valAx>
        <c:axId val="98009472"/>
        <c:scaling>
          <c:orientation val="minMax"/>
        </c:scaling>
        <c:delete val="1"/>
        <c:axPos val="t"/>
        <c:numFmt formatCode="0%" sourceLinked="1"/>
        <c:majorTickMark val="out"/>
        <c:minorTickMark val="none"/>
        <c:tickLblPos val="nextTo"/>
        <c:crossAx val="9798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Достатньо обізнаний (-на) / Поверхнево обізнаний
(-на)</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619D-4339-BDF3-DD6DBE64C6BB}"/>
            </c:ext>
          </c:extLst>
        </c:ser>
        <c:dLbls>
          <c:showLegendKey val="0"/>
          <c:showVal val="0"/>
          <c:showCatName val="0"/>
          <c:showSerName val="0"/>
          <c:showPercent val="0"/>
          <c:showBubbleSize val="0"/>
        </c:dLbls>
        <c:gapWidth val="150"/>
        <c:overlap val="100"/>
        <c:axId val="98439168"/>
        <c:axId val="98440704"/>
      </c:barChart>
      <c:catAx>
        <c:axId val="9843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8440704"/>
        <c:crosses val="autoZero"/>
        <c:auto val="1"/>
        <c:lblAlgn val="ctr"/>
        <c:lblOffset val="100"/>
        <c:noMultiLvlLbl val="0"/>
      </c:catAx>
      <c:valAx>
        <c:axId val="984407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8439168"/>
        <c:crosses val="autoZero"/>
        <c:crossBetween val="between"/>
      </c:valAx>
      <c:spPr>
        <a:noFill/>
        <a:ln>
          <a:noFill/>
        </a:ln>
        <a:effectLst/>
      </c:spPr>
    </c:plotArea>
    <c:legend>
      <c:legendPos val="b"/>
      <c:layout>
        <c:manualLayout>
          <c:xMode val="edge"/>
          <c:yMode val="edge"/>
          <c:x val="4.9964926153968851E-2"/>
          <c:y val="0.27057709977748501"/>
          <c:w val="0.94942494596691518"/>
          <c:h val="0.600391892041491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Зовсім не погоджуюсь / Скоріше не погоджуюся, ніж погоджуюся</c:v>
                </c:pt>
              </c:strCache>
            </c:strRef>
          </c:tx>
          <c:spPr>
            <a:solidFill>
              <a:schemeClr val="accent2">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F1BA-4B49-8473-9222CE8DB047}"/>
            </c:ext>
          </c:extLst>
        </c:ser>
        <c:ser>
          <c:idx val="1"/>
          <c:order val="1"/>
          <c:tx>
            <c:strRef>
              <c:f>Лист1!$C$1</c:f>
              <c:strCache>
                <c:ptCount val="1"/>
                <c:pt idx="0">
                  <c:v>Повністю погоджуюсь/ Скоріше погоджуюся, ніж не погоджуюся</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F1BA-4B49-8473-9222CE8DB047}"/>
            </c:ext>
          </c:extLst>
        </c:ser>
        <c:dLbls>
          <c:showLegendKey val="0"/>
          <c:showVal val="0"/>
          <c:showCatName val="0"/>
          <c:showSerName val="0"/>
          <c:showPercent val="0"/>
          <c:showBubbleSize val="0"/>
        </c:dLbls>
        <c:gapWidth val="150"/>
        <c:overlap val="100"/>
        <c:axId val="98264192"/>
        <c:axId val="98265728"/>
      </c:barChart>
      <c:catAx>
        <c:axId val="98264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8265728"/>
        <c:crosses val="autoZero"/>
        <c:auto val="1"/>
        <c:lblAlgn val="ctr"/>
        <c:lblOffset val="100"/>
        <c:noMultiLvlLbl val="0"/>
      </c:catAx>
      <c:valAx>
        <c:axId val="982657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8264192"/>
        <c:crosses val="autoZero"/>
        <c:crossBetween val="between"/>
      </c:valAx>
      <c:spPr>
        <a:noFill/>
        <a:ln>
          <a:noFill/>
        </a:ln>
        <a:effectLst/>
      </c:spPr>
    </c:plotArea>
    <c:legend>
      <c:legendPos val="b"/>
      <c:layout>
        <c:manualLayout>
          <c:xMode val="edge"/>
          <c:yMode val="edge"/>
          <c:x val="9.6956727430841053E-3"/>
          <c:y val="0.34087411851966654"/>
          <c:w val="0.98969427320732328"/>
          <c:h val="0.530094873299310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2823099828401066E-2"/>
          <c:w val="1"/>
          <c:h val="0.91435380034319791"/>
        </c:manualLayout>
      </c:layout>
      <c:barChart>
        <c:barDir val="bar"/>
        <c:grouping val="stack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dLbl>
              <c:idx val="0"/>
              <c:layout>
                <c:manualLayout>
                  <c:x val="1.3505444448757144E-2"/>
                  <c:y val="0"/>
                </c:manualLayout>
              </c:layout>
              <c:tx>
                <c:rich>
                  <a:bodyPr/>
                  <a:lstStyle/>
                  <a:p>
                    <a:r>
                      <a:rPr lang="en-US" dirty="0"/>
                      <a:t>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C9-4F20-B345-F55F9E613946}"/>
                </c:ext>
              </c:extLst>
            </c:dLbl>
            <c:dLbl>
              <c:idx val="1"/>
              <c:tx>
                <c:rich>
                  <a:bodyPr/>
                  <a:lstStyle/>
                  <a:p>
                    <a:r>
                      <a:rPr lang="en-US" dirty="0"/>
                      <a:t>36%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C9-4F20-B345-F55F9E613946}"/>
                </c:ext>
              </c:extLst>
            </c:dLbl>
            <c:dLbl>
              <c:idx val="2"/>
              <c:tx>
                <c:rich>
                  <a:bodyPr/>
                  <a:lstStyle/>
                  <a:p>
                    <a:r>
                      <a:rPr lang="en-US" dirty="0"/>
                      <a:t>49%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C9-4F20-B345-F55F9E613946}"/>
                </c:ext>
              </c:extLst>
            </c:dLbl>
            <c:dLbl>
              <c:idx val="3"/>
              <c:tx>
                <c:rich>
                  <a:bodyPr/>
                  <a:lstStyle/>
                  <a:p>
                    <a:r>
                      <a:rPr lang="en-US" dirty="0"/>
                      <a:t>52%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C9-4F20-B345-F55F9E613946}"/>
                </c:ext>
              </c:extLst>
            </c:dLbl>
            <c:dLbl>
              <c:idx val="4"/>
              <c:tx>
                <c:rich>
                  <a:bodyPr/>
                  <a:lstStyle/>
                  <a:p>
                    <a:r>
                      <a:rPr lang="en-US" dirty="0"/>
                      <a:t>55%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FC9-4F20-B345-F55F9E6139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 believe that any use of power by high officials or politicians to obtain unlawful benefits is completely unacceptable, despite the amount of such benefits; and this phenomenon should be counteracted by all possible means</c:v>
                </c:pt>
                <c:pt idx="1">
                  <c:v>Corruption is an integral part of the political life of Ukraine, it’s useless to fight this phenomenon</c:v>
                </c:pt>
                <c:pt idx="2">
                  <c:v>Overall, I treat corruption negatively. However, there are situations where gaining some benefits or significant profits by politicians or high officials may be justified</c:v>
                </c:pt>
                <c:pt idx="3">
                  <c:v>If the corruption actions by politicians or senior officials do not result in negative consequences directly for me or my close persons, then I do not care</c:v>
                </c:pt>
                <c:pt idx="4">
                  <c:v>It all depends on the amount of unlawful benefit received. The excess profit obtained by senior officials or politicians through the use of their authority is unacceptable to me; however insignificant additional benefits are perfectly acceptable</c:v>
                </c:pt>
              </c:strCache>
            </c:strRef>
          </c:cat>
          <c:val>
            <c:numRef>
              <c:f>Лист1!$B$2:$B$6</c:f>
              <c:numCache>
                <c:formatCode>0%</c:formatCode>
                <c:ptCount val="5"/>
                <c:pt idx="0">
                  <c:v>-0.1399</c:v>
                </c:pt>
                <c:pt idx="1">
                  <c:v>-0.35550000000000004</c:v>
                </c:pt>
                <c:pt idx="2">
                  <c:v>-0.49060000000000004</c:v>
                </c:pt>
                <c:pt idx="3">
                  <c:v>-0.51549999999999996</c:v>
                </c:pt>
                <c:pt idx="4">
                  <c:v>-0.55220000000000002</c:v>
                </c:pt>
              </c:numCache>
            </c:numRef>
          </c:val>
          <c:extLst xmlns:c16r2="http://schemas.microsoft.com/office/drawing/2015/06/chart">
            <c:ext xmlns:c16="http://schemas.microsoft.com/office/drawing/2014/chart" uri="{C3380CC4-5D6E-409C-BE32-E72D297353CC}">
              <c16:uniqueId val="{00000005-FFC9-4F20-B345-F55F9E613946}"/>
            </c:ext>
          </c:extLst>
        </c:ser>
        <c:ser>
          <c:idx val="1"/>
          <c:order val="1"/>
          <c:tx>
            <c:strRef>
              <c:f>Лист1!$C$1</c:f>
              <c:strCache>
                <c:ptCount val="1"/>
                <c:pt idx="0">
                  <c:v>Absolutely agree / Rather agree</c:v>
                </c:pt>
              </c:strCache>
            </c:strRef>
          </c:tx>
          <c:spPr>
            <a:solidFill>
              <a:schemeClr val="accent6">
                <a:lumMod val="75000"/>
              </a:schemeClr>
            </a:solidFill>
            <a:ln>
              <a:noFill/>
            </a:ln>
            <a:effectLst/>
          </c:spPr>
          <c:invertIfNegative val="0"/>
          <c:dLbls>
            <c:dLbl>
              <c:idx val="0"/>
              <c:layout>
                <c:manualLayout>
                  <c:x val="-1.51190476190476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FC9-4F20-B345-F55F9E613946}"/>
                </c:ext>
              </c:extLst>
            </c:dLbl>
            <c:dLbl>
              <c:idx val="1"/>
              <c:layout>
                <c:manualLayout>
                  <c:x val="-5.03968253968253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FC9-4F20-B345-F55F9E6139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 believe that any use of power by high officials or politicians to obtain unlawful benefits is completely unacceptable, despite the amount of such benefits; and this phenomenon should be counteracted by all possible means</c:v>
                </c:pt>
                <c:pt idx="1">
                  <c:v>Corruption is an integral part of the political life of Ukraine, it’s useless to fight this phenomenon</c:v>
                </c:pt>
                <c:pt idx="2">
                  <c:v>Overall, I treat corruption negatively. However, there are situations where gaining some benefits or significant profits by politicians or high officials may be justified</c:v>
                </c:pt>
                <c:pt idx="3">
                  <c:v>If the corruption actions by politicians or senior officials do not result in negative consequences directly for me or my close persons, then I do not care</c:v>
                </c:pt>
                <c:pt idx="4">
                  <c:v>It all depends on the amount of unlawful benefit received. The excess profit obtained by senior officials or politicians through the use of their authority is unacceptable to me; however insignificant additional benefits are perfectly acceptable</c:v>
                </c:pt>
              </c:strCache>
            </c:strRef>
          </c:cat>
          <c:val>
            <c:numRef>
              <c:f>Лист1!$C$2:$C$6</c:f>
              <c:numCache>
                <c:formatCode>0%</c:formatCode>
                <c:ptCount val="5"/>
                <c:pt idx="0">
                  <c:v>0.67520000000000002</c:v>
                </c:pt>
                <c:pt idx="1">
                  <c:v>0.47609999999999997</c:v>
                </c:pt>
                <c:pt idx="2">
                  <c:v>0.27859999999999996</c:v>
                </c:pt>
                <c:pt idx="3">
                  <c:v>0.23810000000000001</c:v>
                </c:pt>
                <c:pt idx="4">
                  <c:v>0.21799999999999997</c:v>
                </c:pt>
              </c:numCache>
            </c:numRef>
          </c:val>
          <c:extLst xmlns:c16r2="http://schemas.microsoft.com/office/drawing/2015/06/chart">
            <c:ext xmlns:c16="http://schemas.microsoft.com/office/drawing/2014/chart" uri="{C3380CC4-5D6E-409C-BE32-E72D297353CC}">
              <c16:uniqueId val="{00000008-FFC9-4F20-B345-F55F9E613946}"/>
            </c:ext>
          </c:extLst>
        </c:ser>
        <c:dLbls>
          <c:showLegendKey val="0"/>
          <c:showVal val="0"/>
          <c:showCatName val="0"/>
          <c:showSerName val="0"/>
          <c:showPercent val="0"/>
          <c:showBubbleSize val="0"/>
        </c:dLbls>
        <c:gapWidth val="20"/>
        <c:overlap val="100"/>
        <c:axId val="98403456"/>
        <c:axId val="98404992"/>
      </c:barChart>
      <c:catAx>
        <c:axId val="98403456"/>
        <c:scaling>
          <c:orientation val="maxMin"/>
        </c:scaling>
        <c:delete val="1"/>
        <c:axPos val="l"/>
        <c:numFmt formatCode="General" sourceLinked="1"/>
        <c:majorTickMark val="out"/>
        <c:minorTickMark val="none"/>
        <c:tickLblPos val="nextTo"/>
        <c:crossAx val="98404992"/>
        <c:crosses val="autoZero"/>
        <c:auto val="1"/>
        <c:lblAlgn val="ctr"/>
        <c:lblOffset val="100"/>
        <c:noMultiLvlLbl val="0"/>
      </c:catAx>
      <c:valAx>
        <c:axId val="98404992"/>
        <c:scaling>
          <c:orientation val="minMax"/>
        </c:scaling>
        <c:delete val="1"/>
        <c:axPos val="t"/>
        <c:numFmt formatCode="0%" sourceLinked="1"/>
        <c:majorTickMark val="out"/>
        <c:minorTickMark val="none"/>
        <c:tickLblPos val="nextTo"/>
        <c:crossAx val="9840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51058698869134"/>
          <c:y val="4.63896301944341E-4"/>
          <c:w val="0.36593334185894977"/>
          <c:h val="0.99953610369805568"/>
        </c:manualLayout>
      </c:layout>
      <c:barChart>
        <c:barDir val="bar"/>
        <c:grouping val="clustered"/>
        <c:varyColors val="0"/>
        <c:ser>
          <c:idx val="0"/>
          <c:order val="0"/>
          <c:tx>
            <c:strRef>
              <c:f>Лист1!$B$1</c:f>
              <c:strCache>
                <c:ptCount val="1"/>
                <c:pt idx="0">
                  <c:v>Ряд 1</c:v>
                </c:pt>
              </c:strCache>
            </c:strRef>
          </c:tx>
          <c:invertIfNegative val="0"/>
          <c:dPt>
            <c:idx val="9"/>
            <c:invertIfNegative val="0"/>
            <c:bubble3D val="0"/>
            <c:spPr>
              <a:solidFill>
                <a:srgbClr val="9B9B9A"/>
              </a:solidFill>
            </c:spPr>
            <c:extLst xmlns:c16r2="http://schemas.microsoft.com/office/drawing/2015/06/chart">
              <c:ext xmlns:c16="http://schemas.microsoft.com/office/drawing/2014/chart" uri="{C3380CC4-5D6E-409C-BE32-E72D297353CC}">
                <c16:uniqueId val="{00000000-D89B-4AA3-8D81-65719500AA0D}"/>
              </c:ext>
            </c:extLst>
          </c:dPt>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Лист1!$A$2:$A$11</c:f>
              <c:strCache>
                <c:ptCount val="10"/>
                <c:pt idx="0">
                  <c:v>Jobholder / full-time employee</c:v>
                </c:pt>
                <c:pt idx="1">
                  <c:v>Jobholder / part-time employee</c:v>
                </c:pt>
                <c:pt idx="2">
                  <c:v>Entrepreneur or self-employed </c:v>
                </c:pt>
                <c:pt idx="3">
                  <c:v>Self-employed, but have no registered business</c:v>
                </c:pt>
                <c:pt idx="4">
                  <c:v>Housekeeper, do not seek employment</c:v>
                </c:pt>
                <c:pt idx="5">
                  <c:v>Inactive pensioner</c:v>
                </c:pt>
                <c:pt idx="6">
                  <c:v>Unemployed, seeking employment  </c:v>
                </c:pt>
                <c:pt idx="7">
                  <c:v>Student, attendee in full-time education program </c:v>
                </c:pt>
                <c:pt idx="8">
                  <c:v>Temporarily unemployed (maternity leave, sick leave, etc.), do not seek employment</c:v>
                </c:pt>
                <c:pt idx="9">
                  <c:v>Refuse to answer </c:v>
                </c:pt>
              </c:strCache>
            </c:strRef>
          </c:cat>
          <c:val>
            <c:numRef>
              <c:f>Лист1!$B$2:$B$11</c:f>
              <c:numCache>
                <c:formatCode>0%</c:formatCode>
                <c:ptCount val="10"/>
                <c:pt idx="0">
                  <c:v>0.42959999999999998</c:v>
                </c:pt>
                <c:pt idx="1">
                  <c:v>5.8999999999999997E-2</c:v>
                </c:pt>
                <c:pt idx="2">
                  <c:v>0.02</c:v>
                </c:pt>
                <c:pt idx="3">
                  <c:v>3.6299999999999999E-2</c:v>
                </c:pt>
                <c:pt idx="4">
                  <c:v>3.8399999999999997E-2</c:v>
                </c:pt>
                <c:pt idx="5">
                  <c:v>0.2611</c:v>
                </c:pt>
                <c:pt idx="6">
                  <c:v>5.62E-2</c:v>
                </c:pt>
                <c:pt idx="7">
                  <c:v>3.6600000000000001E-2</c:v>
                </c:pt>
                <c:pt idx="8">
                  <c:v>5.62E-2</c:v>
                </c:pt>
                <c:pt idx="9" formatCode="0.0%">
                  <c:v>6.6E-3</c:v>
                </c:pt>
              </c:numCache>
            </c:numRef>
          </c:val>
          <c:extLst xmlns:c16r2="http://schemas.microsoft.com/office/drawing/2015/06/chart">
            <c:ext xmlns:c16="http://schemas.microsoft.com/office/drawing/2014/chart" uri="{C3380CC4-5D6E-409C-BE32-E72D297353CC}">
              <c16:uniqueId val="{00000006-1F09-4D75-B816-016D5EE19FE1}"/>
            </c:ext>
          </c:extLst>
        </c:ser>
        <c:dLbls>
          <c:showLegendKey val="0"/>
          <c:showVal val="0"/>
          <c:showCatName val="0"/>
          <c:showSerName val="0"/>
          <c:showPercent val="0"/>
          <c:showBubbleSize val="0"/>
        </c:dLbls>
        <c:gapWidth val="78"/>
        <c:axId val="92379392"/>
        <c:axId val="92377856"/>
      </c:barChart>
      <c:valAx>
        <c:axId val="92377856"/>
        <c:scaling>
          <c:orientation val="minMax"/>
          <c:max val="0.60000000000000009"/>
          <c:min val="0"/>
        </c:scaling>
        <c:delete val="1"/>
        <c:axPos val="t"/>
        <c:numFmt formatCode="0%" sourceLinked="1"/>
        <c:majorTickMark val="out"/>
        <c:minorTickMark val="none"/>
        <c:tickLblPos val="nextTo"/>
        <c:crossAx val="92379392"/>
        <c:crosses val="autoZero"/>
        <c:crossBetween val="between"/>
      </c:valAx>
      <c:catAx>
        <c:axId val="92379392"/>
        <c:scaling>
          <c:orientation val="maxMin"/>
        </c:scaling>
        <c:delete val="1"/>
        <c:axPos val="l"/>
        <c:numFmt formatCode="General" sourceLinked="0"/>
        <c:majorTickMark val="out"/>
        <c:minorTickMark val="none"/>
        <c:tickLblPos val="none"/>
        <c:crossAx val="9237785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63611121893015E-2"/>
          <c:y val="4.2823099828401066E-2"/>
          <c:w val="0.93922549998059257"/>
          <c:h val="0.91435380034319791"/>
        </c:manualLayout>
      </c:layout>
      <c:barChart>
        <c:barDir val="bar"/>
        <c:grouping val="stack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dLbl>
              <c:idx val="0"/>
              <c:layout>
                <c:manualLayout>
                  <c:x val="1.3505444448757144E-2"/>
                  <c:y val="0"/>
                </c:manualLayout>
              </c:layout>
              <c:tx>
                <c:rich>
                  <a:bodyPr/>
                  <a:lstStyle/>
                  <a:p>
                    <a:r>
                      <a:rPr lang="en-US" dirty="0"/>
                      <a:t>12%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202-44C4-987C-E4A2092976B3}"/>
                </c:ext>
              </c:extLst>
            </c:dLbl>
            <c:dLbl>
              <c:idx val="1"/>
              <c:tx>
                <c:rich>
                  <a:bodyPr/>
                  <a:lstStyle/>
                  <a:p>
                    <a:r>
                      <a:rPr lang="en-US" dirty="0"/>
                      <a:t>38%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202-44C4-987C-E4A2092976B3}"/>
                </c:ext>
              </c:extLst>
            </c:dLbl>
            <c:dLbl>
              <c:idx val="2"/>
              <c:tx>
                <c:rich>
                  <a:bodyPr/>
                  <a:lstStyle/>
                  <a:p>
                    <a:r>
                      <a:rPr lang="en-US" dirty="0"/>
                      <a:t>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202-44C4-987C-E4A2092976B3}"/>
                </c:ext>
              </c:extLst>
            </c:dLbl>
            <c:dLbl>
              <c:idx val="3"/>
              <c:tx>
                <c:rich>
                  <a:bodyPr/>
                  <a:lstStyle/>
                  <a:p>
                    <a:r>
                      <a:rPr lang="en-US" dirty="0"/>
                      <a:t>47%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202-44C4-987C-E4A2092976B3}"/>
                </c:ext>
              </c:extLst>
            </c:dLbl>
            <c:dLbl>
              <c:idx val="4"/>
              <c:tx>
                <c:rich>
                  <a:bodyPr/>
                  <a:lstStyle/>
                  <a:p>
                    <a:r>
                      <a:rPr lang="en-US" dirty="0"/>
                      <a:t>53%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202-44C4-987C-E4A2092976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 believe that bribery and other similar manifestations of corruption are completely unacceptable and it is necessary to counteract them by all possible means</c:v>
                </c:pt>
                <c:pt idx="1">
                  <c:v>Bribery and other similar manifestations of corruption are already commonplace phenomena in our society and are therefore acceptable</c:v>
                </c:pt>
                <c:pt idx="2">
                  <c:v>Salaries of civil servants, doctors or teachers are extremely low and hardly possible to make a living. Therefore, obtaining additional benefits through corruption actions is a forced step and therefore acceptable</c:v>
                </c:pt>
                <c:pt idx="3">
                  <c:v>Bribery and other similar manifestations of corruption are acceptable to me provided that they help resolve the issues in my favor and in a more rapid way</c:v>
                </c:pt>
                <c:pt idx="4">
                  <c:v>If corruption doesn’t cause negative consequences directly for me or my close persons, then I do not care</c:v>
                </c:pt>
              </c:strCache>
            </c:strRef>
          </c:cat>
          <c:val>
            <c:numRef>
              <c:f>Лист1!$B$2:$B$6</c:f>
              <c:numCache>
                <c:formatCode>0%</c:formatCode>
                <c:ptCount val="5"/>
                <c:pt idx="0">
                  <c:v>-0.11979999999999999</c:v>
                </c:pt>
                <c:pt idx="1">
                  <c:v>-0.38090000000000002</c:v>
                </c:pt>
                <c:pt idx="2">
                  <c:v>-0.51160000000000005</c:v>
                </c:pt>
                <c:pt idx="3">
                  <c:v>-0.46740000000000004</c:v>
                </c:pt>
                <c:pt idx="4">
                  <c:v>-0.52529999999999999</c:v>
                </c:pt>
              </c:numCache>
            </c:numRef>
          </c:val>
          <c:extLst xmlns:c16r2="http://schemas.microsoft.com/office/drawing/2015/06/chart">
            <c:ext xmlns:c16="http://schemas.microsoft.com/office/drawing/2014/chart" uri="{C3380CC4-5D6E-409C-BE32-E72D297353CC}">
              <c16:uniqueId val="{00000008-B2C0-4DFF-B899-D9261EC9AEBE}"/>
            </c:ext>
          </c:extLst>
        </c:ser>
        <c:ser>
          <c:idx val="1"/>
          <c:order val="1"/>
          <c:tx>
            <c:strRef>
              <c:f>Лист1!$C$1</c:f>
              <c:strCache>
                <c:ptCount val="1"/>
                <c:pt idx="0">
                  <c:v>Absolutely agree/ agree</c:v>
                </c:pt>
              </c:strCache>
            </c:strRef>
          </c:tx>
          <c:spPr>
            <a:solidFill>
              <a:schemeClr val="accent6">
                <a:lumMod val="75000"/>
              </a:schemeClr>
            </a:solidFill>
            <a:ln>
              <a:noFill/>
            </a:ln>
            <a:effectLst/>
          </c:spPr>
          <c:invertIfNegative val="0"/>
          <c:dLbls>
            <c:dLbl>
              <c:idx val="0"/>
              <c:layout>
                <c:manualLayout>
                  <c:x val="-1.51190476190476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2B-4DBC-8A7C-0155F2B050E7}"/>
                </c:ext>
              </c:extLst>
            </c:dLbl>
            <c:dLbl>
              <c:idx val="1"/>
              <c:layout>
                <c:manualLayout>
                  <c:x val="-5.03968253968253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2B-4DBC-8A7C-0155F2B050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 believe that bribery and other similar manifestations of corruption are completely unacceptable and it is necessary to counteract them by all possible means</c:v>
                </c:pt>
                <c:pt idx="1">
                  <c:v>Bribery and other similar manifestations of corruption are already commonplace phenomena in our society and are therefore acceptable</c:v>
                </c:pt>
                <c:pt idx="2">
                  <c:v>Salaries of civil servants, doctors or teachers are extremely low and hardly possible to make a living. Therefore, obtaining additional benefits through corruption actions is a forced step and therefore acceptable</c:v>
                </c:pt>
                <c:pt idx="3">
                  <c:v>Bribery and other similar manifestations of corruption are acceptable to me provided that they help resolve the issues in my favor and in a more rapid way</c:v>
                </c:pt>
                <c:pt idx="4">
                  <c:v>If corruption doesn’t cause negative consequences directly for me or my close persons, then I do not care</c:v>
                </c:pt>
              </c:strCache>
            </c:strRef>
          </c:cat>
          <c:val>
            <c:numRef>
              <c:f>Лист1!$C$2:$C$6</c:f>
              <c:numCache>
                <c:formatCode>0%</c:formatCode>
                <c:ptCount val="5"/>
                <c:pt idx="0">
                  <c:v>0.69140000000000001</c:v>
                </c:pt>
                <c:pt idx="1">
                  <c:v>0.43600000000000005</c:v>
                </c:pt>
                <c:pt idx="2">
                  <c:v>0.28900000000000003</c:v>
                </c:pt>
                <c:pt idx="3">
                  <c:v>0.27</c:v>
                </c:pt>
                <c:pt idx="4">
                  <c:v>0.26229999999999998</c:v>
                </c:pt>
              </c:numCache>
            </c:numRef>
          </c:val>
          <c:extLst xmlns:c16r2="http://schemas.microsoft.com/office/drawing/2015/06/chart">
            <c:ext xmlns:c16="http://schemas.microsoft.com/office/drawing/2014/chart" uri="{C3380CC4-5D6E-409C-BE32-E72D297353CC}">
              <c16:uniqueId val="{00000009-B2C0-4DFF-B899-D9261EC9AEBE}"/>
            </c:ext>
          </c:extLst>
        </c:ser>
        <c:dLbls>
          <c:showLegendKey val="0"/>
          <c:showVal val="0"/>
          <c:showCatName val="0"/>
          <c:showSerName val="0"/>
          <c:showPercent val="0"/>
          <c:showBubbleSize val="0"/>
        </c:dLbls>
        <c:gapWidth val="20"/>
        <c:overlap val="100"/>
        <c:axId val="98518528"/>
        <c:axId val="98520064"/>
      </c:barChart>
      <c:catAx>
        <c:axId val="98518528"/>
        <c:scaling>
          <c:orientation val="maxMin"/>
        </c:scaling>
        <c:delete val="1"/>
        <c:axPos val="l"/>
        <c:numFmt formatCode="General" sourceLinked="1"/>
        <c:majorTickMark val="out"/>
        <c:minorTickMark val="none"/>
        <c:tickLblPos val="nextTo"/>
        <c:crossAx val="98520064"/>
        <c:crosses val="autoZero"/>
        <c:auto val="1"/>
        <c:lblAlgn val="ctr"/>
        <c:lblOffset val="100"/>
        <c:noMultiLvlLbl val="0"/>
      </c:catAx>
      <c:valAx>
        <c:axId val="98520064"/>
        <c:scaling>
          <c:orientation val="minMax"/>
        </c:scaling>
        <c:delete val="1"/>
        <c:axPos val="t"/>
        <c:numFmt formatCode="0%" sourceLinked="1"/>
        <c:majorTickMark val="out"/>
        <c:minorTickMark val="none"/>
        <c:tickLblPos val="nextTo"/>
        <c:crossAx val="985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Зовсім не погоджуюсь / Скоріше не погоджуюся, ніж погоджуюся</c:v>
                </c:pt>
              </c:strCache>
            </c:strRef>
          </c:tx>
          <c:spPr>
            <a:solidFill>
              <a:schemeClr val="accent2">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3B88-4ADA-9A2D-B089A8DEE882}"/>
            </c:ext>
          </c:extLst>
        </c:ser>
        <c:ser>
          <c:idx val="1"/>
          <c:order val="1"/>
          <c:tx>
            <c:strRef>
              <c:f>Лист1!$C$1</c:f>
              <c:strCache>
                <c:ptCount val="1"/>
                <c:pt idx="0">
                  <c:v>Повністю погоджуюсь/ Скоріше погоджуюся, ніж не погоджуюся</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3B88-4ADA-9A2D-B089A8DEE882}"/>
            </c:ext>
          </c:extLst>
        </c:ser>
        <c:dLbls>
          <c:showLegendKey val="0"/>
          <c:showVal val="0"/>
          <c:showCatName val="0"/>
          <c:showSerName val="0"/>
          <c:showPercent val="0"/>
          <c:showBubbleSize val="0"/>
        </c:dLbls>
        <c:gapWidth val="150"/>
        <c:overlap val="100"/>
        <c:axId val="98643968"/>
        <c:axId val="98645504"/>
      </c:barChart>
      <c:catAx>
        <c:axId val="9864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8645504"/>
        <c:crosses val="autoZero"/>
        <c:auto val="1"/>
        <c:lblAlgn val="ctr"/>
        <c:lblOffset val="100"/>
        <c:noMultiLvlLbl val="0"/>
      </c:catAx>
      <c:valAx>
        <c:axId val="986455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8643968"/>
        <c:crosses val="autoZero"/>
        <c:crossBetween val="between"/>
      </c:valAx>
      <c:spPr>
        <a:noFill/>
        <a:ln>
          <a:noFill/>
        </a:ln>
        <a:effectLst/>
      </c:spPr>
    </c:plotArea>
    <c:legend>
      <c:legendPos val="b"/>
      <c:layout>
        <c:manualLayout>
          <c:xMode val="edge"/>
          <c:yMode val="edge"/>
          <c:x val="0.12869612406181236"/>
          <c:y val="0.34087411851966654"/>
          <c:w val="0.87069395839408947"/>
          <c:h val="0.530094873299310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1148396782619E-3"/>
          <c:y val="2.1755165640534448E-2"/>
          <c:w val="0.99767787175929712"/>
          <c:h val="0.96635202719582258"/>
        </c:manualLayout>
      </c:layout>
      <c:barChart>
        <c:barDir val="bar"/>
        <c:grouping val="clustered"/>
        <c:varyColors val="0"/>
        <c:ser>
          <c:idx val="0"/>
          <c:order val="0"/>
          <c:tx>
            <c:strRef>
              <c:f>Лист1!$B$1</c:f>
              <c:strCache>
                <c:ptCount val="1"/>
                <c:pt idx="0">
                  <c:v>Very widespread/ Pretty widespread</c:v>
                </c:pt>
              </c:strCache>
            </c:strRef>
          </c:tx>
          <c:invertIfNegative val="0"/>
          <c:dLbls>
            <c:spPr>
              <a:noFill/>
              <a:ln>
                <a:noFill/>
              </a:ln>
              <a:effectLst/>
            </c:spPr>
            <c:txPr>
              <a:bodyPr wrap="non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Лист1!$A$2:$A$8</c:f>
              <c:strCache>
                <c:ptCount val="7"/>
                <c:pt idx="0">
                  <c:v>Verkhovna Rada of Ukraine                                          </c:v>
                </c:pt>
                <c:pt idx="1">
                  <c:v>Courts </c:v>
                </c:pt>
                <c:pt idx="2">
                  <c:v>Cabinet of Ministers of Ukraine</c:v>
                </c:pt>
                <c:pt idx="3">
                  <c:v>Prosecutor’s Office</c:v>
                </c:pt>
                <c:pt idx="4">
                  <c:v>Administration of the President of Ukraine </c:v>
                </c:pt>
                <c:pt idx="5">
                  <c:v>Central executive authorities / Ministries and Departments</c:v>
                </c:pt>
                <c:pt idx="6">
                  <c:v>Police                                                  </c:v>
                </c:pt>
              </c:strCache>
            </c:strRef>
          </c:cat>
          <c:val>
            <c:numRef>
              <c:f>Лист1!$B$2:$B$8</c:f>
              <c:numCache>
                <c:formatCode>0%</c:formatCode>
                <c:ptCount val="7"/>
                <c:pt idx="0">
                  <c:v>0.73599999999999999</c:v>
                </c:pt>
                <c:pt idx="1">
                  <c:v>0.71609999999999996</c:v>
                </c:pt>
                <c:pt idx="2">
                  <c:v>0.68359999999999999</c:v>
                </c:pt>
                <c:pt idx="3">
                  <c:v>0.68310000000000004</c:v>
                </c:pt>
                <c:pt idx="4">
                  <c:v>0.66410000000000002</c:v>
                </c:pt>
                <c:pt idx="5">
                  <c:v>0.64880000000000004</c:v>
                </c:pt>
                <c:pt idx="6">
                  <c:v>0.61880000000000002</c:v>
                </c:pt>
              </c:numCache>
            </c:numRef>
          </c:val>
          <c:extLst xmlns:c16r2="http://schemas.microsoft.com/office/drawing/2015/06/chart">
            <c:ext xmlns:c16="http://schemas.microsoft.com/office/drawing/2014/chart" uri="{C3380CC4-5D6E-409C-BE32-E72D297353CC}">
              <c16:uniqueId val="{00000006-11FF-41EF-9DC0-8FD8E996032A}"/>
            </c:ext>
          </c:extLst>
        </c:ser>
        <c:dLbls>
          <c:showLegendKey val="0"/>
          <c:showVal val="0"/>
          <c:showCatName val="0"/>
          <c:showSerName val="0"/>
          <c:showPercent val="0"/>
          <c:showBubbleSize val="0"/>
        </c:dLbls>
        <c:gapWidth val="78"/>
        <c:axId val="98994816"/>
        <c:axId val="98993280"/>
      </c:barChart>
      <c:valAx>
        <c:axId val="98993280"/>
        <c:scaling>
          <c:orientation val="minMax"/>
        </c:scaling>
        <c:delete val="1"/>
        <c:axPos val="t"/>
        <c:numFmt formatCode="0%" sourceLinked="1"/>
        <c:majorTickMark val="out"/>
        <c:minorTickMark val="none"/>
        <c:tickLblPos val="none"/>
        <c:crossAx val="98994816"/>
        <c:crosses val="autoZero"/>
        <c:crossBetween val="between"/>
      </c:valAx>
      <c:catAx>
        <c:axId val="98994816"/>
        <c:scaling>
          <c:orientation val="maxMin"/>
        </c:scaling>
        <c:delete val="1"/>
        <c:axPos val="l"/>
        <c:numFmt formatCode="General" sourceLinked="0"/>
        <c:majorTickMark val="out"/>
        <c:minorTickMark val="none"/>
        <c:tickLblPos val="none"/>
        <c:crossAx val="98993280"/>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81821594755438E-3"/>
          <c:y val="1.8460408469177438E-2"/>
          <c:w val="0.99797181784052447"/>
          <c:h val="0.9815395915308226"/>
        </c:manualLayout>
      </c:layout>
      <c:barChart>
        <c:barDir val="bar"/>
        <c:grouping val="clustered"/>
        <c:varyColors val="0"/>
        <c:ser>
          <c:idx val="0"/>
          <c:order val="0"/>
          <c:tx>
            <c:strRef>
              <c:f>Лист1!$B$1</c:f>
              <c:strCache>
                <c:ptCount val="1"/>
                <c:pt idx="0">
                  <c:v>Very widespread/ Pretty widespread</c:v>
                </c:pt>
              </c:strCache>
            </c:strRef>
          </c:tx>
          <c:invertIfNegative val="0"/>
          <c:dLbls>
            <c:spPr>
              <a:noFill/>
              <a:ln>
                <a:noFill/>
              </a:ln>
              <a:effectLst/>
            </c:spPr>
            <c:txPr>
              <a:bodyPr wrap="square" lIns="0" tIns="19050" rIns="396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Лист1!$A$9:$A$14</c:f>
              <c:strCache>
                <c:ptCount val="6"/>
                <c:pt idx="0">
                  <c:v>Higher education institutions </c:v>
                </c:pt>
                <c:pt idx="1">
                  <c:v>Local executive authorities (Oblast and Raion State Administrations - unlike local self-government authorities officials of these bodies are appointed, not elected by citizens)</c:v>
                </c:pt>
                <c:pt idx="2">
                  <c:v>Local self-government authorities / local councils / city (town, village) mayors                           </c:v>
                </c:pt>
                <c:pt idx="3">
                  <c:v>Secondary education institutions </c:v>
                </c:pt>
                <c:pt idx="4">
                  <c:v>The media (press, TV, etc.); journalists</c:v>
                </c:pt>
                <c:pt idx="5">
                  <c:v>NGOs and civil society organizations </c:v>
                </c:pt>
              </c:strCache>
            </c:strRef>
          </c:cat>
          <c:val>
            <c:numRef>
              <c:f>Лист1!$B$9:$B$14</c:f>
              <c:numCache>
                <c:formatCode>0%</c:formatCode>
                <c:ptCount val="6"/>
                <c:pt idx="0">
                  <c:v>0.5413</c:v>
                </c:pt>
                <c:pt idx="1">
                  <c:v>0.52760000000000007</c:v>
                </c:pt>
                <c:pt idx="2">
                  <c:v>0.52690000000000003</c:v>
                </c:pt>
                <c:pt idx="3">
                  <c:v>0.47359999999999997</c:v>
                </c:pt>
                <c:pt idx="4">
                  <c:v>0.41610000000000003</c:v>
                </c:pt>
                <c:pt idx="5">
                  <c:v>0.31830000000000003</c:v>
                </c:pt>
              </c:numCache>
            </c:numRef>
          </c:val>
          <c:extLst xmlns:c16r2="http://schemas.microsoft.com/office/drawing/2015/06/chart">
            <c:ext xmlns:c16="http://schemas.microsoft.com/office/drawing/2014/chart" uri="{C3380CC4-5D6E-409C-BE32-E72D297353CC}">
              <c16:uniqueId val="{00000006-D48C-4F9B-BD58-23D26A08150A}"/>
            </c:ext>
          </c:extLst>
        </c:ser>
        <c:dLbls>
          <c:showLegendKey val="0"/>
          <c:showVal val="0"/>
          <c:showCatName val="0"/>
          <c:showSerName val="0"/>
          <c:showPercent val="0"/>
          <c:showBubbleSize val="0"/>
        </c:dLbls>
        <c:gapWidth val="78"/>
        <c:axId val="100413440"/>
        <c:axId val="100411648"/>
      </c:barChart>
      <c:valAx>
        <c:axId val="100411648"/>
        <c:scaling>
          <c:orientation val="minMax"/>
        </c:scaling>
        <c:delete val="1"/>
        <c:axPos val="t"/>
        <c:numFmt formatCode="0%" sourceLinked="1"/>
        <c:majorTickMark val="out"/>
        <c:minorTickMark val="none"/>
        <c:tickLblPos val="none"/>
        <c:crossAx val="100413440"/>
        <c:crosses val="autoZero"/>
        <c:crossBetween val="between"/>
      </c:valAx>
      <c:catAx>
        <c:axId val="100413440"/>
        <c:scaling>
          <c:orientation val="maxMin"/>
        </c:scaling>
        <c:delete val="1"/>
        <c:axPos val="l"/>
        <c:numFmt formatCode="General" sourceLinked="0"/>
        <c:majorTickMark val="out"/>
        <c:minorTickMark val="none"/>
        <c:tickLblPos val="none"/>
        <c:crossAx val="10041164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Дуже поширена / Дещо поширена</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876E-4007-8844-20CCC2BCCBD5}"/>
            </c:ext>
          </c:extLst>
        </c:ser>
        <c:dLbls>
          <c:showLegendKey val="0"/>
          <c:showVal val="0"/>
          <c:showCatName val="0"/>
          <c:showSerName val="0"/>
          <c:showPercent val="0"/>
          <c:showBubbleSize val="0"/>
        </c:dLbls>
        <c:gapWidth val="150"/>
        <c:overlap val="100"/>
        <c:axId val="100420992"/>
        <c:axId val="96797824"/>
      </c:barChart>
      <c:catAx>
        <c:axId val="10042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6797824"/>
        <c:crosses val="autoZero"/>
        <c:auto val="1"/>
        <c:lblAlgn val="ctr"/>
        <c:lblOffset val="100"/>
        <c:noMultiLvlLbl val="0"/>
      </c:catAx>
      <c:valAx>
        <c:axId val="967978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0420992"/>
        <c:crosses val="autoZero"/>
        <c:crossBetween val="between"/>
      </c:valAx>
      <c:spPr>
        <a:noFill/>
        <a:ln>
          <a:noFill/>
        </a:ln>
        <a:effectLst/>
      </c:spPr>
    </c:plotArea>
    <c:legend>
      <c:legendPos val="b"/>
      <c:layout>
        <c:manualLayout>
          <c:xMode val="edge"/>
          <c:yMode val="edge"/>
          <c:x val="0.12869612406181236"/>
          <c:y val="0.55176517474621112"/>
          <c:w val="0.87069395839408947"/>
          <c:h val="0.424648209296418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dLbl>
              <c:idx val="0"/>
              <c:tx>
                <c:rich>
                  <a:bodyPr/>
                  <a:lstStyle/>
                  <a:p>
                    <a:r>
                      <a:rPr lang="en-US" dirty="0"/>
                      <a:t>56%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4E3-46A2-AC09-30D82708030F}"/>
                </c:ext>
              </c:extLst>
            </c:dLbl>
            <c:dLbl>
              <c:idx val="1"/>
              <c:tx>
                <c:rich>
                  <a:bodyPr/>
                  <a:lstStyle/>
                  <a:p>
                    <a:r>
                      <a:rPr lang="en-US" dirty="0"/>
                      <a:t>54%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E3-46A2-AC09-30D8270803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15.1 In Ukraine, average people have the opportunity to combat corruption efficiently </c:v>
                </c:pt>
                <c:pt idx="1">
                  <c:v>15.2 In Ukraine, those who give bribes will probably be detained and punished</c:v>
                </c:pt>
              </c:strCache>
            </c:strRef>
          </c:cat>
          <c:val>
            <c:numRef>
              <c:f>Лист1!$B$2:$B$3</c:f>
              <c:numCache>
                <c:formatCode>0%</c:formatCode>
                <c:ptCount val="2"/>
                <c:pt idx="0">
                  <c:v>-0.56200000000000006</c:v>
                </c:pt>
                <c:pt idx="1">
                  <c:v>-0.54080000000000006</c:v>
                </c:pt>
              </c:numCache>
            </c:numRef>
          </c:val>
          <c:extLst xmlns:c16r2="http://schemas.microsoft.com/office/drawing/2015/06/chart">
            <c:ext xmlns:c16="http://schemas.microsoft.com/office/drawing/2014/chart" uri="{C3380CC4-5D6E-409C-BE32-E72D297353CC}">
              <c16:uniqueId val="{00000008-B2C0-4DFF-B899-D9261EC9AEBE}"/>
            </c:ext>
          </c:extLst>
        </c:ser>
        <c:ser>
          <c:idx val="1"/>
          <c:order val="1"/>
          <c:tx>
            <c:strRef>
              <c:f>Лист1!$C$1</c:f>
              <c:strCache>
                <c:ptCount val="1"/>
                <c:pt idx="0">
                  <c:v>Absolutely agree / Rather agree</c:v>
                </c:pt>
              </c:strCache>
            </c:strRef>
          </c:tx>
          <c:spPr>
            <a:solidFill>
              <a:schemeClr val="accent6">
                <a:lumMod val="75000"/>
              </a:schemeClr>
            </a:solidFill>
            <a:ln>
              <a:noFill/>
            </a:ln>
            <a:effectLst/>
          </c:spPr>
          <c:invertIfNegative val="0"/>
          <c:dLbls>
            <c:dLbl>
              <c:idx val="0"/>
              <c:layout>
                <c:manualLayout>
                  <c:x val="-1.51190476190476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2B-4DBC-8A7C-0155F2B050E7}"/>
                </c:ext>
              </c:extLst>
            </c:dLbl>
            <c:dLbl>
              <c:idx val="1"/>
              <c:layout>
                <c:manualLayout>
                  <c:x val="-5.03968253968253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2B-4DBC-8A7C-0155F2B050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15.1 In Ukraine, average people have the opportunity to combat corruption efficiently </c:v>
                </c:pt>
                <c:pt idx="1">
                  <c:v>15.2 In Ukraine, those who give bribes will probably be detained and punished</c:v>
                </c:pt>
              </c:strCache>
            </c:strRef>
          </c:cat>
          <c:val>
            <c:numRef>
              <c:f>Лист1!$C$2:$C$3</c:f>
              <c:numCache>
                <c:formatCode>0%</c:formatCode>
                <c:ptCount val="2"/>
                <c:pt idx="0">
                  <c:v>0.25340000000000001</c:v>
                </c:pt>
                <c:pt idx="1">
                  <c:v>0.23660000000000003</c:v>
                </c:pt>
              </c:numCache>
            </c:numRef>
          </c:val>
          <c:extLst xmlns:c16r2="http://schemas.microsoft.com/office/drawing/2015/06/chart">
            <c:ext xmlns:c16="http://schemas.microsoft.com/office/drawing/2014/chart" uri="{C3380CC4-5D6E-409C-BE32-E72D297353CC}">
              <c16:uniqueId val="{00000009-B2C0-4DFF-B899-D9261EC9AEBE}"/>
            </c:ext>
          </c:extLst>
        </c:ser>
        <c:dLbls>
          <c:showLegendKey val="0"/>
          <c:showVal val="0"/>
          <c:showCatName val="0"/>
          <c:showSerName val="0"/>
          <c:showPercent val="0"/>
          <c:showBubbleSize val="0"/>
        </c:dLbls>
        <c:gapWidth val="20"/>
        <c:overlap val="100"/>
        <c:axId val="99048064"/>
        <c:axId val="99070336"/>
      </c:barChart>
      <c:catAx>
        <c:axId val="99048064"/>
        <c:scaling>
          <c:orientation val="maxMin"/>
        </c:scaling>
        <c:delete val="1"/>
        <c:axPos val="l"/>
        <c:numFmt formatCode="General" sourceLinked="1"/>
        <c:majorTickMark val="out"/>
        <c:minorTickMark val="none"/>
        <c:tickLblPos val="nextTo"/>
        <c:crossAx val="99070336"/>
        <c:crosses val="autoZero"/>
        <c:auto val="1"/>
        <c:lblAlgn val="ctr"/>
        <c:lblOffset val="100"/>
        <c:noMultiLvlLbl val="0"/>
      </c:catAx>
      <c:valAx>
        <c:axId val="99070336"/>
        <c:scaling>
          <c:orientation val="minMax"/>
          <c:max val="0.60000000000000009"/>
          <c:min val="-0.60000000000000009"/>
        </c:scaling>
        <c:delete val="1"/>
        <c:axPos val="t"/>
        <c:numFmt formatCode="0%" sourceLinked="1"/>
        <c:majorTickMark val="out"/>
        <c:minorTickMark val="none"/>
        <c:tickLblPos val="nextTo"/>
        <c:crossAx val="9904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Зовсім не погоджуюсь / Скоріше не погоджуюся, ніж погоджуюся</c:v>
                </c:pt>
              </c:strCache>
            </c:strRef>
          </c:tx>
          <c:spPr>
            <a:solidFill>
              <a:schemeClr val="accent2">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2EA4-43C8-80CF-FF8478CA3992}"/>
            </c:ext>
          </c:extLst>
        </c:ser>
        <c:ser>
          <c:idx val="1"/>
          <c:order val="1"/>
          <c:tx>
            <c:strRef>
              <c:f>Лист1!$C$1</c:f>
              <c:strCache>
                <c:ptCount val="1"/>
                <c:pt idx="0">
                  <c:v>Повністю погоджуюсь/ Скоріше погоджуюся, ніж не погоджуюся</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2EA4-43C8-80CF-FF8478CA3992}"/>
            </c:ext>
          </c:extLst>
        </c:ser>
        <c:dLbls>
          <c:showLegendKey val="0"/>
          <c:showVal val="0"/>
          <c:showCatName val="0"/>
          <c:showSerName val="0"/>
          <c:showPercent val="0"/>
          <c:showBubbleSize val="0"/>
        </c:dLbls>
        <c:gapWidth val="150"/>
        <c:overlap val="100"/>
        <c:axId val="99390592"/>
        <c:axId val="99392128"/>
      </c:barChart>
      <c:catAx>
        <c:axId val="9939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9392128"/>
        <c:crosses val="autoZero"/>
        <c:auto val="1"/>
        <c:lblAlgn val="ctr"/>
        <c:lblOffset val="100"/>
        <c:noMultiLvlLbl val="0"/>
      </c:catAx>
      <c:valAx>
        <c:axId val="993921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9390592"/>
        <c:crosses val="autoZero"/>
        <c:crossBetween val="between"/>
      </c:valAx>
      <c:spPr>
        <a:noFill/>
        <a:ln>
          <a:noFill/>
        </a:ln>
        <a:effectLst/>
      </c:spPr>
    </c:plotArea>
    <c:legend>
      <c:legendPos val="b"/>
      <c:layout>
        <c:manualLayout>
          <c:xMode val="edge"/>
          <c:yMode val="edge"/>
          <c:x val="1.047655791686489E-2"/>
          <c:y val="0.16513157166421272"/>
          <c:w val="0.98891343020374789"/>
          <c:h val="0.70583742015476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72814662030992E-2"/>
          <c:y val="3.9932369372987483E-2"/>
          <c:w val="0.93252718533796897"/>
          <c:h val="0.92013526125402501"/>
        </c:manualLayout>
      </c:layout>
      <c:barChart>
        <c:barDir val="bar"/>
        <c:grouping val="stack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dLbl>
              <c:idx val="0"/>
              <c:tx>
                <c:rich>
                  <a:bodyPr/>
                  <a:lstStyle/>
                  <a:p>
                    <a:r>
                      <a:rPr lang="en-US" dirty="0"/>
                      <a:t>28%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DB9-498E-AB06-91CAA9B81417}"/>
                </c:ext>
              </c:extLst>
            </c:dLbl>
            <c:dLbl>
              <c:idx val="1"/>
              <c:tx>
                <c:rich>
                  <a:bodyPr/>
                  <a:lstStyle/>
                  <a:p>
                    <a:r>
                      <a:rPr lang="en-US" dirty="0"/>
                      <a:t>24%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DB9-498E-AB06-91CAA9B81417}"/>
                </c:ext>
              </c:extLst>
            </c:dLbl>
            <c:dLbl>
              <c:idx val="2"/>
              <c:tx>
                <c:rich>
                  <a:bodyPr/>
                  <a:lstStyle/>
                  <a:p>
                    <a:r>
                      <a:rPr lang="en-US" dirty="0"/>
                      <a:t>27%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DB9-498E-AB06-91CAA9B81417}"/>
                </c:ext>
              </c:extLst>
            </c:dLbl>
            <c:dLbl>
              <c:idx val="3"/>
              <c:tx>
                <c:rich>
                  <a:bodyPr/>
                  <a:lstStyle/>
                  <a:p>
                    <a:r>
                      <a:rPr lang="en-US" dirty="0"/>
                      <a:t>32%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DB9-498E-AB06-91CAA9B81417}"/>
                </c:ext>
              </c:extLst>
            </c:dLbl>
            <c:dLbl>
              <c:idx val="4"/>
              <c:tx>
                <c:rich>
                  <a:bodyPr/>
                  <a:lstStyle/>
                  <a:p>
                    <a:r>
                      <a:rPr lang="en-US" dirty="0"/>
                      <a:t>29%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DB9-498E-AB06-91CAA9B81417}"/>
                </c:ext>
              </c:extLst>
            </c:dLbl>
            <c:dLbl>
              <c:idx val="5"/>
              <c:tx>
                <c:rich>
                  <a:bodyPr/>
                  <a:lstStyle/>
                  <a:p>
                    <a:r>
                      <a:rPr lang="en-US"/>
                      <a:t>35%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DB9-498E-AB06-91CAA9B81417}"/>
                </c:ext>
              </c:extLst>
            </c:dLbl>
            <c:dLbl>
              <c:idx val="6"/>
              <c:tx>
                <c:rich>
                  <a:bodyPr/>
                  <a:lstStyle/>
                  <a:p>
                    <a:r>
                      <a:rPr lang="en-US"/>
                      <a:t>50%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DB9-498E-AB06-91CAA9B81417}"/>
                </c:ext>
              </c:extLst>
            </c:dLbl>
            <c:dLbl>
              <c:idx val="7"/>
              <c:tx>
                <c:rich>
                  <a:bodyPr/>
                  <a:lstStyle/>
                  <a:p>
                    <a:r>
                      <a:rPr lang="en-US" dirty="0"/>
                      <a:t>47%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DB9-498E-AB06-91CAA9B814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Лист1!$A$2:$A$9</c:f>
              <c:strCache>
                <c:ptCount val="8"/>
                <c:pt idx="0">
                  <c:v>Refusal by a citizen to solve his/her problems involving corruption methods (for example, bribing to obtain permits, benefits, documents, etc.)</c:v>
                </c:pt>
                <c:pt idx="1">
                  <c:v>Report corruption actions by officials to the media or individual journalists</c:v>
                </c:pt>
                <c:pt idx="2">
                  <c:v>Report corruption actions by officials to NABU (National Anti-Corruption Bureau)  </c:v>
                </c:pt>
                <c:pt idx="3">
                  <c:v>Citizens may report corruption actions by officials they came to known to law enforcement agencies (police, prosecutor's office, Security Service of Ukraine) </c:v>
                </c:pt>
                <c:pt idx="4">
                  <c:v>Report corruption actions by officials to NAPS (National Agency for Prevention of Corruption)</c:v>
                </c:pt>
                <c:pt idx="5">
                  <c:v>Participation in the activities of anti-corruption non-governmental organizations</c:v>
                </c:pt>
                <c:pt idx="6">
                  <c:v>Participation of citizens in protest actions or demonstrations against corruption</c:v>
                </c:pt>
                <c:pt idx="7">
                  <c:v>Support for the politicians and political parties that proclaim combatting corruption as their mission statement. For example, giving votes for such parties or politicians.</c:v>
                </c:pt>
              </c:strCache>
            </c:strRef>
          </c:cat>
          <c:val>
            <c:numRef>
              <c:f>Лист1!$B$2:$B$9</c:f>
              <c:numCache>
                <c:formatCode>0%</c:formatCode>
                <c:ptCount val="8"/>
                <c:pt idx="0">
                  <c:v>-0.27679999999999999</c:v>
                </c:pt>
                <c:pt idx="1">
                  <c:v>-0.2382</c:v>
                </c:pt>
                <c:pt idx="2">
                  <c:v>-0.27190000000000003</c:v>
                </c:pt>
                <c:pt idx="3">
                  <c:v>-0.31940000000000002</c:v>
                </c:pt>
                <c:pt idx="4">
                  <c:v>-0.29199999999999998</c:v>
                </c:pt>
                <c:pt idx="5">
                  <c:v>-0.35299999999999998</c:v>
                </c:pt>
                <c:pt idx="6">
                  <c:v>-0.49590000000000001</c:v>
                </c:pt>
                <c:pt idx="7">
                  <c:v>-0.46660000000000001</c:v>
                </c:pt>
              </c:numCache>
            </c:numRef>
          </c:val>
          <c:extLst xmlns:c16r2="http://schemas.microsoft.com/office/drawing/2015/06/chart">
            <c:ext xmlns:c16="http://schemas.microsoft.com/office/drawing/2014/chart" uri="{C3380CC4-5D6E-409C-BE32-E72D297353CC}">
              <c16:uniqueId val="{00000008-B2C0-4DFF-B899-D9261EC9AEBE}"/>
            </c:ext>
          </c:extLst>
        </c:ser>
        <c:ser>
          <c:idx val="1"/>
          <c:order val="1"/>
          <c:tx>
            <c:strRef>
              <c:f>Лист1!$C$1</c:f>
              <c:strCache>
                <c:ptCount val="1"/>
                <c:pt idx="0">
                  <c:v>Highly efficient/ Efficient </c:v>
                </c:pt>
              </c:strCache>
            </c:strRef>
          </c:tx>
          <c:spPr>
            <a:solidFill>
              <a:schemeClr val="accent6">
                <a:lumMod val="75000"/>
              </a:schemeClr>
            </a:solidFill>
            <a:ln>
              <a:noFill/>
            </a:ln>
            <a:effectLst/>
          </c:spPr>
          <c:invertIfNegative val="0"/>
          <c:dLbls>
            <c:dLbl>
              <c:idx val="0"/>
              <c:layout>
                <c:manualLayout>
                  <c:x val="-1.511904761904761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72B-4DBC-8A7C-0155F2B050E7}"/>
                </c:ext>
              </c:extLst>
            </c:dLbl>
            <c:dLbl>
              <c:idx val="1"/>
              <c:layout>
                <c:manualLayout>
                  <c:x val="-5.03968253968253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72B-4DBC-8A7C-0155F2B050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Лист1!$A$2:$A$9</c:f>
              <c:strCache>
                <c:ptCount val="8"/>
                <c:pt idx="0">
                  <c:v>Refusal by a citizen to solve his/her problems involving corruption methods (for example, bribing to obtain permits, benefits, documents, etc.)</c:v>
                </c:pt>
                <c:pt idx="1">
                  <c:v>Report corruption actions by officials to the media or individual journalists</c:v>
                </c:pt>
                <c:pt idx="2">
                  <c:v>Report corruption actions by officials to NABU (National Anti-Corruption Bureau)  </c:v>
                </c:pt>
                <c:pt idx="3">
                  <c:v>Citizens may report corruption actions by officials they came to known to law enforcement agencies (police, prosecutor's office, Security Service of Ukraine) </c:v>
                </c:pt>
                <c:pt idx="4">
                  <c:v>Report corruption actions by officials to NAPS (National Agency for Prevention of Corruption)</c:v>
                </c:pt>
                <c:pt idx="5">
                  <c:v>Participation in the activities of anti-corruption non-governmental organizations</c:v>
                </c:pt>
                <c:pt idx="6">
                  <c:v>Participation of citizens in protest actions or demonstrations against corruption</c:v>
                </c:pt>
                <c:pt idx="7">
                  <c:v>Support for the politicians and political parties that proclaim combatting corruption as their mission statement. For example, giving votes for such parties or politicians.</c:v>
                </c:pt>
              </c:strCache>
            </c:strRef>
          </c:cat>
          <c:val>
            <c:numRef>
              <c:f>Лист1!$C$2:$C$9</c:f>
              <c:numCache>
                <c:formatCode>0%</c:formatCode>
                <c:ptCount val="8"/>
                <c:pt idx="0">
                  <c:v>0.40290000000000004</c:v>
                </c:pt>
                <c:pt idx="1">
                  <c:v>0.30530000000000002</c:v>
                </c:pt>
                <c:pt idx="2">
                  <c:v>0.28700000000000003</c:v>
                </c:pt>
                <c:pt idx="3">
                  <c:v>0.27690000000000003</c:v>
                </c:pt>
                <c:pt idx="4">
                  <c:v>0.25619999999999998</c:v>
                </c:pt>
                <c:pt idx="5">
                  <c:v>0.24409999999999998</c:v>
                </c:pt>
                <c:pt idx="6">
                  <c:v>0.20480000000000001</c:v>
                </c:pt>
                <c:pt idx="7">
                  <c:v>0.19969999999999999</c:v>
                </c:pt>
              </c:numCache>
            </c:numRef>
          </c:val>
          <c:extLst xmlns:c16r2="http://schemas.microsoft.com/office/drawing/2015/06/chart">
            <c:ext xmlns:c16="http://schemas.microsoft.com/office/drawing/2014/chart" uri="{C3380CC4-5D6E-409C-BE32-E72D297353CC}">
              <c16:uniqueId val="{00000009-B2C0-4DFF-B899-D9261EC9AEBE}"/>
            </c:ext>
          </c:extLst>
        </c:ser>
        <c:dLbls>
          <c:showLegendKey val="0"/>
          <c:showVal val="0"/>
          <c:showCatName val="0"/>
          <c:showSerName val="0"/>
          <c:showPercent val="0"/>
          <c:showBubbleSize val="0"/>
        </c:dLbls>
        <c:gapWidth val="20"/>
        <c:overlap val="100"/>
        <c:axId val="99221888"/>
        <c:axId val="99223424"/>
      </c:barChart>
      <c:catAx>
        <c:axId val="99221888"/>
        <c:scaling>
          <c:orientation val="maxMin"/>
        </c:scaling>
        <c:delete val="1"/>
        <c:axPos val="l"/>
        <c:numFmt formatCode="General" sourceLinked="1"/>
        <c:majorTickMark val="none"/>
        <c:minorTickMark val="none"/>
        <c:tickLblPos val="nextTo"/>
        <c:crossAx val="99223424"/>
        <c:crosses val="autoZero"/>
        <c:auto val="1"/>
        <c:lblAlgn val="ctr"/>
        <c:lblOffset val="100"/>
        <c:noMultiLvlLbl val="0"/>
      </c:catAx>
      <c:valAx>
        <c:axId val="99223424"/>
        <c:scaling>
          <c:orientation val="minMax"/>
        </c:scaling>
        <c:delete val="1"/>
        <c:axPos val="t"/>
        <c:numFmt formatCode="0%" sourceLinked="1"/>
        <c:majorTickMark val="out"/>
        <c:minorTickMark val="none"/>
        <c:tickLblPos val="nextTo"/>
        <c:crossAx val="9922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Зовсім не ефективно/Майже не ефективно</c:v>
                </c:pt>
              </c:strCache>
            </c:strRef>
          </c:tx>
          <c:spPr>
            <a:solidFill>
              <a:schemeClr val="accent2">
                <a:lumMod val="50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619D-4339-BDF3-DD6DBE64C6BB}"/>
            </c:ext>
          </c:extLst>
        </c:ser>
        <c:ser>
          <c:idx val="1"/>
          <c:order val="1"/>
          <c:tx>
            <c:strRef>
              <c:f>Лист1!$C$1</c:f>
              <c:strCache>
                <c:ptCount val="1"/>
                <c:pt idx="0">
                  <c:v>Дуже ефективно/Ефективно</c:v>
                </c:pt>
              </c:strCache>
            </c:strRef>
          </c:tx>
          <c:spPr>
            <a:solidFill>
              <a:schemeClr val="accent6">
                <a:lumMod val="5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619D-4339-BDF3-DD6DBE64C6BB}"/>
            </c:ext>
          </c:extLst>
        </c:ser>
        <c:dLbls>
          <c:showLegendKey val="0"/>
          <c:showVal val="0"/>
          <c:showCatName val="0"/>
          <c:showSerName val="0"/>
          <c:showPercent val="0"/>
          <c:showBubbleSize val="0"/>
        </c:dLbls>
        <c:gapWidth val="150"/>
        <c:overlap val="100"/>
        <c:axId val="99310208"/>
        <c:axId val="99312000"/>
      </c:barChart>
      <c:catAx>
        <c:axId val="99310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9312000"/>
        <c:crosses val="autoZero"/>
        <c:auto val="1"/>
        <c:lblAlgn val="ctr"/>
        <c:lblOffset val="100"/>
        <c:noMultiLvlLbl val="0"/>
      </c:catAx>
      <c:valAx>
        <c:axId val="993120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9310208"/>
        <c:crosses val="autoZero"/>
        <c:crossBetween val="between"/>
      </c:valAx>
      <c:spPr>
        <a:noFill/>
        <a:ln>
          <a:noFill/>
        </a:ln>
        <a:effectLst/>
      </c:spPr>
    </c:plotArea>
    <c:legend>
      <c:legendPos val="b"/>
      <c:layout>
        <c:manualLayout>
          <c:xMode val="edge"/>
          <c:yMode val="edge"/>
          <c:x val="0.12869612406181236"/>
          <c:y val="0.23542859040639427"/>
          <c:w val="0.87069395839408947"/>
          <c:h val="0.635540401412582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4071242987189"/>
          <c:y val="1.7950403803536307E-2"/>
          <c:w val="0.80795928757012814"/>
          <c:h val="0.94548501229886606"/>
        </c:manualLayout>
      </c:layout>
      <c:barChart>
        <c:barDir val="bar"/>
        <c:grouping val="clustered"/>
        <c:varyColors val="0"/>
        <c:ser>
          <c:idx val="0"/>
          <c:order val="0"/>
          <c:tx>
            <c:strRef>
              <c:f>Лист1!$B$1</c:f>
              <c:strCache>
                <c:ptCount val="1"/>
                <c:pt idx="0">
                  <c:v>4+5</c:v>
                </c:pt>
              </c:strCache>
            </c:strRef>
          </c:tx>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Corruption at the highest levels of power</c:v>
                </c:pt>
                <c:pt idx="1">
                  <c:v>Military actions in Eastern Ukraine</c:v>
                </c:pt>
                <c:pt idx="2">
                  <c:v>Lack of political will within the authorities to conduct tangible reforms</c:v>
                </c:pt>
                <c:pt idx="3">
                  <c:v>Lack of actual results in counteracting corruption </c:v>
                </c:pt>
                <c:pt idx="4">
                  <c:v>Corruption in courts</c:v>
                </c:pt>
                <c:pt idx="5">
                  <c:v>Occupation of part of the territory of Ukraine by a neighboring state</c:v>
                </c:pt>
                <c:pt idx="6">
                  <c:v>Corruption at the local level (in educational institutions, health care institutions, police, prosecutor's office, local self-government bodies, etc.)</c:v>
                </c:pt>
                <c:pt idx="7">
                  <c:v>Citizens’ tolerance to corruption</c:v>
                </c:pt>
              </c:strCache>
            </c:strRef>
          </c:cat>
          <c:val>
            <c:numRef>
              <c:f>Лист1!$B$2:$B$9</c:f>
              <c:numCache>
                <c:formatCode>0%</c:formatCode>
                <c:ptCount val="8"/>
                <c:pt idx="0">
                  <c:v>0.81299999999999994</c:v>
                </c:pt>
                <c:pt idx="1">
                  <c:v>0.78140000000000009</c:v>
                </c:pt>
                <c:pt idx="2">
                  <c:v>0.75919999999999999</c:v>
                </c:pt>
                <c:pt idx="3">
                  <c:v>0.74419999999999997</c:v>
                </c:pt>
                <c:pt idx="4">
                  <c:v>0.73520000000000008</c:v>
                </c:pt>
                <c:pt idx="5">
                  <c:v>0.70299999999999996</c:v>
                </c:pt>
                <c:pt idx="6">
                  <c:v>0.66539999999999999</c:v>
                </c:pt>
                <c:pt idx="7">
                  <c:v>0.6169</c:v>
                </c:pt>
              </c:numCache>
            </c:numRef>
          </c:val>
          <c:extLst xmlns:c16r2="http://schemas.microsoft.com/office/drawing/2015/06/chart">
            <c:ext xmlns:c16="http://schemas.microsoft.com/office/drawing/2014/chart" uri="{C3380CC4-5D6E-409C-BE32-E72D297353CC}">
              <c16:uniqueId val="{00000006-51BC-492F-B33E-4CD44249ACD5}"/>
            </c:ext>
          </c:extLst>
        </c:ser>
        <c:dLbls>
          <c:showLegendKey val="0"/>
          <c:showVal val="0"/>
          <c:showCatName val="0"/>
          <c:showSerName val="0"/>
          <c:showPercent val="0"/>
          <c:showBubbleSize val="0"/>
        </c:dLbls>
        <c:gapWidth val="78"/>
        <c:axId val="99546624"/>
        <c:axId val="99545088"/>
      </c:barChart>
      <c:valAx>
        <c:axId val="99545088"/>
        <c:scaling>
          <c:orientation val="minMax"/>
        </c:scaling>
        <c:delete val="1"/>
        <c:axPos val="t"/>
        <c:numFmt formatCode="0%" sourceLinked="1"/>
        <c:majorTickMark val="out"/>
        <c:minorTickMark val="none"/>
        <c:tickLblPos val="none"/>
        <c:crossAx val="99546624"/>
        <c:crosses val="autoZero"/>
        <c:crossBetween val="between"/>
      </c:valAx>
      <c:catAx>
        <c:axId val="99546624"/>
        <c:scaling>
          <c:orientation val="maxMin"/>
        </c:scaling>
        <c:delete val="1"/>
        <c:axPos val="l"/>
        <c:numFmt formatCode="General" sourceLinked="0"/>
        <c:majorTickMark val="out"/>
        <c:minorTickMark val="none"/>
        <c:tickLblPos val="none"/>
        <c:crossAx val="9954508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51058698869134"/>
          <c:y val="4.6405987598218708E-4"/>
          <c:w val="0.4834894130113086"/>
          <c:h val="0.99953610369805568"/>
        </c:manualLayout>
      </c:layout>
      <c:barChart>
        <c:barDir val="bar"/>
        <c:grouping val="clustered"/>
        <c:varyColors val="0"/>
        <c:ser>
          <c:idx val="0"/>
          <c:order val="0"/>
          <c:tx>
            <c:strRef>
              <c:f>Лист1!$B$1</c:f>
              <c:strCache>
                <c:ptCount val="1"/>
                <c:pt idx="0">
                  <c:v>Ряд 1</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Leadership, management (having subordinates)</c:v>
                </c:pt>
                <c:pt idx="1">
                  <c:v>Professionals, specialists, experts (having no subordinates)</c:v>
                </c:pt>
                <c:pt idx="2">
                  <c:v>Technical staff (job that requires no higher education in areas other than trade and services – i.e. guard or logistics/administrative manager)</c:v>
                </c:pt>
                <c:pt idx="3">
                  <c:v>Service or trade workers </c:v>
                </c:pt>
                <c:pt idx="4">
                  <c:v>High-skilled workers</c:v>
                </c:pt>
                <c:pt idx="5">
                  <c:v>Low-skilled workers</c:v>
                </c:pt>
              </c:strCache>
            </c:strRef>
          </c:cat>
          <c:val>
            <c:numRef>
              <c:f>Лист1!$B$2:$B$7</c:f>
              <c:numCache>
                <c:formatCode>0%</c:formatCode>
                <c:ptCount val="6"/>
                <c:pt idx="0">
                  <c:v>5.7500000000000002E-2</c:v>
                </c:pt>
                <c:pt idx="1">
                  <c:v>0.21</c:v>
                </c:pt>
                <c:pt idx="2">
                  <c:v>0.1396</c:v>
                </c:pt>
                <c:pt idx="3">
                  <c:v>0.18659999999999999</c:v>
                </c:pt>
                <c:pt idx="4">
                  <c:v>0.31540000000000001</c:v>
                </c:pt>
                <c:pt idx="5">
                  <c:v>7.4099999999999999E-2</c:v>
                </c:pt>
              </c:numCache>
            </c:numRef>
          </c:val>
          <c:extLst xmlns:c16r2="http://schemas.microsoft.com/office/drawing/2015/06/chart">
            <c:ext xmlns:c16="http://schemas.microsoft.com/office/drawing/2014/chart" uri="{C3380CC4-5D6E-409C-BE32-E72D297353CC}">
              <c16:uniqueId val="{00000000-B687-430D-8F3B-20E53F01038B}"/>
            </c:ext>
          </c:extLst>
        </c:ser>
        <c:dLbls>
          <c:showLegendKey val="0"/>
          <c:showVal val="0"/>
          <c:showCatName val="0"/>
          <c:showSerName val="0"/>
          <c:showPercent val="0"/>
          <c:showBubbleSize val="0"/>
        </c:dLbls>
        <c:gapWidth val="78"/>
        <c:axId val="92434432"/>
        <c:axId val="86767872"/>
      </c:barChart>
      <c:valAx>
        <c:axId val="86767872"/>
        <c:scaling>
          <c:orientation val="minMax"/>
          <c:max val="0.5"/>
        </c:scaling>
        <c:delete val="1"/>
        <c:axPos val="t"/>
        <c:numFmt formatCode="0%" sourceLinked="1"/>
        <c:majorTickMark val="out"/>
        <c:minorTickMark val="none"/>
        <c:tickLblPos val="nextTo"/>
        <c:crossAx val="92434432"/>
        <c:crosses val="autoZero"/>
        <c:crossBetween val="between"/>
      </c:valAx>
      <c:catAx>
        <c:axId val="92434432"/>
        <c:scaling>
          <c:orientation val="maxMin"/>
        </c:scaling>
        <c:delete val="1"/>
        <c:axPos val="l"/>
        <c:numFmt formatCode="General" sourceLinked="0"/>
        <c:majorTickMark val="out"/>
        <c:minorTickMark val="none"/>
        <c:tickLblPos val="none"/>
        <c:crossAx val="86767872"/>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94259956163941E-4"/>
          <c:y val="6.0610237344237876E-4"/>
          <c:w val="0.37606126711054133"/>
          <c:h val="0.74828879582347374"/>
        </c:manualLayout>
      </c:layout>
      <c:pieChart>
        <c:varyColors val="1"/>
        <c:ser>
          <c:idx val="0"/>
          <c:order val="0"/>
          <c:tx>
            <c:strRef>
              <c:f>Лист1!$B$1</c:f>
              <c:strCache>
                <c:ptCount val="1"/>
                <c:pt idx="0">
                  <c:v>Столбец1</c:v>
                </c:pt>
              </c:strCache>
            </c:strRef>
          </c:tx>
          <c:spPr>
            <a:ln>
              <a:noFill/>
            </a:ln>
          </c:spPr>
          <c:dPt>
            <c:idx val="0"/>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1-00FC-4449-AA6D-4B846F8FBE6B}"/>
              </c:ext>
            </c:extLst>
          </c:dPt>
          <c:dPt>
            <c:idx val="1"/>
            <c:bubble3D val="0"/>
            <c:spPr>
              <a:solidFill>
                <a:schemeClr val="accent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1-B30C-4619-BF31-5DC53FB89819}"/>
              </c:ext>
            </c:extLst>
          </c:dPt>
          <c:dPt>
            <c:idx val="2"/>
            <c:bubble3D val="0"/>
            <c:spPr>
              <a:solidFill>
                <a:schemeClr val="accent1">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4-B30C-4619-BF31-5DC53FB89819}"/>
              </c:ext>
            </c:extLst>
          </c:dPt>
          <c:dPt>
            <c:idx val="3"/>
            <c:bubble3D val="0"/>
            <c:spPr>
              <a:solidFill>
                <a:schemeClr val="accent6">
                  <a:lumMod val="75000"/>
                </a:schemeClr>
              </a:solidFill>
              <a:ln w="19050">
                <a:noFill/>
              </a:ln>
              <a:effectLst/>
            </c:spPr>
            <c:extLst xmlns:c16r2="http://schemas.microsoft.com/office/drawing/2015/06/chart">
              <c:ext xmlns:c16="http://schemas.microsoft.com/office/drawing/2014/chart" uri="{C3380CC4-5D6E-409C-BE32-E72D297353CC}">
                <c16:uniqueId val="{00000002-B30C-4619-BF31-5DC53FB89819}"/>
              </c:ext>
            </c:extLst>
          </c:dPt>
          <c:dPt>
            <c:idx val="4"/>
            <c:bubble3D val="0"/>
            <c:spPr>
              <a:solidFill>
                <a:schemeClr val="accent5">
                  <a:lumMod val="50000"/>
                </a:schemeClr>
              </a:solidFill>
              <a:ln w="19050">
                <a:noFill/>
              </a:ln>
              <a:effectLst/>
            </c:spPr>
            <c:extLst xmlns:c16r2="http://schemas.microsoft.com/office/drawing/2015/06/chart">
              <c:ext xmlns:c16="http://schemas.microsoft.com/office/drawing/2014/chart" uri="{C3380CC4-5D6E-409C-BE32-E72D297353CC}">
                <c16:uniqueId val="{00000003-B30C-4619-BF31-5DC53FB89819}"/>
              </c:ext>
            </c:extLst>
          </c:dPt>
          <c:dLbls>
            <c:dLbl>
              <c:idx val="0"/>
              <c:layout>
                <c:manualLayout>
                  <c:x val="3.72955522931227E-3"/>
                  <c:y val="8.1645101216782018E-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FC-4449-AA6D-4B846F8FBE6B}"/>
                </c:ext>
              </c:extLst>
            </c:dLbl>
            <c:dLbl>
              <c:idx val="1"/>
              <c:layout>
                <c:manualLayout>
                  <c:x val="4.0450146809478514E-4"/>
                  <c:y val="8.1645101216782018E-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30C-4619-BF31-5DC53FB898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Лист1!$A$2:$A$6</c:f>
              <c:strCache>
                <c:ptCount val="5"/>
                <c:pt idx="0">
                  <c:v>It happened once  </c:v>
                </c:pt>
                <c:pt idx="1">
                  <c:v>It happened more than once </c:v>
                </c:pt>
                <c:pt idx="2">
                  <c:v>It never happened, as I did not have to deal with officials in the last 24 months</c:v>
                </c:pt>
                <c:pt idx="3">
                  <c:v>I had to deal with officials in the last 24 months, yet nobody required any money, property, or any services of me  </c:v>
                </c:pt>
                <c:pt idx="4">
                  <c:v>Hard to answer/ Refuse to answer </c:v>
                </c:pt>
              </c:strCache>
            </c:strRef>
          </c:cat>
          <c:val>
            <c:numRef>
              <c:f>Лист1!$B$2:$B$6</c:f>
              <c:numCache>
                <c:formatCode>0%</c:formatCode>
                <c:ptCount val="5"/>
                <c:pt idx="0">
                  <c:v>4.1799999999999997E-2</c:v>
                </c:pt>
                <c:pt idx="1">
                  <c:v>6.1100000000000002E-2</c:v>
                </c:pt>
                <c:pt idx="2">
                  <c:v>0.5766</c:v>
                </c:pt>
                <c:pt idx="3">
                  <c:v>0.2011</c:v>
                </c:pt>
                <c:pt idx="4">
                  <c:v>0.1193</c:v>
                </c:pt>
              </c:numCache>
            </c:numRef>
          </c:val>
          <c:extLst xmlns:c16r2="http://schemas.microsoft.com/office/drawing/2015/06/chart">
            <c:ext xmlns:c16="http://schemas.microsoft.com/office/drawing/2014/chart" uri="{C3380CC4-5D6E-409C-BE32-E72D297353CC}">
              <c16:uniqueId val="{00000000-B30C-4619-BF31-5DC53FB89819}"/>
            </c:ext>
          </c:extLst>
        </c:ser>
        <c:dLbls>
          <c:showLegendKey val="0"/>
          <c:showVal val="0"/>
          <c:showCatName val="0"/>
          <c:showSerName val="0"/>
          <c:showPercent val="0"/>
          <c:showBubbleSize val="0"/>
          <c:showLeaderLines val="1"/>
        </c:dLbls>
        <c:firstSliceAng val="64"/>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Було таке, один раз  </c:v>
                </c:pt>
              </c:strCache>
            </c:strRef>
          </c:tx>
          <c:spPr>
            <a:solidFill>
              <a:schemeClr val="accent2">
                <a:lumMod val="75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45DA-4A79-9905-C1533F181F88}"/>
            </c:ext>
          </c:extLst>
        </c:ser>
        <c:ser>
          <c:idx val="1"/>
          <c:order val="1"/>
          <c:tx>
            <c:strRef>
              <c:f>Лист1!$C$1</c:f>
              <c:strCache>
                <c:ptCount val="1"/>
                <c:pt idx="0">
                  <c:v>Було таке кілька разів </c:v>
                </c:pt>
              </c:strCache>
            </c:strRef>
          </c:tx>
          <c:spPr>
            <a:solidFill>
              <a:schemeClr val="accent2">
                <a:lumMod val="40000"/>
                <a:lumOff val="6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45DA-4A79-9905-C1533F181F88}"/>
            </c:ext>
          </c:extLst>
        </c:ser>
        <c:ser>
          <c:idx val="2"/>
          <c:order val="2"/>
          <c:tx>
            <c:strRef>
              <c:f>Лист1!$D$1</c:f>
              <c:strCache>
                <c:ptCount val="1"/>
                <c:pt idx="0">
                  <c:v>Такого не було, бо мені не доводилося мати справу з посадовими особами за останні 24 місяці  </c:v>
                </c:pt>
              </c:strCache>
            </c:strRef>
          </c:tx>
          <c:spPr>
            <a:solidFill>
              <a:schemeClr val="accent1">
                <a:lumMod val="60000"/>
                <a:lumOff val="40000"/>
              </a:schemeClr>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45DA-4A79-9905-C1533F181F88}"/>
            </c:ext>
          </c:extLst>
        </c:ser>
        <c:ser>
          <c:idx val="3"/>
          <c:order val="3"/>
          <c:tx>
            <c:strRef>
              <c:f>Лист1!$E$1</c:f>
              <c:strCache>
                <c:ptCount val="1"/>
                <c:pt idx="0">
                  <c:v>Мені доводилося мати справу з посадовими особами за останні 24 місяці і ніхто не вимагав у мене ані гроші, ані майно, ані якихось послуг </c:v>
                </c:pt>
              </c:strCache>
            </c:strRef>
          </c:tx>
          <c:spPr>
            <a:solidFill>
              <a:schemeClr val="accent6">
                <a:lumMod val="75000"/>
              </a:schemeClr>
            </a:solidFill>
            <a:ln>
              <a:noFill/>
            </a:ln>
            <a:effectLst/>
          </c:spPr>
          <c:invertIfNegative val="0"/>
          <c:cat>
            <c:numRef>
              <c:f>Лист1!$A$2:$A$5</c:f>
              <c:numCache>
                <c:formatCode>General</c:formatCode>
                <c:ptCount val="4"/>
              </c:numCache>
            </c:numRef>
          </c:cat>
          <c:val>
            <c:numRef>
              <c:f>Лист1!$E$2:$E$5</c:f>
              <c:numCache>
                <c:formatCode>General</c:formatCode>
                <c:ptCount val="4"/>
              </c:numCache>
            </c:numRef>
          </c:val>
          <c:extLst xmlns:c16r2="http://schemas.microsoft.com/office/drawing/2015/06/chart">
            <c:ext xmlns:c16="http://schemas.microsoft.com/office/drawing/2014/chart" uri="{C3380CC4-5D6E-409C-BE32-E72D297353CC}">
              <c16:uniqueId val="{00000003-45DA-4A79-9905-C1533F181F88}"/>
            </c:ext>
          </c:extLst>
        </c:ser>
        <c:ser>
          <c:idx val="4"/>
          <c:order val="4"/>
          <c:tx>
            <c:strRef>
              <c:f>Лист1!$F$1</c:f>
              <c:strCache>
                <c:ptCount val="1"/>
                <c:pt idx="0">
                  <c:v>Важко відповісти/ Відмова від відповіді</c:v>
                </c:pt>
              </c:strCache>
            </c:strRef>
          </c:tx>
          <c:spPr>
            <a:solidFill>
              <a:schemeClr val="accent5">
                <a:lumMod val="50000"/>
              </a:schemeClr>
            </a:solidFill>
            <a:ln>
              <a:noFill/>
            </a:ln>
            <a:effectLst/>
          </c:spPr>
          <c:invertIfNegative val="0"/>
          <c:cat>
            <c:numRef>
              <c:f>Лист1!$A$2:$A$5</c:f>
              <c:numCache>
                <c:formatCode>General</c:formatCode>
                <c:ptCount val="4"/>
              </c:numCache>
            </c:numRef>
          </c:cat>
          <c:val>
            <c:numRef>
              <c:f>Лист1!$F$2:$F$5</c:f>
              <c:numCache>
                <c:formatCode>General</c:formatCode>
                <c:ptCount val="4"/>
              </c:numCache>
            </c:numRef>
          </c:val>
          <c:extLst xmlns:c16r2="http://schemas.microsoft.com/office/drawing/2015/06/chart">
            <c:ext xmlns:c16="http://schemas.microsoft.com/office/drawing/2014/chart" uri="{C3380CC4-5D6E-409C-BE32-E72D297353CC}">
              <c16:uniqueId val="{00000004-45DA-4A79-9905-C1533F181F88}"/>
            </c:ext>
          </c:extLst>
        </c:ser>
        <c:dLbls>
          <c:showLegendKey val="0"/>
          <c:showVal val="0"/>
          <c:showCatName val="0"/>
          <c:showSerName val="0"/>
          <c:showPercent val="0"/>
          <c:showBubbleSize val="0"/>
        </c:dLbls>
        <c:gapWidth val="150"/>
        <c:overlap val="100"/>
        <c:axId val="99678080"/>
        <c:axId val="99679616"/>
      </c:barChart>
      <c:catAx>
        <c:axId val="99678080"/>
        <c:scaling>
          <c:orientation val="minMax"/>
        </c:scaling>
        <c:delete val="1"/>
        <c:axPos val="l"/>
        <c:numFmt formatCode="General" sourceLinked="1"/>
        <c:majorTickMark val="none"/>
        <c:minorTickMark val="none"/>
        <c:tickLblPos val="nextTo"/>
        <c:crossAx val="99679616"/>
        <c:crosses val="autoZero"/>
        <c:auto val="1"/>
        <c:lblAlgn val="ctr"/>
        <c:lblOffset val="100"/>
        <c:noMultiLvlLbl val="0"/>
      </c:catAx>
      <c:valAx>
        <c:axId val="99679616"/>
        <c:scaling>
          <c:orientation val="minMax"/>
        </c:scaling>
        <c:delete val="1"/>
        <c:axPos val="b"/>
        <c:numFmt formatCode="0%" sourceLinked="1"/>
        <c:majorTickMark val="none"/>
        <c:minorTickMark val="none"/>
        <c:tickLblPos val="nextTo"/>
        <c:crossAx val="99678080"/>
        <c:crosses val="autoZero"/>
        <c:crossBetween val="between"/>
      </c:valAx>
      <c:spPr>
        <a:noFill/>
        <a:ln w="25400">
          <a:noFill/>
        </a:ln>
        <a:effectLst/>
      </c:spPr>
    </c:plotArea>
    <c:legend>
      <c:legendPos val="b"/>
      <c:layout>
        <c:manualLayout>
          <c:xMode val="edge"/>
          <c:yMode val="edge"/>
          <c:x val="0"/>
          <c:y val="0"/>
          <c:w val="1"/>
          <c:h val="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ru-R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Було таке, один раз/ Було таке кiлька разiв  </c:v>
                </c:pt>
              </c:strCache>
            </c:strRef>
          </c:tx>
          <c:spPr>
            <a:no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1BB8-47E1-81D9-C8A19403A867}"/>
            </c:ext>
          </c:extLst>
        </c:ser>
        <c:dLbls>
          <c:showLegendKey val="0"/>
          <c:showVal val="0"/>
          <c:showCatName val="0"/>
          <c:showSerName val="0"/>
          <c:showPercent val="0"/>
          <c:showBubbleSize val="0"/>
        </c:dLbls>
        <c:gapWidth val="150"/>
        <c:overlap val="100"/>
        <c:axId val="99732864"/>
        <c:axId val="99734656"/>
      </c:barChart>
      <c:catAx>
        <c:axId val="9973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99734656"/>
        <c:crosses val="autoZero"/>
        <c:auto val="1"/>
        <c:lblAlgn val="ctr"/>
        <c:lblOffset val="100"/>
        <c:noMultiLvlLbl val="0"/>
      </c:catAx>
      <c:valAx>
        <c:axId val="997346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9732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Entry>
      <c:layout>
        <c:manualLayout>
          <c:xMode val="edge"/>
          <c:yMode val="edge"/>
          <c:x val="5.6075186734420093E-2"/>
          <c:y val="0"/>
          <c:w val="0.89933501538179939"/>
          <c:h val="1"/>
        </c:manualLayout>
      </c:layout>
      <c:overlay val="0"/>
      <c:spPr>
        <a:noFill/>
        <a:ln>
          <a:noFill/>
        </a:ln>
        <a:effectLst/>
      </c:spPr>
      <c:txPr>
        <a:bodyPr rot="0" spcFirstLastPara="1" vertOverflow="ellipsis" vert="horz" wrap="square" anchor="ctr" anchorCtr="1"/>
        <a:lstStyle/>
        <a:p>
          <a:pPr>
            <a:defRPr sz="1000" b="1" i="1"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1281171011431"/>
          <c:y val="4.9186815539231148E-2"/>
          <c:w val="0.64806466216471126"/>
          <c:h val="0.90162636892153769"/>
        </c:manualLayout>
      </c:layout>
      <c:barChart>
        <c:barDir val="bar"/>
        <c:grouping val="clustered"/>
        <c:varyColors val="0"/>
        <c:ser>
          <c:idx val="0"/>
          <c:order val="0"/>
          <c:tx>
            <c:strRef>
              <c:f>Лист1!$B$1</c:f>
              <c:strCache>
                <c:ptCount val="1"/>
                <c:pt idx="0">
                  <c:v>It happened once / Happened more than once</c:v>
                </c:pt>
              </c:strCache>
            </c:strRef>
          </c:tx>
          <c:spPr>
            <a:solidFill>
              <a:schemeClr val="bg2">
                <a:lumMod val="60000"/>
                <a:lumOff val="40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E824-435E-AC26-A9E52E265D23}"/>
              </c:ext>
            </c:extLst>
          </c:dPt>
          <c:dPt>
            <c:idx val="2"/>
            <c:invertIfNegative val="0"/>
            <c:bubble3D val="0"/>
            <c:extLst xmlns:c16r2="http://schemas.microsoft.com/office/drawing/2015/06/chart">
              <c:ext xmlns:c16="http://schemas.microsoft.com/office/drawing/2014/chart" uri="{C3380CC4-5D6E-409C-BE32-E72D297353CC}">
                <c16:uniqueId val="{00000003-E824-435E-AC26-A9E52E265D23}"/>
              </c:ext>
            </c:extLst>
          </c:dPt>
          <c:dPt>
            <c:idx val="3"/>
            <c:invertIfNegative val="0"/>
            <c:bubble3D val="0"/>
            <c:extLst xmlns:c16r2="http://schemas.microsoft.com/office/drawing/2015/06/chart">
              <c:ext xmlns:c16="http://schemas.microsoft.com/office/drawing/2014/chart" uri="{C3380CC4-5D6E-409C-BE32-E72D297353CC}">
                <c16:uniqueId val="{00000005-E824-435E-AC26-A9E52E265D23}"/>
              </c:ext>
            </c:extLst>
          </c:dPt>
          <c:dPt>
            <c:idx val="4"/>
            <c:invertIfNegative val="0"/>
            <c:bubble3D val="0"/>
            <c:extLst xmlns:c16r2="http://schemas.microsoft.com/office/drawing/2015/06/chart">
              <c:ext xmlns:c16="http://schemas.microsoft.com/office/drawing/2014/chart" uri="{C3380CC4-5D6E-409C-BE32-E72D297353CC}">
                <c16:uniqueId val="{00000007-E824-435E-AC26-A9E52E265D23}"/>
              </c:ext>
            </c:extLst>
          </c:dPt>
          <c:dPt>
            <c:idx val="5"/>
            <c:invertIfNegative val="0"/>
            <c:bubble3D val="0"/>
            <c:extLst xmlns:c16r2="http://schemas.microsoft.com/office/drawing/2015/06/chart">
              <c:ext xmlns:c16="http://schemas.microsoft.com/office/drawing/2014/chart" uri="{C3380CC4-5D6E-409C-BE32-E72D297353CC}">
                <c16:uniqueId val="{00000009-E824-435E-AC26-A9E52E265D23}"/>
              </c:ext>
            </c:extLst>
          </c:dPt>
          <c:dPt>
            <c:idx val="6"/>
            <c:invertIfNegative val="0"/>
            <c:bubble3D val="0"/>
            <c:extLst xmlns:c16r2="http://schemas.microsoft.com/office/drawing/2015/06/chart">
              <c:ext xmlns:c16="http://schemas.microsoft.com/office/drawing/2014/chart" uri="{C3380CC4-5D6E-409C-BE32-E72D297353CC}">
                <c16:uniqueId val="{0000000B-E824-435E-AC26-A9E52E265D2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ЗАГАЛОМ</c:v>
                </c:pt>
                <c:pt idx="1">
                  <c:v>Захід</c:v>
                </c:pt>
                <c:pt idx="2">
                  <c:v>Центр</c:v>
                </c:pt>
                <c:pt idx="3">
                  <c:v>Південь</c:v>
                </c:pt>
                <c:pt idx="4">
                  <c:v>Схід</c:v>
                </c:pt>
                <c:pt idx="5">
                  <c:v>Північ</c:v>
                </c:pt>
                <c:pt idx="6">
                  <c:v>м. Київ</c:v>
                </c:pt>
              </c:strCache>
            </c:strRef>
          </c:cat>
          <c:val>
            <c:numRef>
              <c:f>Лист1!$B$2:$B$8</c:f>
              <c:numCache>
                <c:formatCode>0%</c:formatCode>
                <c:ptCount val="7"/>
                <c:pt idx="0">
                  <c:v>0.10289999999999999</c:v>
                </c:pt>
                <c:pt idx="1">
                  <c:v>0.10250000000000001</c:v>
                </c:pt>
                <c:pt idx="2">
                  <c:v>7.7700000000000005E-2</c:v>
                </c:pt>
                <c:pt idx="3">
                  <c:v>6.54E-2</c:v>
                </c:pt>
                <c:pt idx="4">
                  <c:v>0.11069999999999999</c:v>
                </c:pt>
                <c:pt idx="5">
                  <c:v>0.18870000000000001</c:v>
                </c:pt>
                <c:pt idx="6">
                  <c:v>0.10589999999999999</c:v>
                </c:pt>
              </c:numCache>
            </c:numRef>
          </c:val>
          <c:extLst xmlns:c16r2="http://schemas.microsoft.com/office/drawing/2015/06/chart">
            <c:ext xmlns:c16="http://schemas.microsoft.com/office/drawing/2014/chart" uri="{C3380CC4-5D6E-409C-BE32-E72D297353CC}">
              <c16:uniqueId val="{0000000C-E824-435E-AC26-A9E52E265D23}"/>
            </c:ext>
          </c:extLst>
        </c:ser>
        <c:dLbls>
          <c:showLegendKey val="0"/>
          <c:showVal val="0"/>
          <c:showCatName val="0"/>
          <c:showSerName val="0"/>
          <c:showPercent val="0"/>
          <c:showBubbleSize val="0"/>
        </c:dLbls>
        <c:gapWidth val="75"/>
        <c:axId val="100100736"/>
        <c:axId val="100102528"/>
      </c:barChart>
      <c:catAx>
        <c:axId val="100100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00102528"/>
        <c:crosses val="autoZero"/>
        <c:auto val="1"/>
        <c:lblAlgn val="ctr"/>
        <c:lblOffset val="100"/>
        <c:noMultiLvlLbl val="0"/>
      </c:catAx>
      <c:valAx>
        <c:axId val="100102528"/>
        <c:scaling>
          <c:orientation val="minMax"/>
        </c:scaling>
        <c:delete val="1"/>
        <c:axPos val="t"/>
        <c:numFmt formatCode="0%" sourceLinked="1"/>
        <c:majorTickMark val="none"/>
        <c:minorTickMark val="none"/>
        <c:tickLblPos val="nextTo"/>
        <c:crossAx val="10010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16989953060167E-2"/>
          <c:y val="1.5637059312667956E-2"/>
          <c:w val="0.98982266468515123"/>
          <c:h val="0.9843629406873321"/>
        </c:manualLayout>
      </c:layout>
      <c:barChart>
        <c:barDir val="bar"/>
        <c:grouping val="percentStacked"/>
        <c:varyColors val="0"/>
        <c:ser>
          <c:idx val="0"/>
          <c:order val="0"/>
          <c:tx>
            <c:strRef>
              <c:f>Лист1!$B$1</c:f>
              <c:strCache>
                <c:ptCount val="1"/>
                <c:pt idx="0">
                  <c:v>Total</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Лист1!$B$2:$B$7</c:f>
              <c:numCache>
                <c:formatCode>0%</c:formatCode>
                <c:ptCount val="6"/>
                <c:pt idx="0">
                  <c:v>0.30609999999999998</c:v>
                </c:pt>
                <c:pt idx="1">
                  <c:v>0.20480000000000001</c:v>
                </c:pt>
                <c:pt idx="2">
                  <c:v>0.1875</c:v>
                </c:pt>
                <c:pt idx="3">
                  <c:v>9.5899999999999999E-2</c:v>
                </c:pt>
                <c:pt idx="4">
                  <c:v>2.6100000000000002E-2</c:v>
                </c:pt>
                <c:pt idx="5">
                  <c:v>0.29959999999999998</c:v>
                </c:pt>
              </c:numCache>
            </c:numRef>
          </c:val>
          <c:extLst xmlns:c16r2="http://schemas.microsoft.com/office/drawing/2015/06/chart">
            <c:ext xmlns:c16="http://schemas.microsoft.com/office/drawing/2014/chart" uri="{C3380CC4-5D6E-409C-BE32-E72D297353CC}">
              <c16:uniqueId val="{00000004-14E1-4F4D-8200-B0D1EF3F386B}"/>
            </c:ext>
          </c:extLst>
        </c:ser>
        <c:ser>
          <c:idx val="1"/>
          <c:order val="1"/>
          <c:tx>
            <c:strRef>
              <c:f>Лист1!$C$1</c:f>
              <c:strCache>
                <c:ptCount val="1"/>
                <c:pt idx="0">
                  <c:v>Столбец1</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Лист1!$C$2:$C$7</c:f>
              <c:numCache>
                <c:formatCode>General</c:formatCode>
                <c:ptCount val="6"/>
                <c:pt idx="0">
                  <c:v>0.39389999999999997</c:v>
                </c:pt>
                <c:pt idx="1">
                  <c:v>0.49519999999999997</c:v>
                </c:pt>
                <c:pt idx="2">
                  <c:v>0.51249999999999996</c:v>
                </c:pt>
                <c:pt idx="3">
                  <c:v>0.60409999999999997</c:v>
                </c:pt>
                <c:pt idx="4">
                  <c:v>0.67389999999999994</c:v>
                </c:pt>
                <c:pt idx="5">
                  <c:v>0.40039999999999998</c:v>
                </c:pt>
              </c:numCache>
            </c:numRef>
          </c:val>
          <c:extLst xmlns:c16r2="http://schemas.microsoft.com/office/drawing/2015/06/chart">
            <c:ext xmlns:c16="http://schemas.microsoft.com/office/drawing/2014/chart" uri="{C3380CC4-5D6E-409C-BE32-E72D297353CC}">
              <c16:uniqueId val="{00000005-14E1-4F4D-8200-B0D1EF3F386B}"/>
            </c:ext>
          </c:extLst>
        </c:ser>
        <c:ser>
          <c:idx val="2"/>
          <c:order val="2"/>
          <c:tx>
            <c:strRef>
              <c:f>Лист1!$D$1</c:f>
              <c:strCache>
                <c:ptCount val="1"/>
                <c:pt idx="0">
                  <c:v>North</c:v>
                </c:pt>
              </c:strCache>
            </c:strRef>
          </c:tx>
          <c:spPr>
            <a:solidFill>
              <a:srgbClr val="651D32"/>
            </a:solidFill>
          </c:spPr>
          <c:invertIfNegative val="0"/>
          <c:dLbls>
            <c:dLbl>
              <c:idx val="0"/>
              <c:layout>
                <c:manualLayout>
                  <c:x val="6.1484295962765993E-2"/>
                  <c:y val="-3.278017381571651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4E1-4F4D-8200-B0D1EF3F386B}"/>
                </c:ext>
              </c:extLst>
            </c:dLbl>
            <c:dLbl>
              <c:idx val="1"/>
              <c:layout>
                <c:manualLayout>
                  <c:x val="6.1394619657214426E-2"/>
                  <c:y val="1.1089154585032746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4E1-4F4D-8200-B0D1EF3F386B}"/>
                </c:ext>
              </c:extLst>
            </c:dLbl>
            <c:dLbl>
              <c:idx val="2"/>
              <c:layout>
                <c:manualLayout>
                  <c:x val="4.935292572732447E-2"/>
                  <c:y val="2.5813193025709701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4E1-4F4D-8200-B0D1EF3F386B}"/>
                </c:ext>
              </c:extLst>
            </c:dLbl>
            <c:dLbl>
              <c:idx val="3"/>
              <c:layout>
                <c:manualLayout>
                  <c:x val="3.4966524491305669E-2"/>
                  <c:y val="-9.834568408575349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4E1-4F4D-8200-B0D1EF3F386B}"/>
                </c:ext>
              </c:extLst>
            </c:dLbl>
            <c:dLbl>
              <c:idx val="5"/>
              <c:layout>
                <c:manualLayout>
                  <c:x val="4.9575181636580798E-2"/>
                  <c:y val="1.2020204691076462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53-499F-863C-0504F2A848D1}"/>
                </c:ext>
              </c:extLst>
            </c:dLbl>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Лист1!$D$2:$D$7</c:f>
              <c:numCache>
                <c:formatCode>0%</c:formatCode>
                <c:ptCount val="6"/>
                <c:pt idx="0">
                  <c:v>0.4022</c:v>
                </c:pt>
                <c:pt idx="1">
                  <c:v>0.22850000000000001</c:v>
                </c:pt>
                <c:pt idx="2">
                  <c:v>0.20880000000000001</c:v>
                </c:pt>
                <c:pt idx="3">
                  <c:v>9.1399999999999995E-2</c:v>
                </c:pt>
                <c:pt idx="4">
                  <c:v>4.9700000000000001E-2</c:v>
                </c:pt>
                <c:pt idx="5">
                  <c:v>0.1729</c:v>
                </c:pt>
              </c:numCache>
            </c:numRef>
          </c:val>
          <c:extLst xmlns:c16r2="http://schemas.microsoft.com/office/drawing/2015/06/chart">
            <c:ext xmlns:c16="http://schemas.microsoft.com/office/drawing/2014/chart" uri="{C3380CC4-5D6E-409C-BE32-E72D297353CC}">
              <c16:uniqueId val="{0000000A-14E1-4F4D-8200-B0D1EF3F386B}"/>
            </c:ext>
          </c:extLst>
        </c:ser>
        <c:ser>
          <c:idx val="3"/>
          <c:order val="3"/>
          <c:tx>
            <c:strRef>
              <c:f>Лист1!$E$1</c:f>
              <c:strCache>
                <c:ptCount val="1"/>
                <c:pt idx="0">
                  <c:v>Столбец2</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Лист1!$E$2:$E$7</c:f>
              <c:numCache>
                <c:formatCode>General</c:formatCode>
                <c:ptCount val="6"/>
                <c:pt idx="0">
                  <c:v>0.29779999999999995</c:v>
                </c:pt>
                <c:pt idx="1">
                  <c:v>0.47149999999999992</c:v>
                </c:pt>
                <c:pt idx="2">
                  <c:v>0.49119999999999997</c:v>
                </c:pt>
                <c:pt idx="3">
                  <c:v>0.60859999999999992</c:v>
                </c:pt>
                <c:pt idx="4">
                  <c:v>0.65029999999999999</c:v>
                </c:pt>
                <c:pt idx="5">
                  <c:v>0.5270999999999999</c:v>
                </c:pt>
              </c:numCache>
            </c:numRef>
          </c:val>
          <c:extLst xmlns:c16r2="http://schemas.microsoft.com/office/drawing/2015/06/chart">
            <c:ext xmlns:c16="http://schemas.microsoft.com/office/drawing/2014/chart" uri="{C3380CC4-5D6E-409C-BE32-E72D297353CC}">
              <c16:uniqueId val="{0000000B-14E1-4F4D-8200-B0D1EF3F386B}"/>
            </c:ext>
          </c:extLst>
        </c:ser>
        <c:ser>
          <c:idx val="4"/>
          <c:order val="4"/>
          <c:tx>
            <c:strRef>
              <c:f>Лист1!$F$1</c:f>
              <c:strCache>
                <c:ptCount val="1"/>
                <c:pt idx="0">
                  <c:v>West</c:v>
                </c:pt>
              </c:strCache>
            </c:strRef>
          </c:tx>
          <c:spPr>
            <a:solidFill>
              <a:schemeClr val="accent5">
                <a:lumMod val="25000"/>
              </a:schemeClr>
            </a:solidFill>
          </c:spPr>
          <c:invertIfNegative val="0"/>
          <c:dLbls>
            <c:dLbl>
              <c:idx val="0"/>
              <c:layout>
                <c:manualLayout>
                  <c:x val="6.6093287922014923E-2"/>
                  <c:y val="-3.2775011177112426E-3"/>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4E1-4F4D-8200-B0D1EF3F386B}"/>
                </c:ext>
              </c:extLst>
            </c:dLbl>
            <c:dLbl>
              <c:idx val="1"/>
              <c:layout>
                <c:manualLayout>
                  <c:x val="5.1495230415107077E-2"/>
                  <c:y val="2.5813193022704645E-7"/>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4E1-4F4D-8200-B0D1EF3F386B}"/>
                </c:ext>
              </c:extLst>
            </c:dLbl>
            <c:dLbl>
              <c:idx val="2"/>
              <c:layout>
                <c:manualLayout>
                  <c:x val="4.9398857493582589E-2"/>
                  <c:y val="6.5568091589338941E-3"/>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4E1-4F4D-8200-B0D1EF3F386B}"/>
                </c:ext>
              </c:extLst>
            </c:dLbl>
            <c:dLbl>
              <c:idx val="3"/>
              <c:layout>
                <c:manualLayout>
                  <c:x val="3.5648939304283485E-2"/>
                  <c:y val="0"/>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4E1-4F4D-8200-B0D1EF3F386B}"/>
                </c:ext>
              </c:extLst>
            </c:dLbl>
            <c:dLbl>
              <c:idx val="4"/>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dLbl>
            <c:dLbl>
              <c:idx val="5"/>
              <c:layout>
                <c:manualLayout>
                  <c:x val="5.8758422295985942E-2"/>
                  <c:y val="-1.6388796248207275E-3"/>
                </c:manualLayout>
              </c:layout>
              <c:spPr>
                <a:noFill/>
                <a:ln>
                  <a:noFill/>
                </a:ln>
                <a:effectLst/>
              </c:spPr>
              <c:txPr>
                <a:bodyPr wrap="square" lIns="38100" tIns="19050" rIns="38100" bIns="19050" anchor="ctr">
                  <a:no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9102577411430341E-2"/>
                      <c:h val="5.9336786794383464E-2"/>
                    </c:manualLayout>
                  </c15:layout>
                </c:ext>
                <c:ext xmlns:c16="http://schemas.microsoft.com/office/drawing/2014/chart" uri="{C3380CC4-5D6E-409C-BE32-E72D297353CC}">
                  <c16:uniqueId val="{00000010-14E1-4F4D-8200-B0D1EF3F386B}"/>
                </c:ext>
              </c:extLst>
            </c:dLbl>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Лист1!$F$2:$F$7</c:f>
              <c:numCache>
                <c:formatCode>0%</c:formatCode>
                <c:ptCount val="6"/>
                <c:pt idx="0">
                  <c:v>0.3498</c:v>
                </c:pt>
                <c:pt idx="1">
                  <c:v>0.1749</c:v>
                </c:pt>
                <c:pt idx="2">
                  <c:v>0.26450000000000001</c:v>
                </c:pt>
                <c:pt idx="3">
                  <c:v>0.1019</c:v>
                </c:pt>
                <c:pt idx="4">
                  <c:v>3.27E-2</c:v>
                </c:pt>
                <c:pt idx="5">
                  <c:v>0.1736</c:v>
                </c:pt>
              </c:numCache>
            </c:numRef>
          </c:val>
          <c:extLst xmlns:c16r2="http://schemas.microsoft.com/office/drawing/2015/06/chart">
            <c:ext xmlns:c16="http://schemas.microsoft.com/office/drawing/2014/chart" uri="{C3380CC4-5D6E-409C-BE32-E72D297353CC}">
              <c16:uniqueId val="{00000011-14E1-4F4D-8200-B0D1EF3F386B}"/>
            </c:ext>
          </c:extLst>
        </c:ser>
        <c:ser>
          <c:idx val="5"/>
          <c:order val="5"/>
          <c:tx>
            <c:strRef>
              <c:f>Лист1!$G$1</c:f>
              <c:strCache>
                <c:ptCount val="1"/>
                <c:pt idx="0">
                  <c:v>Столбец3</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Лист1!$G$2:$G$7</c:f>
              <c:numCache>
                <c:formatCode>General</c:formatCode>
                <c:ptCount val="6"/>
                <c:pt idx="0">
                  <c:v>0.35019999999999996</c:v>
                </c:pt>
                <c:pt idx="1">
                  <c:v>0.5250999999999999</c:v>
                </c:pt>
                <c:pt idx="2">
                  <c:v>0.43549999999999994</c:v>
                </c:pt>
                <c:pt idx="3">
                  <c:v>0.59809999999999997</c:v>
                </c:pt>
                <c:pt idx="4">
                  <c:v>0.6673</c:v>
                </c:pt>
                <c:pt idx="5">
                  <c:v>0.52639999999999998</c:v>
                </c:pt>
              </c:numCache>
            </c:numRef>
          </c:val>
          <c:extLst xmlns:c16r2="http://schemas.microsoft.com/office/drawing/2015/06/chart">
            <c:ext xmlns:c16="http://schemas.microsoft.com/office/drawing/2014/chart" uri="{C3380CC4-5D6E-409C-BE32-E72D297353CC}">
              <c16:uniqueId val="{00000012-14E1-4F4D-8200-B0D1EF3F386B}"/>
            </c:ext>
          </c:extLst>
        </c:ser>
        <c:ser>
          <c:idx val="6"/>
          <c:order val="6"/>
          <c:tx>
            <c:strRef>
              <c:f>Лист1!$H$1</c:f>
              <c:strCache>
                <c:ptCount val="1"/>
                <c:pt idx="0">
                  <c:v>Center</c:v>
                </c:pt>
              </c:strCache>
            </c:strRef>
          </c:tx>
          <c:spPr>
            <a:solidFill>
              <a:schemeClr val="accent3"/>
            </a:solidFill>
          </c:spPr>
          <c:invertIfNegative val="0"/>
          <c:dLbls>
            <c:dLbl>
              <c:idx val="2"/>
              <c:layout>
                <c:manualLayout>
                  <c:x val="3.5985940505071083E-2"/>
                  <c:y val="6.556551027003697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4E1-4F4D-8200-B0D1EF3F386B}"/>
                </c:ext>
              </c:extLst>
            </c:dLbl>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Лист1!$H$2:$H$7</c:f>
              <c:numCache>
                <c:formatCode>0%</c:formatCode>
                <c:ptCount val="6"/>
                <c:pt idx="0">
                  <c:v>0.2477</c:v>
                </c:pt>
                <c:pt idx="1">
                  <c:v>0.23119999999999999</c:v>
                </c:pt>
                <c:pt idx="2">
                  <c:v>0.1101</c:v>
                </c:pt>
                <c:pt idx="3">
                  <c:v>7.8700000000000006E-2</c:v>
                </c:pt>
                <c:pt idx="4">
                  <c:v>1.37E-2</c:v>
                </c:pt>
                <c:pt idx="5">
                  <c:v>0.38769999999999999</c:v>
                </c:pt>
              </c:numCache>
            </c:numRef>
          </c:val>
          <c:extLst xmlns:c16r2="http://schemas.microsoft.com/office/drawing/2015/06/chart">
            <c:ext xmlns:c16="http://schemas.microsoft.com/office/drawing/2014/chart" uri="{C3380CC4-5D6E-409C-BE32-E72D297353CC}">
              <c16:uniqueId val="{00000017-14E1-4F4D-8200-B0D1EF3F386B}"/>
            </c:ext>
          </c:extLst>
        </c:ser>
        <c:ser>
          <c:idx val="7"/>
          <c:order val="7"/>
          <c:tx>
            <c:strRef>
              <c:f>Лист1!$I$1</c:f>
              <c:strCache>
                <c:ptCount val="1"/>
                <c:pt idx="0">
                  <c:v>Столбец4</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Лист1!$I$2:$I$7</c:f>
              <c:numCache>
                <c:formatCode>General</c:formatCode>
                <c:ptCount val="6"/>
                <c:pt idx="0">
                  <c:v>0.45229999999999992</c:v>
                </c:pt>
                <c:pt idx="1">
                  <c:v>0.46879999999999999</c:v>
                </c:pt>
                <c:pt idx="2">
                  <c:v>0.58989999999999998</c:v>
                </c:pt>
                <c:pt idx="3">
                  <c:v>0.62129999999999996</c:v>
                </c:pt>
                <c:pt idx="4">
                  <c:v>0.68629999999999991</c:v>
                </c:pt>
                <c:pt idx="5">
                  <c:v>0.31229999999999997</c:v>
                </c:pt>
              </c:numCache>
            </c:numRef>
          </c:val>
          <c:extLst xmlns:c16r2="http://schemas.microsoft.com/office/drawing/2015/06/chart">
            <c:ext xmlns:c16="http://schemas.microsoft.com/office/drawing/2014/chart" uri="{C3380CC4-5D6E-409C-BE32-E72D297353CC}">
              <c16:uniqueId val="{00000018-14E1-4F4D-8200-B0D1EF3F386B}"/>
            </c:ext>
          </c:extLst>
        </c:ser>
        <c:ser>
          <c:idx val="8"/>
          <c:order val="8"/>
          <c:tx>
            <c:strRef>
              <c:f>Лист1!$J$1</c:f>
              <c:strCache>
                <c:ptCount val="1"/>
                <c:pt idx="0">
                  <c:v>South</c:v>
                </c:pt>
              </c:strCache>
            </c:strRef>
          </c:tx>
          <c:spPr>
            <a:solidFill>
              <a:schemeClr val="accent1"/>
            </a:solidFill>
          </c:spPr>
          <c:invertIfNegative val="0"/>
          <c:dLbls>
            <c:dLbl>
              <c:idx val="0"/>
              <c:layout>
                <c:manualLayout>
                  <c:x val="6.4884760899919389E-2"/>
                  <c:y val="2.5813193019699594E-7"/>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4E1-4F4D-8200-B0D1EF3F386B}"/>
                </c:ext>
              </c:extLst>
            </c:dLbl>
            <c:dLbl>
              <c:idx val="1"/>
              <c:layout>
                <c:manualLayout>
                  <c:x val="5.1667011855947888E-2"/>
                  <c:y val="0"/>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4E1-4F4D-8200-B0D1EF3F386B}"/>
                </c:ext>
              </c:extLst>
            </c:dLbl>
            <c:dLbl>
              <c:idx val="2"/>
              <c:layout>
                <c:manualLayout>
                  <c:x val="5.2586151925794453E-2"/>
                  <c:y val="5.1626386039399189E-7"/>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53-499F-863C-0504F2A848D1}"/>
                </c:ext>
              </c:extLst>
            </c:dLbl>
            <c:dLbl>
              <c:idx val="3"/>
              <c:layout>
                <c:manualLayout>
                  <c:x val="4.0728521557393087E-2"/>
                  <c:y val="2.5813193019699594E-7"/>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4E1-4F4D-8200-B0D1EF3F386B}"/>
                </c:ext>
              </c:extLst>
            </c:dLbl>
            <c:dLbl>
              <c:idx val="4"/>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dLbl>
            <c:dLbl>
              <c:idx val="5"/>
              <c:layout>
                <c:manualLayout>
                  <c:x val="6.1035577938551966E-2"/>
                  <c:y val="1.2020204691076462E-16"/>
                </c:manualLayout>
              </c:layout>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53-499F-863C-0504F2A848D1}"/>
                </c:ext>
              </c:extLst>
            </c:dLbl>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Лист1!$J$2:$J$7</c:f>
              <c:numCache>
                <c:formatCode>0%</c:formatCode>
                <c:ptCount val="6"/>
                <c:pt idx="0">
                  <c:v>0.29609999999999997</c:v>
                </c:pt>
                <c:pt idx="1">
                  <c:v>0.1915</c:v>
                </c:pt>
                <c:pt idx="2">
                  <c:v>0.1847</c:v>
                </c:pt>
                <c:pt idx="3">
                  <c:v>0.13950000000000001</c:v>
                </c:pt>
                <c:pt idx="4">
                  <c:v>1.06E-2</c:v>
                </c:pt>
                <c:pt idx="5">
                  <c:v>0.38930000000000003</c:v>
                </c:pt>
              </c:numCache>
            </c:numRef>
          </c:val>
          <c:extLst xmlns:c16r2="http://schemas.microsoft.com/office/drawing/2015/06/chart">
            <c:ext xmlns:c16="http://schemas.microsoft.com/office/drawing/2014/chart" uri="{C3380CC4-5D6E-409C-BE32-E72D297353CC}">
              <c16:uniqueId val="{0000001D-14E1-4F4D-8200-B0D1EF3F386B}"/>
            </c:ext>
          </c:extLst>
        </c:ser>
        <c:ser>
          <c:idx val="9"/>
          <c:order val="9"/>
          <c:tx>
            <c:strRef>
              <c:f>Лист1!$K$1</c:f>
              <c:strCache>
                <c:ptCount val="1"/>
                <c:pt idx="0">
                  <c:v>Столбец5</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Лист1!$K$2:$K$7</c:f>
              <c:numCache>
                <c:formatCode>General</c:formatCode>
                <c:ptCount val="6"/>
                <c:pt idx="0">
                  <c:v>0.40389999999999998</c:v>
                </c:pt>
                <c:pt idx="1">
                  <c:v>0.50849999999999995</c:v>
                </c:pt>
                <c:pt idx="2">
                  <c:v>0.51529999999999998</c:v>
                </c:pt>
                <c:pt idx="3">
                  <c:v>0.5605</c:v>
                </c:pt>
                <c:pt idx="4">
                  <c:v>0.6893999999999999</c:v>
                </c:pt>
                <c:pt idx="5">
                  <c:v>0.31069999999999992</c:v>
                </c:pt>
              </c:numCache>
            </c:numRef>
          </c:val>
          <c:extLst xmlns:c16r2="http://schemas.microsoft.com/office/drawing/2015/06/chart">
            <c:ext xmlns:c16="http://schemas.microsoft.com/office/drawing/2014/chart" uri="{C3380CC4-5D6E-409C-BE32-E72D297353CC}">
              <c16:uniqueId val="{0000001E-14E1-4F4D-8200-B0D1EF3F386B}"/>
            </c:ext>
          </c:extLst>
        </c:ser>
        <c:ser>
          <c:idx val="10"/>
          <c:order val="10"/>
          <c:tx>
            <c:strRef>
              <c:f>Лист1!$L$1</c:f>
              <c:strCache>
                <c:ptCount val="1"/>
                <c:pt idx="0">
                  <c:v>East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Лист1!$L$2:$L$7</c:f>
              <c:numCache>
                <c:formatCode>0%</c:formatCode>
                <c:ptCount val="6"/>
                <c:pt idx="0">
                  <c:v>0.28039999999999998</c:v>
                </c:pt>
                <c:pt idx="1">
                  <c:v>0.20169999999999999</c:v>
                </c:pt>
                <c:pt idx="2">
                  <c:v>0.16789999999999999</c:v>
                </c:pt>
                <c:pt idx="3">
                  <c:v>8.7599999999999997E-2</c:v>
                </c:pt>
                <c:pt idx="4">
                  <c:v>2.3800000000000002E-2</c:v>
                </c:pt>
                <c:pt idx="5">
                  <c:v>0.35749999999999998</c:v>
                </c:pt>
              </c:numCache>
            </c:numRef>
          </c:val>
          <c:extLst xmlns:c16r2="http://schemas.microsoft.com/office/drawing/2015/06/chart">
            <c:ext xmlns:c16="http://schemas.microsoft.com/office/drawing/2014/chart" uri="{C3380CC4-5D6E-409C-BE32-E72D297353CC}">
              <c16:uniqueId val="{00000023-14E1-4F4D-8200-B0D1EF3F386B}"/>
            </c:ext>
          </c:extLst>
        </c:ser>
        <c:ser>
          <c:idx val="11"/>
          <c:order val="11"/>
          <c:tx>
            <c:strRef>
              <c:f>Лист1!$M$1</c:f>
              <c:strCache>
                <c:ptCount val="1"/>
                <c:pt idx="0">
                  <c:v>Столбец6</c:v>
                </c:pt>
              </c:strCache>
            </c:strRef>
          </c:tx>
          <c:spPr>
            <a:no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Лист1!$M$2:$M$7</c:f>
              <c:numCache>
                <c:formatCode>General</c:formatCode>
                <c:ptCount val="6"/>
                <c:pt idx="0">
                  <c:v>0.41959999999999997</c:v>
                </c:pt>
                <c:pt idx="1">
                  <c:v>0.49829999999999997</c:v>
                </c:pt>
                <c:pt idx="2">
                  <c:v>0.53210000000000002</c:v>
                </c:pt>
                <c:pt idx="3">
                  <c:v>0.61239999999999994</c:v>
                </c:pt>
                <c:pt idx="4">
                  <c:v>0.67619999999999991</c:v>
                </c:pt>
                <c:pt idx="5">
                  <c:v>0.34249999999999997</c:v>
                </c:pt>
              </c:numCache>
            </c:numRef>
          </c:val>
          <c:extLst xmlns:c16r2="http://schemas.microsoft.com/office/drawing/2015/06/chart">
            <c:ext xmlns:c16="http://schemas.microsoft.com/office/drawing/2014/chart" uri="{C3380CC4-5D6E-409C-BE32-E72D297353CC}">
              <c16:uniqueId val="{00000024-14E1-4F4D-8200-B0D1EF3F386B}"/>
            </c:ext>
          </c:extLst>
        </c:ser>
        <c:ser>
          <c:idx val="12"/>
          <c:order val="12"/>
          <c:tx>
            <c:strRef>
              <c:f>Лист1!$N$1</c:f>
              <c:strCache>
                <c:ptCount val="1"/>
                <c:pt idx="0">
                  <c:v>Kyiv city</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Лист1!$N$2:$N$7</c:f>
              <c:numCache>
                <c:formatCode>0%</c:formatCode>
                <c:ptCount val="6"/>
                <c:pt idx="0">
                  <c:v>0.26429999999999998</c:v>
                </c:pt>
                <c:pt idx="1">
                  <c:v>0.2009</c:v>
                </c:pt>
                <c:pt idx="2">
                  <c:v>0.21260000000000001</c:v>
                </c:pt>
                <c:pt idx="3">
                  <c:v>6.3600000000000004E-2</c:v>
                </c:pt>
                <c:pt idx="4">
                  <c:v>4.36E-2</c:v>
                </c:pt>
                <c:pt idx="5">
                  <c:v>0.32090000000000002</c:v>
                </c:pt>
              </c:numCache>
            </c:numRef>
          </c:val>
          <c:extLst xmlns:c16r2="http://schemas.microsoft.com/office/drawing/2015/06/chart">
            <c:ext xmlns:c16="http://schemas.microsoft.com/office/drawing/2014/chart" uri="{C3380CC4-5D6E-409C-BE32-E72D297353CC}">
              <c16:uniqueId val="{00000029-14E1-4F4D-8200-B0D1EF3F386B}"/>
            </c:ext>
          </c:extLst>
        </c:ser>
        <c:ser>
          <c:idx val="13"/>
          <c:order val="13"/>
          <c:tx>
            <c:strRef>
              <c:f>Лист1!$O$1</c:f>
              <c:strCache>
                <c:ptCount val="1"/>
                <c:pt idx="0">
                  <c:v>Столбец7</c:v>
                </c:pt>
              </c:strCache>
            </c:strRef>
          </c:tx>
          <c:spPr>
            <a:solidFill>
              <a:srgbClr val="E7E7E5"/>
            </a:solidFill>
          </c:spPr>
          <c:invertIfNegative val="0"/>
          <c:cat>
            <c:strRef>
              <c:f>Лист1!$A$2:$A$7</c:f>
              <c:strCache>
                <c:ptCount val="6"/>
                <c:pt idx="0">
                  <c:v>I will reject the proposal, withdraw the claim and look for other ways to solve the problem</c:v>
                </c:pt>
                <c:pt idx="1">
                  <c:v>I will report the case to the law enforcement / anti-corruption bodies or to the judicial authorities</c:v>
                </c:pt>
                <c:pt idx="2">
                  <c:v>I will consider all pros and cons and will make a decision based on the given situation. (For example, I'll offer a bribe if the bribe cost is affordable to me)</c:v>
                </c:pt>
                <c:pt idx="3">
                  <c:v>I will address the journalists or NGOs</c:v>
                </c:pt>
                <c:pt idx="4">
                  <c:v>I will accept the proposal and will offer a bribe</c:v>
                </c:pt>
                <c:pt idx="5">
                  <c:v>Hard to answer/ Refuse to answer</c:v>
                </c:pt>
              </c:strCache>
            </c:strRef>
          </c:cat>
          <c:val>
            <c:numRef>
              <c:f>Лист1!$O$2:$O$7</c:f>
              <c:numCache>
                <c:formatCode>General</c:formatCode>
                <c:ptCount val="6"/>
                <c:pt idx="0">
                  <c:v>0.43569999999999998</c:v>
                </c:pt>
                <c:pt idx="1">
                  <c:v>0.49909999999999999</c:v>
                </c:pt>
                <c:pt idx="2">
                  <c:v>0.48739999999999994</c:v>
                </c:pt>
                <c:pt idx="3">
                  <c:v>0.63639999999999997</c:v>
                </c:pt>
                <c:pt idx="4">
                  <c:v>0.65639999999999998</c:v>
                </c:pt>
                <c:pt idx="5">
                  <c:v>0.37909999999999994</c:v>
                </c:pt>
              </c:numCache>
            </c:numRef>
          </c:val>
          <c:extLst xmlns:c16r2="http://schemas.microsoft.com/office/drawing/2015/06/chart">
            <c:ext xmlns:c16="http://schemas.microsoft.com/office/drawing/2014/chart" uri="{C3380CC4-5D6E-409C-BE32-E72D297353CC}">
              <c16:uniqueId val="{0000002A-14E1-4F4D-8200-B0D1EF3F386B}"/>
            </c:ext>
          </c:extLst>
        </c:ser>
        <c:dLbls>
          <c:showLegendKey val="0"/>
          <c:showVal val="0"/>
          <c:showCatName val="0"/>
          <c:showSerName val="0"/>
          <c:showPercent val="0"/>
          <c:showBubbleSize val="0"/>
        </c:dLbls>
        <c:gapWidth val="64"/>
        <c:overlap val="100"/>
        <c:axId val="100044160"/>
        <c:axId val="100042624"/>
      </c:barChart>
      <c:valAx>
        <c:axId val="100042624"/>
        <c:scaling>
          <c:orientation val="minMax"/>
          <c:max val="1"/>
          <c:min val="0"/>
        </c:scaling>
        <c:delete val="1"/>
        <c:axPos val="t"/>
        <c:numFmt formatCode="0%" sourceLinked="1"/>
        <c:majorTickMark val="out"/>
        <c:minorTickMark val="none"/>
        <c:tickLblPos val="nextTo"/>
        <c:crossAx val="100044160"/>
        <c:crosses val="autoZero"/>
        <c:crossBetween val="between"/>
      </c:valAx>
      <c:catAx>
        <c:axId val="100044160"/>
        <c:scaling>
          <c:orientation val="maxMin"/>
        </c:scaling>
        <c:delete val="1"/>
        <c:axPos val="l"/>
        <c:numFmt formatCode="General" sourceLinked="1"/>
        <c:majorTickMark val="out"/>
        <c:minorTickMark val="none"/>
        <c:tickLblPos val="none"/>
        <c:crossAx val="100042624"/>
        <c:crosses val="autoZero"/>
        <c:auto val="1"/>
        <c:lblAlgn val="ctr"/>
        <c:lblOffset val="100"/>
        <c:noMultiLvlLbl val="0"/>
      </c:catAx>
    </c:plotArea>
    <c:plotVisOnly val="1"/>
    <c:dispBlanksAs val="gap"/>
    <c:showDLblsOverMax val="0"/>
  </c:chart>
  <c:txPr>
    <a:bodyPr/>
    <a:lstStyle/>
    <a:p>
      <a:pPr>
        <a:defRPr sz="1800">
          <a:latin typeface="Gill Sans MT"/>
        </a:defRPr>
      </a:pPr>
      <a:endParaRPr lang="ru-R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54191426406403"/>
          <c:y val="1.1721262832244733E-2"/>
          <c:w val="0.40873927408446287"/>
          <c:h val="0.95702203628176929"/>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9"/>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0-126C-4752-9850-0BF4D7BBE87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До прокуратури</c:v>
                </c:pt>
                <c:pt idx="1">
                  <c:v>До поліції</c:v>
                </c:pt>
                <c:pt idx="2">
                  <c:v>До Національного антикорупційного бюро (НАБУ)</c:v>
                </c:pt>
                <c:pt idx="3">
                  <c:v>До Вищої кваліфікаційної комісії суддів </c:v>
                </c:pt>
                <c:pt idx="4">
                  <c:v>До Національного агентства з питань запобігання корупції (НАЗК)</c:v>
                </c:pt>
                <c:pt idx="5">
                  <c:v>До Ради суддів України</c:v>
                </c:pt>
                <c:pt idx="6">
                  <c:v>До Служби безпеки України</c:v>
                </c:pt>
                <c:pt idx="7">
                  <c:v>До Вищої ради правосуддя</c:v>
                </c:pt>
                <c:pt idx="8">
                  <c:v>До Голови суду, де суддя пропонує вирішити справу за хабар</c:v>
                </c:pt>
                <c:pt idx="9">
                  <c:v>Важко сказати/ Відмова від відповіді</c:v>
                </c:pt>
              </c:strCache>
            </c:strRef>
          </c:cat>
          <c:val>
            <c:numRef>
              <c:f>Лист1!$B$2:$B$11</c:f>
              <c:numCache>
                <c:formatCode>0%</c:formatCode>
                <c:ptCount val="10"/>
                <c:pt idx="0">
                  <c:v>0.43969999999999998</c:v>
                </c:pt>
                <c:pt idx="1">
                  <c:v>0.40510000000000002</c:v>
                </c:pt>
                <c:pt idx="2">
                  <c:v>0.34689999999999999</c:v>
                </c:pt>
                <c:pt idx="3">
                  <c:v>0.15129999999999999</c:v>
                </c:pt>
                <c:pt idx="4">
                  <c:v>0.1361</c:v>
                </c:pt>
                <c:pt idx="5">
                  <c:v>9.7699999999999995E-2</c:v>
                </c:pt>
                <c:pt idx="6">
                  <c:v>8.9399999999999993E-2</c:v>
                </c:pt>
                <c:pt idx="7">
                  <c:v>8.6800000000000002E-2</c:v>
                </c:pt>
                <c:pt idx="8">
                  <c:v>5.4100000000000002E-2</c:v>
                </c:pt>
                <c:pt idx="9">
                  <c:v>0.1043</c:v>
                </c:pt>
              </c:numCache>
            </c:numRef>
          </c:val>
          <c:extLst xmlns:c16r2="http://schemas.microsoft.com/office/drawing/2015/06/chart">
            <c:ext xmlns:c16="http://schemas.microsoft.com/office/drawing/2014/chart" uri="{C3380CC4-5D6E-409C-BE32-E72D297353CC}">
              <c16:uniqueId val="{00000000-A460-4A8F-B8B5-A46379EF1548}"/>
            </c:ext>
          </c:extLst>
        </c:ser>
        <c:dLbls>
          <c:showLegendKey val="0"/>
          <c:showVal val="1"/>
          <c:showCatName val="0"/>
          <c:showSerName val="0"/>
          <c:showPercent val="0"/>
          <c:showBubbleSize val="0"/>
        </c:dLbls>
        <c:gapWidth val="75"/>
        <c:axId val="100248192"/>
        <c:axId val="100251520"/>
      </c:barChart>
      <c:catAx>
        <c:axId val="100248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00251520"/>
        <c:crosses val="autoZero"/>
        <c:auto val="1"/>
        <c:lblAlgn val="ctr"/>
        <c:lblOffset val="100"/>
        <c:noMultiLvlLbl val="0"/>
      </c:catAx>
      <c:valAx>
        <c:axId val="100251520"/>
        <c:scaling>
          <c:orientation val="minMax"/>
          <c:max val="0.70000000000000007"/>
        </c:scaling>
        <c:delete val="1"/>
        <c:axPos val="t"/>
        <c:numFmt formatCode="0%" sourceLinked="1"/>
        <c:majorTickMark val="out"/>
        <c:minorTickMark val="none"/>
        <c:tickLblPos val="nextTo"/>
        <c:crossAx val="10024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0861099564701"/>
          <c:y val="8.2711911591604424E-3"/>
          <c:w val="0.4629138900435299"/>
          <c:h val="0.9834576176816791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dLbl>
              <c:idx val="0"/>
              <c:layout>
                <c:manualLayout>
                  <c:x val="-1.3621518678644945E-16"/>
                  <c:y val="5.139298415561703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206-40B5-975D-AAE6E71F3D3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Конфіденційним (з ідентифікацією особи) в письмовій формі</c:v>
                </c:pt>
                <c:pt idx="1">
                  <c:v>Анонімним, в письмовій формі</c:v>
                </c:pt>
                <c:pt idx="2">
                  <c:v>Конфіденційним (з ідентифікацією особи) в усній формі</c:v>
                </c:pt>
                <c:pt idx="3">
                  <c:v>Анонімним, в усній формі</c:v>
                </c:pt>
              </c:strCache>
            </c:strRef>
          </c:cat>
          <c:val>
            <c:numRef>
              <c:f>Лист1!$B$2:$B$5</c:f>
              <c:numCache>
                <c:formatCode>0%</c:formatCode>
                <c:ptCount val="4"/>
                <c:pt idx="0">
                  <c:v>0.30149999999999999</c:v>
                </c:pt>
                <c:pt idx="1">
                  <c:v>0.26779999999999998</c:v>
                </c:pt>
                <c:pt idx="2">
                  <c:v>0.1489</c:v>
                </c:pt>
                <c:pt idx="3">
                  <c:v>9.0700000000000003E-2</c:v>
                </c:pt>
              </c:numCache>
            </c:numRef>
          </c:val>
          <c:extLst xmlns:c16r2="http://schemas.microsoft.com/office/drawing/2015/06/chart">
            <c:ext xmlns:c16="http://schemas.microsoft.com/office/drawing/2014/chart" uri="{C3380CC4-5D6E-409C-BE32-E72D297353CC}">
              <c16:uniqueId val="{00000000-A91B-44E5-994B-1E8352F45A06}"/>
            </c:ext>
          </c:extLst>
        </c:ser>
        <c:dLbls>
          <c:showLegendKey val="0"/>
          <c:showVal val="1"/>
          <c:showCatName val="0"/>
          <c:showSerName val="0"/>
          <c:showPercent val="0"/>
          <c:showBubbleSize val="0"/>
        </c:dLbls>
        <c:gapWidth val="75"/>
        <c:axId val="100317824"/>
        <c:axId val="100327808"/>
      </c:barChart>
      <c:catAx>
        <c:axId val="10031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00327808"/>
        <c:crosses val="autoZero"/>
        <c:auto val="1"/>
        <c:lblAlgn val="ctr"/>
        <c:lblOffset val="100"/>
        <c:noMultiLvlLbl val="0"/>
      </c:catAx>
      <c:valAx>
        <c:axId val="100327808"/>
        <c:scaling>
          <c:orientation val="minMax"/>
          <c:max val="0.5"/>
        </c:scaling>
        <c:delete val="1"/>
        <c:axPos val="t"/>
        <c:numFmt formatCode="0%" sourceLinked="1"/>
        <c:majorTickMark val="out"/>
        <c:minorTickMark val="none"/>
        <c:tickLblPos val="nextTo"/>
        <c:crossAx val="10031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1148396782619E-3"/>
          <c:y val="2.1755165640534448E-2"/>
          <c:w val="0.99767791535733386"/>
          <c:h val="0.97131000679485968"/>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wrap="non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I have no trust in law enforcement, anti-corruption authorities or the judiciary</c:v>
                </c:pt>
                <c:pt idx="1">
                  <c:v>I am not sure there are effective guarantees of my own safety and security for my family.</c:v>
                </c:pt>
                <c:pt idx="2">
                  <c:v>I do not want to engage in official red tape</c:v>
                </c:pt>
                <c:pt idx="3">
                  <c:v>Experience has shown that such reporting is to no effect</c:v>
                </c:pt>
                <c:pt idx="4">
                  <c:v>I am feared of bad consequences for myself (for example, dismissal from office; salary, remuneration or income reduction; downgrading, etc.)</c:v>
                </c:pt>
                <c:pt idx="5">
                  <c:v>I wish no public disclosure</c:v>
                </c:pt>
                <c:pt idx="6">
                  <c:v>I have no idea where to appeal to and how</c:v>
                </c:pt>
                <c:pt idx="7">
                  <c:v>It is essential to me to solve my issues in any efficient way, even by violating the law</c:v>
                </c:pt>
                <c:pt idx="8">
                  <c:v>I am feared of being discredited and cut down on business ties</c:v>
                </c:pt>
              </c:strCache>
            </c:strRef>
          </c:cat>
          <c:val>
            <c:numRef>
              <c:f>Лист1!$B$2:$B$10</c:f>
              <c:numCache>
                <c:formatCode>0%</c:formatCode>
                <c:ptCount val="9"/>
                <c:pt idx="0">
                  <c:v>0.27300000000000002</c:v>
                </c:pt>
                <c:pt idx="1">
                  <c:v>0.24879999999999999</c:v>
                </c:pt>
                <c:pt idx="2">
                  <c:v>0.23760000000000001</c:v>
                </c:pt>
                <c:pt idx="3">
                  <c:v>0.2291</c:v>
                </c:pt>
                <c:pt idx="4">
                  <c:v>0.1406</c:v>
                </c:pt>
                <c:pt idx="5">
                  <c:v>0.1333</c:v>
                </c:pt>
                <c:pt idx="6">
                  <c:v>0.1226</c:v>
                </c:pt>
                <c:pt idx="7">
                  <c:v>8.3299999999999999E-2</c:v>
                </c:pt>
                <c:pt idx="8">
                  <c:v>7.8399999999999997E-2</c:v>
                </c:pt>
              </c:numCache>
            </c:numRef>
          </c:val>
          <c:extLst xmlns:c16r2="http://schemas.microsoft.com/office/drawing/2015/06/chart">
            <c:ext xmlns:c16="http://schemas.microsoft.com/office/drawing/2014/chart" uri="{C3380CC4-5D6E-409C-BE32-E72D297353CC}">
              <c16:uniqueId val="{00000006-11FF-41EF-9DC0-8FD8E996032A}"/>
            </c:ext>
          </c:extLst>
        </c:ser>
        <c:dLbls>
          <c:showLegendKey val="0"/>
          <c:showVal val="0"/>
          <c:showCatName val="0"/>
          <c:showSerName val="0"/>
          <c:showPercent val="0"/>
          <c:showBubbleSize val="0"/>
        </c:dLbls>
        <c:gapWidth val="78"/>
        <c:axId val="100529664"/>
        <c:axId val="100528128"/>
      </c:barChart>
      <c:valAx>
        <c:axId val="100528128"/>
        <c:scaling>
          <c:orientation val="minMax"/>
        </c:scaling>
        <c:delete val="1"/>
        <c:axPos val="t"/>
        <c:numFmt formatCode="0%" sourceLinked="1"/>
        <c:majorTickMark val="out"/>
        <c:minorTickMark val="none"/>
        <c:tickLblPos val="none"/>
        <c:crossAx val="100529664"/>
        <c:crosses val="autoZero"/>
        <c:crossBetween val="between"/>
      </c:valAx>
      <c:catAx>
        <c:axId val="100529664"/>
        <c:scaling>
          <c:orientation val="maxMin"/>
        </c:scaling>
        <c:delete val="1"/>
        <c:axPos val="l"/>
        <c:numFmt formatCode="General" sourceLinked="0"/>
        <c:majorTickMark val="out"/>
        <c:minorTickMark val="none"/>
        <c:tickLblPos val="none"/>
        <c:crossAx val="10052812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20846426661402E-3"/>
          <c:y val="0"/>
          <c:w val="0.99767793262912285"/>
          <c:h val="0.99952804376692517"/>
        </c:manualLayout>
      </c:layout>
      <c:barChart>
        <c:barDir val="bar"/>
        <c:grouping val="clustered"/>
        <c:varyColors val="0"/>
        <c:ser>
          <c:idx val="0"/>
          <c:order val="0"/>
          <c:tx>
            <c:strRef>
              <c:f>Лист1!$B$1</c:f>
              <c:strCache>
                <c:ptCount val="1"/>
                <c:pt idx="0">
                  <c:v>Ряд 1</c:v>
                </c:pt>
              </c:strCache>
            </c:strRef>
          </c:tx>
          <c:invertIfNegative val="0"/>
          <c:dLbls>
            <c:dLbl>
              <c:idx val="8"/>
              <c:tx>
                <c:rich>
                  <a:bodyPr/>
                  <a:lstStyle/>
                  <a:p>
                    <a:fld id="{FF522388-69B7-4A08-8FA3-7753621EFF7F}" type="VALUE">
                      <a:rPr lang="en-US" smtClean="0">
                        <a:solidFill>
                          <a:schemeClr val="bg1"/>
                        </a:solidFill>
                      </a:rPr>
                      <a:pPr/>
                      <a:t>[VALUE]</a:t>
                    </a:fld>
                    <a:endParaRPr lang="en-US"/>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92BB-4718-9FDF-9B428F7D1211}"/>
                </c:ext>
              </c:extLst>
            </c:dLbl>
            <c:spPr>
              <a:noFill/>
              <a:ln>
                <a:noFill/>
              </a:ln>
              <a:effectLst/>
            </c:spPr>
            <c:txPr>
              <a:bodyPr wrap="non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Лист1!$A$2:$A$10</c:f>
              <c:strCache>
                <c:ptCount val="9"/>
                <c:pt idx="0">
                  <c:v>Complete anonymity (you don’t disclose your identity when reporting to the respective authorities)</c:v>
                </c:pt>
                <c:pt idx="1">
                  <c:v>If I know for sure the success stories showing such reporting is efficient</c:v>
                </c:pt>
                <c:pt idx="2">
                  <c:v>Written guarantees for my own safety and security of my family</c:v>
                </c:pt>
                <c:pt idx="3">
                  <c:v>Confidentiality (you identify yourself within the report, however you receive guarantees that your identity will not be open to the public)</c:v>
                </c:pt>
                <c:pt idx="4">
                  <c:v>Simple and comprehensible reporting procedure (it is clear where to address, simplicity of processing the submission, etc)</c:v>
                </c:pt>
                <c:pt idx="5">
                  <c:v>Simple and comprehensible procedure for my report consideration by a respective authority</c:v>
                </c:pt>
                <c:pt idx="6">
                  <c:v>Short timescales for handling the report, safeguards providing guarantees that the report consideration will not be delayed</c:v>
                </c:pt>
                <c:pt idx="7">
                  <c:v>Under no circumstances will I report</c:v>
                </c:pt>
                <c:pt idx="8">
                  <c:v>Oral guarantees for my own safety and security of my family</c:v>
                </c:pt>
              </c:strCache>
            </c:strRef>
          </c:cat>
          <c:val>
            <c:numRef>
              <c:f>Лист1!$B$2:$B$10</c:f>
              <c:numCache>
                <c:formatCode>0%</c:formatCode>
                <c:ptCount val="9"/>
                <c:pt idx="0">
                  <c:v>0.27689999999999998</c:v>
                </c:pt>
                <c:pt idx="1">
                  <c:v>0.26700000000000002</c:v>
                </c:pt>
                <c:pt idx="2">
                  <c:v>0.21129999999999999</c:v>
                </c:pt>
                <c:pt idx="3">
                  <c:v>0.1951</c:v>
                </c:pt>
                <c:pt idx="4">
                  <c:v>0.16889999999999999</c:v>
                </c:pt>
                <c:pt idx="5">
                  <c:v>0.1411</c:v>
                </c:pt>
                <c:pt idx="6">
                  <c:v>0.1258</c:v>
                </c:pt>
                <c:pt idx="7">
                  <c:v>0.1137</c:v>
                </c:pt>
                <c:pt idx="8">
                  <c:v>9.9000000000000005E-2</c:v>
                </c:pt>
              </c:numCache>
            </c:numRef>
          </c:val>
          <c:extLst xmlns:c16r2="http://schemas.microsoft.com/office/drawing/2015/06/chart">
            <c:ext xmlns:c16="http://schemas.microsoft.com/office/drawing/2014/chart" uri="{C3380CC4-5D6E-409C-BE32-E72D297353CC}">
              <c16:uniqueId val="{00000000-A587-4D00-AB60-FF5054F96858}"/>
            </c:ext>
          </c:extLst>
        </c:ser>
        <c:dLbls>
          <c:showLegendKey val="0"/>
          <c:showVal val="0"/>
          <c:showCatName val="0"/>
          <c:showSerName val="0"/>
          <c:showPercent val="0"/>
          <c:showBubbleSize val="0"/>
        </c:dLbls>
        <c:gapWidth val="78"/>
        <c:axId val="100720640"/>
        <c:axId val="100718848"/>
      </c:barChart>
      <c:valAx>
        <c:axId val="100718848"/>
        <c:scaling>
          <c:orientation val="minMax"/>
        </c:scaling>
        <c:delete val="1"/>
        <c:axPos val="t"/>
        <c:numFmt formatCode="0%" sourceLinked="1"/>
        <c:majorTickMark val="out"/>
        <c:minorTickMark val="none"/>
        <c:tickLblPos val="none"/>
        <c:crossAx val="100720640"/>
        <c:crosses val="autoZero"/>
        <c:crossBetween val="between"/>
      </c:valAx>
      <c:catAx>
        <c:axId val="100720640"/>
        <c:scaling>
          <c:orientation val="maxMin"/>
        </c:scaling>
        <c:delete val="1"/>
        <c:axPos val="l"/>
        <c:numFmt formatCode="General" sourceLinked="0"/>
        <c:majorTickMark val="out"/>
        <c:minorTickMark val="none"/>
        <c:tickLblPos val="none"/>
        <c:crossAx val="100718848"/>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BA0C2F">
                <a:lumMod val="75000"/>
              </a:srgbClr>
            </a:solidFill>
          </c:spPr>
          <c:invertIfNegative val="0"/>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8C-4581-94A5-373A84039255}"/>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Support for the politicians and political parties that proclaim combatting corruption as their mission statement. For example, giving votes for such parties or politicians.</c:v>
                </c:pt>
              </c:strCache>
            </c:strRef>
          </c:cat>
          <c:val>
            <c:numRef>
              <c:f>Лист1!$B$2</c:f>
              <c:numCache>
                <c:formatCode>0%</c:formatCode>
                <c:ptCount val="1"/>
                <c:pt idx="0">
                  <c:v>0.34339999999999998</c:v>
                </c:pt>
              </c:numCache>
            </c:numRef>
          </c:val>
          <c:extLst xmlns:c16r2="http://schemas.microsoft.com/office/drawing/2015/06/chart">
            <c:ext xmlns:c16="http://schemas.microsoft.com/office/drawing/2014/chart" uri="{C3380CC4-5D6E-409C-BE32-E72D297353CC}">
              <c16:uniqueId val="{00000001-8A8C-4581-94A5-373A84039255}"/>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Support for the politicians and political parties that proclaim combatting corruption as their mission statement. For example, giving votes for such parties or politicians.</c:v>
                </c:pt>
              </c:strCache>
            </c:strRef>
          </c:cat>
          <c:val>
            <c:numRef>
              <c:f>Лист1!$C$2</c:f>
              <c:numCache>
                <c:formatCode>0%</c:formatCode>
                <c:ptCount val="1"/>
                <c:pt idx="0">
                  <c:v>0.34089999999999998</c:v>
                </c:pt>
              </c:numCache>
            </c:numRef>
          </c:val>
          <c:extLst xmlns:c16r2="http://schemas.microsoft.com/office/drawing/2015/06/chart">
            <c:ext xmlns:c16="http://schemas.microsoft.com/office/drawing/2014/chart" uri="{C3380CC4-5D6E-409C-BE32-E72D297353CC}">
              <c16:uniqueId val="{00000002-8A8C-4581-94A5-373A84039255}"/>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Support for the politicians and political parties that proclaim combatting corruption as their mission statement. For example, giving votes for such parties or politicians.</c:v>
                </c:pt>
              </c:strCache>
            </c:strRef>
          </c:cat>
          <c:val>
            <c:numRef>
              <c:f>Лист1!$D$2</c:f>
              <c:numCache>
                <c:formatCode>0%</c:formatCode>
                <c:ptCount val="1"/>
                <c:pt idx="0">
                  <c:v>0.23430000000000001</c:v>
                </c:pt>
              </c:numCache>
            </c:numRef>
          </c:val>
          <c:extLst xmlns:c16r2="http://schemas.microsoft.com/office/drawing/2015/06/chart">
            <c:ext xmlns:c16="http://schemas.microsoft.com/office/drawing/2014/chart" uri="{C3380CC4-5D6E-409C-BE32-E72D297353CC}">
              <c16:uniqueId val="{00000003-8A8C-4581-94A5-373A84039255}"/>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Support for the politicians and political parties that proclaim combatting corruption as their mission statement. For example, giving votes for such parties or politicians.</c:v>
                </c:pt>
              </c:strCache>
            </c:strRef>
          </c:cat>
          <c:val>
            <c:numRef>
              <c:f>Лист1!$E$2</c:f>
              <c:numCache>
                <c:formatCode>0%</c:formatCode>
                <c:ptCount val="1"/>
                <c:pt idx="0">
                  <c:v>8.1500000000000003E-2</c:v>
                </c:pt>
              </c:numCache>
            </c:numRef>
          </c:val>
          <c:extLst xmlns:c16r2="http://schemas.microsoft.com/office/drawing/2015/06/chart">
            <c:ext xmlns:c16="http://schemas.microsoft.com/office/drawing/2014/chart" uri="{C3380CC4-5D6E-409C-BE32-E72D297353CC}">
              <c16:uniqueId val="{00000004-8A8C-4581-94A5-373A84039255}"/>
            </c:ext>
          </c:extLst>
        </c:ser>
        <c:dLbls>
          <c:showLegendKey val="0"/>
          <c:showVal val="0"/>
          <c:showCatName val="0"/>
          <c:showSerName val="0"/>
          <c:showPercent val="0"/>
          <c:showBubbleSize val="0"/>
        </c:dLbls>
        <c:gapWidth val="60"/>
        <c:overlap val="100"/>
        <c:axId val="127484672"/>
        <c:axId val="127486208"/>
      </c:barChart>
      <c:catAx>
        <c:axId val="127484672"/>
        <c:scaling>
          <c:orientation val="maxMin"/>
        </c:scaling>
        <c:delete val="1"/>
        <c:axPos val="l"/>
        <c:numFmt formatCode="General" sourceLinked="0"/>
        <c:majorTickMark val="out"/>
        <c:minorTickMark val="none"/>
        <c:tickLblPos val="nextTo"/>
        <c:crossAx val="127486208"/>
        <c:crosses val="autoZero"/>
        <c:auto val="1"/>
        <c:lblAlgn val="ctr"/>
        <c:lblOffset val="100"/>
        <c:noMultiLvlLbl val="0"/>
      </c:catAx>
      <c:valAx>
        <c:axId val="127486208"/>
        <c:scaling>
          <c:orientation val="minMax"/>
        </c:scaling>
        <c:delete val="1"/>
        <c:axPos val="t"/>
        <c:numFmt formatCode="0%" sourceLinked="1"/>
        <c:majorTickMark val="out"/>
        <c:minorTickMark val="none"/>
        <c:tickLblPos val="nextTo"/>
        <c:crossAx val="127484672"/>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51058698869134"/>
          <c:y val="4.6407529644039045E-4"/>
          <c:w val="0.4834894130113086"/>
          <c:h val="0.99953610369805568"/>
        </c:manualLayout>
      </c:layout>
      <c:barChart>
        <c:barDir val="bar"/>
        <c:grouping val="clustered"/>
        <c:varyColors val="0"/>
        <c:ser>
          <c:idx val="0"/>
          <c:order val="0"/>
          <c:tx>
            <c:strRef>
              <c:f>Лист1!$B$1</c:f>
              <c:strCache>
                <c:ptCount val="1"/>
                <c:pt idx="0">
                  <c:v>Ряд 1</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Лист1!$A$2:$A$4</c:f>
              <c:strCache>
                <c:ptCount val="3"/>
                <c:pt idx="0">
                  <c:v>Public/communal sector</c:v>
                </c:pt>
                <c:pt idx="1">
                  <c:v>Private sector</c:v>
                </c:pt>
                <c:pt idx="2">
                  <c:v>NGO</c:v>
                </c:pt>
              </c:strCache>
            </c:strRef>
          </c:cat>
          <c:val>
            <c:numRef>
              <c:f>Лист1!$B$2:$B$4</c:f>
              <c:numCache>
                <c:formatCode>0%</c:formatCode>
                <c:ptCount val="3"/>
                <c:pt idx="0">
                  <c:v>0.29520000000000002</c:v>
                </c:pt>
                <c:pt idx="1">
                  <c:v>0.67469999999999997</c:v>
                </c:pt>
                <c:pt idx="2">
                  <c:v>1.9599999999999999E-2</c:v>
                </c:pt>
              </c:numCache>
            </c:numRef>
          </c:val>
          <c:extLst xmlns:c16r2="http://schemas.microsoft.com/office/drawing/2015/06/chart">
            <c:ext xmlns:c16="http://schemas.microsoft.com/office/drawing/2014/chart" uri="{C3380CC4-5D6E-409C-BE32-E72D297353CC}">
              <c16:uniqueId val="{00000000-FA5C-426E-B427-AB486990B181}"/>
            </c:ext>
          </c:extLst>
        </c:ser>
        <c:dLbls>
          <c:showLegendKey val="0"/>
          <c:showVal val="0"/>
          <c:showCatName val="0"/>
          <c:showSerName val="0"/>
          <c:showPercent val="0"/>
          <c:showBubbleSize val="0"/>
        </c:dLbls>
        <c:gapWidth val="78"/>
        <c:axId val="86697856"/>
        <c:axId val="86696320"/>
      </c:barChart>
      <c:valAx>
        <c:axId val="86696320"/>
        <c:scaling>
          <c:orientation val="minMax"/>
          <c:max val="0.85000000000000009"/>
          <c:min val="0"/>
        </c:scaling>
        <c:delete val="1"/>
        <c:axPos val="t"/>
        <c:numFmt formatCode="0%" sourceLinked="1"/>
        <c:majorTickMark val="out"/>
        <c:minorTickMark val="none"/>
        <c:tickLblPos val="nextTo"/>
        <c:crossAx val="86697856"/>
        <c:crosses val="autoZero"/>
        <c:crossBetween val="between"/>
      </c:valAx>
      <c:catAx>
        <c:axId val="86697856"/>
        <c:scaling>
          <c:orientation val="maxMin"/>
        </c:scaling>
        <c:delete val="1"/>
        <c:axPos val="l"/>
        <c:numFmt formatCode="General" sourceLinked="0"/>
        <c:majorTickMark val="out"/>
        <c:minorTickMark val="none"/>
        <c:tickLblPos val="none"/>
        <c:crossAx val="86696320"/>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BA0C2F">
                <a:lumMod val="75000"/>
              </a:srgbClr>
            </a:solidFill>
          </c:spPr>
          <c:invertIfNegative val="0"/>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B15-49BB-8FBF-BFB128B0ACDB}"/>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Participation in protest actions or demonstrations against corruption</c:v>
                </c:pt>
              </c:strCache>
            </c:strRef>
          </c:cat>
          <c:val>
            <c:numRef>
              <c:f>Лист1!$B$2</c:f>
              <c:numCache>
                <c:formatCode>0%</c:formatCode>
                <c:ptCount val="1"/>
                <c:pt idx="0">
                  <c:v>0.39150000000000001</c:v>
                </c:pt>
              </c:numCache>
            </c:numRef>
          </c:val>
          <c:extLst xmlns:c16r2="http://schemas.microsoft.com/office/drawing/2015/06/chart">
            <c:ext xmlns:c16="http://schemas.microsoft.com/office/drawing/2014/chart" uri="{C3380CC4-5D6E-409C-BE32-E72D297353CC}">
              <c16:uniqueId val="{00000001-AB15-49BB-8FBF-BFB128B0ACDB}"/>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protest actions or demonstrations against corruption</c:v>
                </c:pt>
              </c:strCache>
            </c:strRef>
          </c:cat>
          <c:val>
            <c:numRef>
              <c:f>Лист1!$C$2</c:f>
              <c:numCache>
                <c:formatCode>0%</c:formatCode>
                <c:ptCount val="1"/>
                <c:pt idx="0">
                  <c:v>0.3584</c:v>
                </c:pt>
              </c:numCache>
            </c:numRef>
          </c:val>
          <c:extLst xmlns:c16r2="http://schemas.microsoft.com/office/drawing/2015/06/chart">
            <c:ext xmlns:c16="http://schemas.microsoft.com/office/drawing/2014/chart" uri="{C3380CC4-5D6E-409C-BE32-E72D297353CC}">
              <c16:uniqueId val="{00000002-AB15-49BB-8FBF-BFB128B0ACDB}"/>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protest actions or demonstrations against corruption</c:v>
                </c:pt>
              </c:strCache>
            </c:strRef>
          </c:cat>
          <c:val>
            <c:numRef>
              <c:f>Лист1!$D$2</c:f>
              <c:numCache>
                <c:formatCode>0%</c:formatCode>
                <c:ptCount val="1"/>
                <c:pt idx="0">
                  <c:v>0.186</c:v>
                </c:pt>
              </c:numCache>
            </c:numRef>
          </c:val>
          <c:extLst xmlns:c16r2="http://schemas.microsoft.com/office/drawing/2015/06/chart">
            <c:ext xmlns:c16="http://schemas.microsoft.com/office/drawing/2014/chart" uri="{C3380CC4-5D6E-409C-BE32-E72D297353CC}">
              <c16:uniqueId val="{00000003-AB15-49BB-8FBF-BFB128B0ACDB}"/>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protest actions or demonstrations against corruption</c:v>
                </c:pt>
              </c:strCache>
            </c:strRef>
          </c:cat>
          <c:val>
            <c:numRef>
              <c:f>Лист1!$E$2</c:f>
              <c:numCache>
                <c:formatCode>0%</c:formatCode>
                <c:ptCount val="1"/>
                <c:pt idx="0">
                  <c:v>6.4000000000000001E-2</c:v>
                </c:pt>
              </c:numCache>
            </c:numRef>
          </c:val>
          <c:extLst xmlns:c16r2="http://schemas.microsoft.com/office/drawing/2015/06/chart">
            <c:ext xmlns:c16="http://schemas.microsoft.com/office/drawing/2014/chart" uri="{C3380CC4-5D6E-409C-BE32-E72D297353CC}">
              <c16:uniqueId val="{00000004-AB15-49BB-8FBF-BFB128B0ACDB}"/>
            </c:ext>
          </c:extLst>
        </c:ser>
        <c:dLbls>
          <c:showLegendKey val="0"/>
          <c:showVal val="0"/>
          <c:showCatName val="0"/>
          <c:showSerName val="0"/>
          <c:showPercent val="0"/>
          <c:showBubbleSize val="0"/>
        </c:dLbls>
        <c:gapWidth val="60"/>
        <c:overlap val="100"/>
        <c:axId val="127839616"/>
        <c:axId val="127853696"/>
      </c:barChart>
      <c:catAx>
        <c:axId val="127839616"/>
        <c:scaling>
          <c:orientation val="maxMin"/>
        </c:scaling>
        <c:delete val="1"/>
        <c:axPos val="l"/>
        <c:numFmt formatCode="General" sourceLinked="0"/>
        <c:majorTickMark val="out"/>
        <c:minorTickMark val="none"/>
        <c:tickLblPos val="nextTo"/>
        <c:crossAx val="127853696"/>
        <c:crosses val="autoZero"/>
        <c:auto val="1"/>
        <c:lblAlgn val="ctr"/>
        <c:lblOffset val="100"/>
        <c:noMultiLvlLbl val="0"/>
      </c:catAx>
      <c:valAx>
        <c:axId val="127853696"/>
        <c:scaling>
          <c:orientation val="minMax"/>
        </c:scaling>
        <c:delete val="1"/>
        <c:axPos val="t"/>
        <c:numFmt formatCode="0%" sourceLinked="1"/>
        <c:majorTickMark val="out"/>
        <c:minorTickMark val="none"/>
        <c:tickLblPos val="nextTo"/>
        <c:crossAx val="127839616"/>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0067B9">
                <a:lumMod val="75000"/>
              </a:srgbClr>
            </a:solidFill>
          </c:spPr>
          <c:invertIfNegative val="0"/>
          <c:dPt>
            <c:idx val="0"/>
            <c:invertIfNegative val="0"/>
            <c:bubble3D val="0"/>
            <c:spPr>
              <a:solidFill>
                <a:srgbClr val="BA0C2F">
                  <a:lumMod val="75000"/>
                </a:srgbClr>
              </a:solidFill>
            </c:spPr>
            <c:extLst xmlns:c16r2="http://schemas.microsoft.com/office/drawing/2015/06/chart">
              <c:ext xmlns:c16="http://schemas.microsoft.com/office/drawing/2014/chart" uri="{C3380CC4-5D6E-409C-BE32-E72D297353CC}">
                <c16:uniqueId val="{00000000-B25A-493B-9027-ACF55295713C}"/>
              </c:ext>
            </c:extLst>
          </c:dPt>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B55-4256-A532-6A6031DE062B}"/>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Participation in the activities of anti-corruption non-governmental organizations</c:v>
                </c:pt>
              </c:strCache>
            </c:strRef>
          </c:cat>
          <c:val>
            <c:numRef>
              <c:f>Лист1!$B$2</c:f>
              <c:numCache>
                <c:formatCode>0%</c:formatCode>
                <c:ptCount val="1"/>
                <c:pt idx="0">
                  <c:v>0.4032</c:v>
                </c:pt>
              </c:numCache>
            </c:numRef>
          </c:val>
          <c:extLst xmlns:c16r2="http://schemas.microsoft.com/office/drawing/2015/06/chart">
            <c:ext xmlns:c16="http://schemas.microsoft.com/office/drawing/2014/chart" uri="{C3380CC4-5D6E-409C-BE32-E72D297353CC}">
              <c16:uniqueId val="{00000001-0B55-4256-A532-6A6031DE062B}"/>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the activities of anti-corruption non-governmental organizations</c:v>
                </c:pt>
              </c:strCache>
            </c:strRef>
          </c:cat>
          <c:val>
            <c:numRef>
              <c:f>Лист1!$C$2</c:f>
              <c:numCache>
                <c:formatCode>0%</c:formatCode>
                <c:ptCount val="1"/>
                <c:pt idx="0">
                  <c:v>0.30869999999999997</c:v>
                </c:pt>
              </c:numCache>
            </c:numRef>
          </c:val>
          <c:extLst xmlns:c16r2="http://schemas.microsoft.com/office/drawing/2015/06/chart">
            <c:ext xmlns:c16="http://schemas.microsoft.com/office/drawing/2014/chart" uri="{C3380CC4-5D6E-409C-BE32-E72D297353CC}">
              <c16:uniqueId val="{00000003-0B55-4256-A532-6A6031DE062B}"/>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the activities of anti-corruption non-governmental organizations</c:v>
                </c:pt>
              </c:strCache>
            </c:strRef>
          </c:cat>
          <c:val>
            <c:numRef>
              <c:f>Лист1!$D$2</c:f>
              <c:numCache>
                <c:formatCode>0%</c:formatCode>
                <c:ptCount val="1"/>
                <c:pt idx="0">
                  <c:v>0.1996</c:v>
                </c:pt>
              </c:numCache>
            </c:numRef>
          </c:val>
          <c:extLst xmlns:c16r2="http://schemas.microsoft.com/office/drawing/2015/06/chart">
            <c:ext xmlns:c16="http://schemas.microsoft.com/office/drawing/2014/chart" uri="{C3380CC4-5D6E-409C-BE32-E72D297353CC}">
              <c16:uniqueId val="{00000005-0B55-4256-A532-6A6031DE062B}"/>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Participation in the activities of anti-corruption non-governmental organizations</c:v>
                </c:pt>
              </c:strCache>
            </c:strRef>
          </c:cat>
          <c:val>
            <c:numRef>
              <c:f>Лист1!$E$2</c:f>
              <c:numCache>
                <c:formatCode>0%</c:formatCode>
                <c:ptCount val="1"/>
                <c:pt idx="0">
                  <c:v>8.8599999999999998E-2</c:v>
                </c:pt>
              </c:numCache>
            </c:numRef>
          </c:val>
          <c:extLst xmlns:c16r2="http://schemas.microsoft.com/office/drawing/2015/06/chart">
            <c:ext xmlns:c16="http://schemas.microsoft.com/office/drawing/2014/chart" uri="{C3380CC4-5D6E-409C-BE32-E72D297353CC}">
              <c16:uniqueId val="{00000006-0B55-4256-A532-6A6031DE062B}"/>
            </c:ext>
          </c:extLst>
        </c:ser>
        <c:dLbls>
          <c:showLegendKey val="0"/>
          <c:showVal val="0"/>
          <c:showCatName val="0"/>
          <c:showSerName val="0"/>
          <c:showPercent val="0"/>
          <c:showBubbleSize val="0"/>
        </c:dLbls>
        <c:gapWidth val="60"/>
        <c:overlap val="100"/>
        <c:axId val="127896576"/>
        <c:axId val="127922944"/>
      </c:barChart>
      <c:catAx>
        <c:axId val="127896576"/>
        <c:scaling>
          <c:orientation val="maxMin"/>
        </c:scaling>
        <c:delete val="1"/>
        <c:axPos val="l"/>
        <c:numFmt formatCode="General" sourceLinked="0"/>
        <c:majorTickMark val="out"/>
        <c:minorTickMark val="none"/>
        <c:tickLblPos val="nextTo"/>
        <c:crossAx val="127922944"/>
        <c:crosses val="autoZero"/>
        <c:auto val="1"/>
        <c:lblAlgn val="ctr"/>
        <c:lblOffset val="100"/>
        <c:noMultiLvlLbl val="0"/>
      </c:catAx>
      <c:valAx>
        <c:axId val="127922944"/>
        <c:scaling>
          <c:orientation val="minMax"/>
        </c:scaling>
        <c:delete val="1"/>
        <c:axPos val="t"/>
        <c:numFmt formatCode="0%" sourceLinked="1"/>
        <c:majorTickMark val="out"/>
        <c:minorTickMark val="none"/>
        <c:tickLblPos val="nextTo"/>
        <c:crossAx val="127896576"/>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Зовсім не готовий (-а)</c:v>
                </c:pt>
              </c:strCache>
            </c:strRef>
          </c:tx>
          <c:spPr>
            <a:solidFill>
              <a:schemeClr val="accent2">
                <a:lumMod val="75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17DA-423A-8C33-346A9039AD59}"/>
            </c:ext>
          </c:extLst>
        </c:ser>
        <c:ser>
          <c:idx val="1"/>
          <c:order val="1"/>
          <c:tx>
            <c:strRef>
              <c:f>Лист1!$C$1</c:f>
              <c:strCache>
                <c:ptCount val="1"/>
                <c:pt idx="0">
                  <c:v>В залежності від ситуації</c:v>
                </c:pt>
              </c:strCache>
            </c:strRef>
          </c:tx>
          <c:spPr>
            <a:solidFill>
              <a:schemeClr val="accent3">
                <a:lumMod val="60000"/>
                <a:lumOff val="4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17DA-423A-8C33-346A9039AD59}"/>
            </c:ext>
          </c:extLst>
        </c:ser>
        <c:ser>
          <c:idx val="2"/>
          <c:order val="2"/>
          <c:tx>
            <c:strRef>
              <c:f>Лист1!$D$1</c:f>
              <c:strCache>
                <c:ptCount val="1"/>
                <c:pt idx="0">
                  <c:v>Повністю готовий (-а), і в разі необхідності буду діяти </c:v>
                </c:pt>
              </c:strCache>
            </c:strRef>
          </c:tx>
          <c:spPr>
            <a:solidFill>
              <a:schemeClr val="accent6">
                <a:lumMod val="75000"/>
              </a:schemeClr>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17DA-423A-8C33-346A9039AD59}"/>
            </c:ext>
          </c:extLst>
        </c:ser>
        <c:ser>
          <c:idx val="3"/>
          <c:order val="3"/>
          <c:tx>
            <c:strRef>
              <c:f>Лист1!$E$1</c:f>
              <c:strCache>
                <c:ptCount val="1"/>
                <c:pt idx="0">
                  <c:v>Важко сказати/ Відмова від відповіді </c:v>
                </c:pt>
              </c:strCache>
            </c:strRef>
          </c:tx>
          <c:spPr>
            <a:solidFill>
              <a:schemeClr val="tx1">
                <a:lumMod val="75000"/>
                <a:lumOff val="25000"/>
              </a:schemeClr>
            </a:solidFill>
            <a:ln>
              <a:noFill/>
            </a:ln>
            <a:effectLst/>
          </c:spPr>
          <c:invertIfNegative val="0"/>
          <c:cat>
            <c:numRef>
              <c:f>Лист1!$A$2:$A$5</c:f>
              <c:numCache>
                <c:formatCode>General</c:formatCode>
                <c:ptCount val="4"/>
              </c:numCache>
            </c:numRef>
          </c:cat>
          <c:val>
            <c:numRef>
              <c:f>Лист1!$E$2:$E$5</c:f>
              <c:numCache>
                <c:formatCode>General</c:formatCode>
                <c:ptCount val="4"/>
              </c:numCache>
            </c:numRef>
          </c:val>
          <c:extLst xmlns:c16r2="http://schemas.microsoft.com/office/drawing/2015/06/chart">
            <c:ext xmlns:c16="http://schemas.microsoft.com/office/drawing/2014/chart" uri="{C3380CC4-5D6E-409C-BE32-E72D297353CC}">
              <c16:uniqueId val="{00000003-17DA-423A-8C33-346A9039AD59}"/>
            </c:ext>
          </c:extLst>
        </c:ser>
        <c:dLbls>
          <c:showLegendKey val="0"/>
          <c:showVal val="0"/>
          <c:showCatName val="0"/>
          <c:showSerName val="0"/>
          <c:showPercent val="0"/>
          <c:showBubbleSize val="0"/>
        </c:dLbls>
        <c:gapWidth val="150"/>
        <c:overlap val="100"/>
        <c:axId val="127537152"/>
        <c:axId val="127538688"/>
      </c:barChart>
      <c:catAx>
        <c:axId val="127537152"/>
        <c:scaling>
          <c:orientation val="minMax"/>
        </c:scaling>
        <c:delete val="1"/>
        <c:axPos val="l"/>
        <c:numFmt formatCode="General" sourceLinked="1"/>
        <c:majorTickMark val="none"/>
        <c:minorTickMark val="none"/>
        <c:tickLblPos val="nextTo"/>
        <c:crossAx val="127538688"/>
        <c:crosses val="autoZero"/>
        <c:auto val="1"/>
        <c:lblAlgn val="ctr"/>
        <c:lblOffset val="100"/>
        <c:noMultiLvlLbl val="0"/>
      </c:catAx>
      <c:valAx>
        <c:axId val="127538688"/>
        <c:scaling>
          <c:orientation val="minMax"/>
        </c:scaling>
        <c:delete val="1"/>
        <c:axPos val="b"/>
        <c:numFmt formatCode="0%" sourceLinked="1"/>
        <c:majorTickMark val="none"/>
        <c:minorTickMark val="none"/>
        <c:tickLblPos val="nextTo"/>
        <c:crossAx val="127537152"/>
        <c:crosses val="autoZero"/>
        <c:crossBetween val="between"/>
      </c:valAx>
      <c:spPr>
        <a:noFill/>
        <a:ln w="25400">
          <a:noFill/>
        </a:ln>
        <a:effectLst/>
      </c:spPr>
    </c:plotArea>
    <c:legend>
      <c:legendPos val="b"/>
      <c:layout>
        <c:manualLayout>
          <c:xMode val="edge"/>
          <c:yMode val="edge"/>
          <c:x val="0"/>
          <c:y val="6.3631529924618084E-3"/>
          <c:w val="1"/>
          <c:h val="0.992933715996224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9230356854004641"/>
        </c:manualLayout>
      </c:layout>
      <c:barChart>
        <c:barDir val="bar"/>
        <c:grouping val="percentStacked"/>
        <c:varyColors val="0"/>
        <c:ser>
          <c:idx val="0"/>
          <c:order val="0"/>
          <c:tx>
            <c:strRef>
              <c:f>Лист1!$B$1</c:f>
              <c:strCache>
                <c:ptCount val="1"/>
                <c:pt idx="0">
                  <c:v>Зовсім не готовий (-а)</c:v>
                </c:pt>
              </c:strCache>
            </c:strRef>
          </c:tx>
          <c:spPr>
            <a:solidFill>
              <a:srgbClr val="0067B9">
                <a:lumMod val="75000"/>
              </a:srgbClr>
            </a:solidFill>
          </c:spPr>
          <c:invertIfNegative val="0"/>
          <c:dPt>
            <c:idx val="0"/>
            <c:invertIfNegative val="0"/>
            <c:bubble3D val="0"/>
            <c:spPr>
              <a:solidFill>
                <a:srgbClr val="BA0C2F">
                  <a:lumMod val="75000"/>
                </a:srgbClr>
              </a:solidFill>
            </c:spPr>
            <c:extLst xmlns:c16r2="http://schemas.microsoft.com/office/drawing/2015/06/chart">
              <c:ext xmlns:c16="http://schemas.microsoft.com/office/drawing/2014/chart" uri="{C3380CC4-5D6E-409C-BE32-E72D297353CC}">
                <c16:uniqueId val="{00000001-091D-41F9-91CD-5C718A59BAE0}"/>
              </c:ext>
            </c:extLst>
          </c:dPt>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1D-41F9-91CD-5C718A59BAE0}"/>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Report corruption actions by officials to NAPS (National Agency for Prevention of Corruption)</c:v>
                </c:pt>
              </c:strCache>
            </c:strRef>
          </c:cat>
          <c:val>
            <c:numRef>
              <c:f>Лист1!$B$2</c:f>
              <c:numCache>
                <c:formatCode>0%</c:formatCode>
                <c:ptCount val="1"/>
                <c:pt idx="0">
                  <c:v>0.30430000000000001</c:v>
                </c:pt>
              </c:numCache>
            </c:numRef>
          </c:val>
          <c:extLst xmlns:c16r2="http://schemas.microsoft.com/office/drawing/2015/06/chart">
            <c:ext xmlns:c16="http://schemas.microsoft.com/office/drawing/2014/chart" uri="{C3380CC4-5D6E-409C-BE32-E72D297353CC}">
              <c16:uniqueId val="{00000003-091D-41F9-91CD-5C718A59BAE0}"/>
            </c:ext>
          </c:extLst>
        </c:ser>
        <c:ser>
          <c:idx val="1"/>
          <c:order val="1"/>
          <c:tx>
            <c:strRef>
              <c:f>Лист1!$C$1</c:f>
              <c:strCache>
                <c:ptCount val="1"/>
                <c:pt idx="0">
                  <c:v>В залежності від ситуації</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NAPS (National Agency for Prevention of Corruption)</c:v>
                </c:pt>
              </c:strCache>
            </c:strRef>
          </c:cat>
          <c:val>
            <c:numRef>
              <c:f>Лист1!$C$2</c:f>
              <c:numCache>
                <c:formatCode>0%</c:formatCode>
                <c:ptCount val="1"/>
                <c:pt idx="0">
                  <c:v>0.35560000000000003</c:v>
                </c:pt>
              </c:numCache>
            </c:numRef>
          </c:val>
          <c:extLst xmlns:c16r2="http://schemas.microsoft.com/office/drawing/2015/06/chart">
            <c:ext xmlns:c16="http://schemas.microsoft.com/office/drawing/2014/chart" uri="{C3380CC4-5D6E-409C-BE32-E72D297353CC}">
              <c16:uniqueId val="{00000004-091D-41F9-91CD-5C718A59BAE0}"/>
            </c:ext>
          </c:extLst>
        </c:ser>
        <c:ser>
          <c:idx val="2"/>
          <c:order val="2"/>
          <c:tx>
            <c:strRef>
              <c:f>Лист1!$D$1</c:f>
              <c:strCache>
                <c:ptCount val="1"/>
                <c:pt idx="0">
                  <c:v>Повністю готовий (-а), і в разі необхідності буду діяти</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NAPS (National Agency for Prevention of Corruption)</c:v>
                </c:pt>
              </c:strCache>
            </c:strRef>
          </c:cat>
          <c:val>
            <c:numRef>
              <c:f>Лист1!$D$2</c:f>
              <c:numCache>
                <c:formatCode>0%</c:formatCode>
                <c:ptCount val="1"/>
                <c:pt idx="0">
                  <c:v>0.2054</c:v>
                </c:pt>
              </c:numCache>
            </c:numRef>
          </c:val>
          <c:extLst xmlns:c16r2="http://schemas.microsoft.com/office/drawing/2015/06/chart">
            <c:ext xmlns:c16="http://schemas.microsoft.com/office/drawing/2014/chart" uri="{C3380CC4-5D6E-409C-BE32-E72D297353CC}">
              <c16:uniqueId val="{00000005-091D-41F9-91CD-5C718A59BAE0}"/>
            </c:ext>
          </c:extLst>
        </c:ser>
        <c:ser>
          <c:idx val="3"/>
          <c:order val="3"/>
          <c:tx>
            <c:strRef>
              <c:f>Лист1!$E$1</c:f>
              <c:strCache>
                <c:ptCount val="1"/>
                <c:pt idx="0">
                  <c:v>Важко сказати/ Відмова від відповіді </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NAPS (National Agency for Prevention of Corruption)</c:v>
                </c:pt>
              </c:strCache>
            </c:strRef>
          </c:cat>
          <c:val>
            <c:numRef>
              <c:f>Лист1!$E$2</c:f>
              <c:numCache>
                <c:formatCode>0%</c:formatCode>
                <c:ptCount val="1"/>
                <c:pt idx="0">
                  <c:v>0.1346</c:v>
                </c:pt>
              </c:numCache>
            </c:numRef>
          </c:val>
          <c:extLst xmlns:c16r2="http://schemas.microsoft.com/office/drawing/2015/06/chart">
            <c:ext xmlns:c16="http://schemas.microsoft.com/office/drawing/2014/chart" uri="{C3380CC4-5D6E-409C-BE32-E72D297353CC}">
              <c16:uniqueId val="{00000006-091D-41F9-91CD-5C718A59BAE0}"/>
            </c:ext>
          </c:extLst>
        </c:ser>
        <c:dLbls>
          <c:showLegendKey val="0"/>
          <c:showVal val="0"/>
          <c:showCatName val="0"/>
          <c:showSerName val="0"/>
          <c:showPercent val="0"/>
          <c:showBubbleSize val="0"/>
        </c:dLbls>
        <c:gapWidth val="60"/>
        <c:overlap val="100"/>
        <c:axId val="127631360"/>
        <c:axId val="127632896"/>
      </c:barChart>
      <c:catAx>
        <c:axId val="127631360"/>
        <c:scaling>
          <c:orientation val="maxMin"/>
        </c:scaling>
        <c:delete val="1"/>
        <c:axPos val="l"/>
        <c:numFmt formatCode="General" sourceLinked="0"/>
        <c:majorTickMark val="out"/>
        <c:minorTickMark val="none"/>
        <c:tickLblPos val="nextTo"/>
        <c:crossAx val="127632896"/>
        <c:crosses val="autoZero"/>
        <c:auto val="1"/>
        <c:lblAlgn val="ctr"/>
        <c:lblOffset val="100"/>
        <c:noMultiLvlLbl val="0"/>
      </c:catAx>
      <c:valAx>
        <c:axId val="127632896"/>
        <c:scaling>
          <c:orientation val="minMax"/>
        </c:scaling>
        <c:delete val="1"/>
        <c:axPos val="t"/>
        <c:numFmt formatCode="0%" sourceLinked="1"/>
        <c:majorTickMark val="out"/>
        <c:minorTickMark val="none"/>
        <c:tickLblPos val="nextTo"/>
        <c:crossAx val="127631360"/>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0.99987661343472534"/>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BA0C2F">
                <a:lumMod val="75000"/>
              </a:srgbClr>
            </a:solidFill>
          </c:spPr>
          <c:invertIfNegative val="0"/>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B15-49BB-8FBF-BFB128B0ACDB}"/>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Report corruption actions by officials to NABU (National Anti-Corruption Bureau)  </c:v>
                </c:pt>
              </c:strCache>
            </c:strRef>
          </c:cat>
          <c:val>
            <c:numRef>
              <c:f>Лист1!$B$2</c:f>
              <c:numCache>
                <c:formatCode>0%</c:formatCode>
                <c:ptCount val="1"/>
                <c:pt idx="0">
                  <c:v>0.3</c:v>
                </c:pt>
              </c:numCache>
            </c:numRef>
          </c:val>
          <c:extLst xmlns:c16r2="http://schemas.microsoft.com/office/drawing/2015/06/chart">
            <c:ext xmlns:c16="http://schemas.microsoft.com/office/drawing/2014/chart" uri="{C3380CC4-5D6E-409C-BE32-E72D297353CC}">
              <c16:uniqueId val="{00000001-AB15-49BB-8FBF-BFB128B0ACDB}"/>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NABU (National Anti-Corruption Bureau)  </c:v>
                </c:pt>
              </c:strCache>
            </c:strRef>
          </c:cat>
          <c:val>
            <c:numRef>
              <c:f>Лист1!$C$2</c:f>
              <c:numCache>
                <c:formatCode>0%</c:formatCode>
                <c:ptCount val="1"/>
                <c:pt idx="0">
                  <c:v>0.35649999999999998</c:v>
                </c:pt>
              </c:numCache>
            </c:numRef>
          </c:val>
          <c:extLst xmlns:c16r2="http://schemas.microsoft.com/office/drawing/2015/06/chart">
            <c:ext xmlns:c16="http://schemas.microsoft.com/office/drawing/2014/chart" uri="{C3380CC4-5D6E-409C-BE32-E72D297353CC}">
              <c16:uniqueId val="{00000002-AB15-49BB-8FBF-BFB128B0ACDB}"/>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NABU (National Anti-Corruption Bureau)  </c:v>
                </c:pt>
              </c:strCache>
            </c:strRef>
          </c:cat>
          <c:val>
            <c:numRef>
              <c:f>Лист1!$D$2</c:f>
              <c:numCache>
                <c:formatCode>0%</c:formatCode>
                <c:ptCount val="1"/>
                <c:pt idx="0">
                  <c:v>0.21490000000000001</c:v>
                </c:pt>
              </c:numCache>
            </c:numRef>
          </c:val>
          <c:extLst xmlns:c16r2="http://schemas.microsoft.com/office/drawing/2015/06/chart">
            <c:ext xmlns:c16="http://schemas.microsoft.com/office/drawing/2014/chart" uri="{C3380CC4-5D6E-409C-BE32-E72D297353CC}">
              <c16:uniqueId val="{00000003-AB15-49BB-8FBF-BFB128B0ACDB}"/>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NABU (National Anti-Corruption Bureau)  </c:v>
                </c:pt>
              </c:strCache>
            </c:strRef>
          </c:cat>
          <c:val>
            <c:numRef>
              <c:f>Лист1!$E$2</c:f>
              <c:numCache>
                <c:formatCode>0%</c:formatCode>
                <c:ptCount val="1"/>
                <c:pt idx="0">
                  <c:v>0.12859999999999999</c:v>
                </c:pt>
              </c:numCache>
            </c:numRef>
          </c:val>
          <c:extLst xmlns:c16r2="http://schemas.microsoft.com/office/drawing/2015/06/chart">
            <c:ext xmlns:c16="http://schemas.microsoft.com/office/drawing/2014/chart" uri="{C3380CC4-5D6E-409C-BE32-E72D297353CC}">
              <c16:uniqueId val="{00000004-AB15-49BB-8FBF-BFB128B0ACDB}"/>
            </c:ext>
          </c:extLst>
        </c:ser>
        <c:dLbls>
          <c:showLegendKey val="0"/>
          <c:showVal val="0"/>
          <c:showCatName val="0"/>
          <c:showSerName val="0"/>
          <c:showPercent val="0"/>
          <c:showBubbleSize val="0"/>
        </c:dLbls>
        <c:gapWidth val="60"/>
        <c:overlap val="100"/>
        <c:axId val="127727872"/>
        <c:axId val="128077824"/>
      </c:barChart>
      <c:catAx>
        <c:axId val="127727872"/>
        <c:scaling>
          <c:orientation val="maxMin"/>
        </c:scaling>
        <c:delete val="1"/>
        <c:axPos val="l"/>
        <c:numFmt formatCode="General" sourceLinked="0"/>
        <c:majorTickMark val="out"/>
        <c:minorTickMark val="none"/>
        <c:tickLblPos val="nextTo"/>
        <c:crossAx val="128077824"/>
        <c:crosses val="autoZero"/>
        <c:auto val="1"/>
        <c:lblAlgn val="ctr"/>
        <c:lblOffset val="100"/>
        <c:noMultiLvlLbl val="0"/>
      </c:catAx>
      <c:valAx>
        <c:axId val="128077824"/>
        <c:scaling>
          <c:orientation val="minMax"/>
        </c:scaling>
        <c:delete val="1"/>
        <c:axPos val="t"/>
        <c:numFmt formatCode="0%" sourceLinked="1"/>
        <c:majorTickMark val="out"/>
        <c:minorTickMark val="none"/>
        <c:tickLblPos val="nextTo"/>
        <c:crossAx val="127727872"/>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7.6964459391058004E-2"/>
          <c:w val="0.99987661343472534"/>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BA0C2F">
                <a:lumMod val="75000"/>
              </a:srgbClr>
            </a:solidFill>
          </c:spPr>
          <c:invertIfNegative val="0"/>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8C-4581-94A5-373A84039255}"/>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Report corruption actions by officials to law enforcement agencies (police, prosecutor's office, Security Service of Ukraine)</c:v>
                </c:pt>
              </c:strCache>
            </c:strRef>
          </c:cat>
          <c:val>
            <c:numRef>
              <c:f>Лист1!$B$2</c:f>
              <c:numCache>
                <c:formatCode>0%</c:formatCode>
                <c:ptCount val="1"/>
                <c:pt idx="0">
                  <c:v>0.28029999999999999</c:v>
                </c:pt>
              </c:numCache>
            </c:numRef>
          </c:val>
          <c:extLst xmlns:c16r2="http://schemas.microsoft.com/office/drawing/2015/06/chart">
            <c:ext xmlns:c16="http://schemas.microsoft.com/office/drawing/2014/chart" uri="{C3380CC4-5D6E-409C-BE32-E72D297353CC}">
              <c16:uniqueId val="{00000001-8A8C-4581-94A5-373A84039255}"/>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law enforcement agencies (police, prosecutor's office, Security Service of Ukraine)</c:v>
                </c:pt>
              </c:strCache>
            </c:strRef>
          </c:cat>
          <c:val>
            <c:numRef>
              <c:f>Лист1!$C$2</c:f>
              <c:numCache>
                <c:formatCode>0%</c:formatCode>
                <c:ptCount val="1"/>
                <c:pt idx="0">
                  <c:v>0.39589999999999997</c:v>
                </c:pt>
              </c:numCache>
            </c:numRef>
          </c:val>
          <c:extLst xmlns:c16r2="http://schemas.microsoft.com/office/drawing/2015/06/chart">
            <c:ext xmlns:c16="http://schemas.microsoft.com/office/drawing/2014/chart" uri="{C3380CC4-5D6E-409C-BE32-E72D297353CC}">
              <c16:uniqueId val="{00000002-8A8C-4581-94A5-373A84039255}"/>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law enforcement agencies (police, prosecutor's office, Security Service of Ukraine)</c:v>
                </c:pt>
              </c:strCache>
            </c:strRef>
          </c:cat>
          <c:val>
            <c:numRef>
              <c:f>Лист1!$D$2</c:f>
              <c:numCache>
                <c:formatCode>0%</c:formatCode>
                <c:ptCount val="1"/>
                <c:pt idx="0">
                  <c:v>0.22509999999999999</c:v>
                </c:pt>
              </c:numCache>
            </c:numRef>
          </c:val>
          <c:extLst xmlns:c16r2="http://schemas.microsoft.com/office/drawing/2015/06/chart">
            <c:ext xmlns:c16="http://schemas.microsoft.com/office/drawing/2014/chart" uri="{C3380CC4-5D6E-409C-BE32-E72D297353CC}">
              <c16:uniqueId val="{00000003-8A8C-4581-94A5-373A84039255}"/>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law enforcement agencies (police, prosecutor's office, Security Service of Ukraine)</c:v>
                </c:pt>
              </c:strCache>
            </c:strRef>
          </c:cat>
          <c:val>
            <c:numRef>
              <c:f>Лист1!$E$2</c:f>
              <c:numCache>
                <c:formatCode>0%</c:formatCode>
                <c:ptCount val="1"/>
                <c:pt idx="0">
                  <c:v>9.8699999999999996E-2</c:v>
                </c:pt>
              </c:numCache>
            </c:numRef>
          </c:val>
          <c:extLst xmlns:c16r2="http://schemas.microsoft.com/office/drawing/2015/06/chart">
            <c:ext xmlns:c16="http://schemas.microsoft.com/office/drawing/2014/chart" uri="{C3380CC4-5D6E-409C-BE32-E72D297353CC}">
              <c16:uniqueId val="{00000004-8A8C-4581-94A5-373A84039255}"/>
            </c:ext>
          </c:extLst>
        </c:ser>
        <c:dLbls>
          <c:showLegendKey val="0"/>
          <c:showVal val="0"/>
          <c:showCatName val="0"/>
          <c:showSerName val="0"/>
          <c:showPercent val="0"/>
          <c:showBubbleSize val="0"/>
        </c:dLbls>
        <c:gapWidth val="60"/>
        <c:overlap val="100"/>
        <c:axId val="128009344"/>
        <c:axId val="128010880"/>
      </c:barChart>
      <c:catAx>
        <c:axId val="128009344"/>
        <c:scaling>
          <c:orientation val="maxMin"/>
        </c:scaling>
        <c:delete val="1"/>
        <c:axPos val="l"/>
        <c:numFmt formatCode="General" sourceLinked="0"/>
        <c:majorTickMark val="out"/>
        <c:minorTickMark val="none"/>
        <c:tickLblPos val="nextTo"/>
        <c:crossAx val="128010880"/>
        <c:crosses val="autoZero"/>
        <c:auto val="1"/>
        <c:lblAlgn val="ctr"/>
        <c:lblOffset val="100"/>
        <c:noMultiLvlLbl val="0"/>
      </c:catAx>
      <c:valAx>
        <c:axId val="128010880"/>
        <c:scaling>
          <c:orientation val="minMax"/>
        </c:scaling>
        <c:delete val="1"/>
        <c:axPos val="t"/>
        <c:numFmt formatCode="0%" sourceLinked="1"/>
        <c:majorTickMark val="out"/>
        <c:minorTickMark val="none"/>
        <c:tickLblPos val="nextTo"/>
        <c:crossAx val="128009344"/>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05033194380112E-2"/>
          <c:y val="0.17749999999999999"/>
          <c:w val="0.93127450980392157"/>
          <c:h val="0.30758936382952129"/>
        </c:manualLayout>
      </c:layout>
      <c:barChart>
        <c:barDir val="bar"/>
        <c:grouping val="percentStacked"/>
        <c:varyColors val="0"/>
        <c:ser>
          <c:idx val="0"/>
          <c:order val="0"/>
          <c:tx>
            <c:strRef>
              <c:f>Лист1!$B$1</c:f>
              <c:strCache>
                <c:ptCount val="1"/>
                <c:pt idx="0">
                  <c:v>Зовсім не готовий (-а)</c:v>
                </c:pt>
              </c:strCache>
            </c:strRef>
          </c:tx>
          <c:spPr>
            <a:solidFill>
              <a:schemeClr val="accent2">
                <a:lumMod val="75000"/>
              </a:schemeClr>
            </a:solidFill>
            <a:ln>
              <a:noFill/>
            </a:ln>
            <a:effectLst/>
          </c:spPr>
          <c:invertIfNegative val="0"/>
          <c:cat>
            <c:numRef>
              <c:f>Лист1!$A$2:$A$5</c:f>
              <c:numCache>
                <c:formatCode>General</c:formatCode>
                <c:ptCount val="4"/>
              </c:numCache>
            </c:numRef>
          </c:cat>
          <c:val>
            <c:numRef>
              <c:f>Лист1!$B$2:$B$5</c:f>
              <c:numCache>
                <c:formatCode>General</c:formatCode>
                <c:ptCount val="4"/>
              </c:numCache>
            </c:numRef>
          </c:val>
          <c:extLst xmlns:c16r2="http://schemas.microsoft.com/office/drawing/2015/06/chart">
            <c:ext xmlns:c16="http://schemas.microsoft.com/office/drawing/2014/chart" uri="{C3380CC4-5D6E-409C-BE32-E72D297353CC}">
              <c16:uniqueId val="{00000000-17DA-423A-8C33-346A9039AD59}"/>
            </c:ext>
          </c:extLst>
        </c:ser>
        <c:ser>
          <c:idx val="1"/>
          <c:order val="1"/>
          <c:tx>
            <c:strRef>
              <c:f>Лист1!$C$1</c:f>
              <c:strCache>
                <c:ptCount val="1"/>
                <c:pt idx="0">
                  <c:v>В залежності від ситуації</c:v>
                </c:pt>
              </c:strCache>
            </c:strRef>
          </c:tx>
          <c:spPr>
            <a:solidFill>
              <a:schemeClr val="accent3">
                <a:lumMod val="60000"/>
                <a:lumOff val="40000"/>
              </a:schemeClr>
            </a:solidFill>
            <a:ln>
              <a:noFill/>
            </a:ln>
            <a:effectLst/>
          </c:spPr>
          <c:invertIfNegative val="0"/>
          <c:cat>
            <c:numRef>
              <c:f>Лист1!$A$2:$A$5</c:f>
              <c:numCache>
                <c:formatCode>General</c:formatCode>
                <c:ptCount val="4"/>
              </c:numCache>
            </c:numRef>
          </c:cat>
          <c:val>
            <c:numRef>
              <c:f>Лист1!$C$2:$C$5</c:f>
              <c:numCache>
                <c:formatCode>General</c:formatCode>
                <c:ptCount val="4"/>
              </c:numCache>
            </c:numRef>
          </c:val>
          <c:extLst xmlns:c16r2="http://schemas.microsoft.com/office/drawing/2015/06/chart">
            <c:ext xmlns:c16="http://schemas.microsoft.com/office/drawing/2014/chart" uri="{C3380CC4-5D6E-409C-BE32-E72D297353CC}">
              <c16:uniqueId val="{00000001-17DA-423A-8C33-346A9039AD59}"/>
            </c:ext>
          </c:extLst>
        </c:ser>
        <c:ser>
          <c:idx val="2"/>
          <c:order val="2"/>
          <c:tx>
            <c:strRef>
              <c:f>Лист1!$D$1</c:f>
              <c:strCache>
                <c:ptCount val="1"/>
                <c:pt idx="0">
                  <c:v>Повністю готовий (-а), і в разі необхідності буду діяти </c:v>
                </c:pt>
              </c:strCache>
            </c:strRef>
          </c:tx>
          <c:spPr>
            <a:solidFill>
              <a:schemeClr val="accent6">
                <a:lumMod val="75000"/>
              </a:schemeClr>
            </a:solidFill>
            <a:ln>
              <a:noFill/>
            </a:ln>
            <a:effectLst/>
          </c:spPr>
          <c:invertIfNegative val="0"/>
          <c:cat>
            <c:numRef>
              <c:f>Лист1!$A$2:$A$5</c:f>
              <c:numCache>
                <c:formatCode>General</c:formatCode>
                <c:ptCount val="4"/>
              </c:numCache>
            </c:numRef>
          </c:cat>
          <c:val>
            <c:numRef>
              <c:f>Лист1!$D$2:$D$5</c:f>
              <c:numCache>
                <c:formatCode>General</c:formatCode>
                <c:ptCount val="4"/>
              </c:numCache>
            </c:numRef>
          </c:val>
          <c:extLst xmlns:c16r2="http://schemas.microsoft.com/office/drawing/2015/06/chart">
            <c:ext xmlns:c16="http://schemas.microsoft.com/office/drawing/2014/chart" uri="{C3380CC4-5D6E-409C-BE32-E72D297353CC}">
              <c16:uniqueId val="{00000002-17DA-423A-8C33-346A9039AD59}"/>
            </c:ext>
          </c:extLst>
        </c:ser>
        <c:ser>
          <c:idx val="3"/>
          <c:order val="3"/>
          <c:tx>
            <c:strRef>
              <c:f>Лист1!$E$1</c:f>
              <c:strCache>
                <c:ptCount val="1"/>
                <c:pt idx="0">
                  <c:v>Важко відповісти/ Відмова від відповіді</c:v>
                </c:pt>
              </c:strCache>
            </c:strRef>
          </c:tx>
          <c:spPr>
            <a:solidFill>
              <a:schemeClr val="tx1">
                <a:lumMod val="75000"/>
                <a:lumOff val="25000"/>
              </a:schemeClr>
            </a:solidFill>
            <a:ln>
              <a:noFill/>
            </a:ln>
            <a:effectLst/>
          </c:spPr>
          <c:invertIfNegative val="0"/>
          <c:cat>
            <c:numRef>
              <c:f>Лист1!$A$2:$A$5</c:f>
              <c:numCache>
                <c:formatCode>General</c:formatCode>
                <c:ptCount val="4"/>
              </c:numCache>
            </c:numRef>
          </c:cat>
          <c:val>
            <c:numRef>
              <c:f>Лист1!$E$2:$E$5</c:f>
              <c:numCache>
                <c:formatCode>General</c:formatCode>
                <c:ptCount val="4"/>
              </c:numCache>
            </c:numRef>
          </c:val>
          <c:extLst xmlns:c16r2="http://schemas.microsoft.com/office/drawing/2015/06/chart">
            <c:ext xmlns:c16="http://schemas.microsoft.com/office/drawing/2014/chart" uri="{C3380CC4-5D6E-409C-BE32-E72D297353CC}">
              <c16:uniqueId val="{00000003-17DA-423A-8C33-346A9039AD59}"/>
            </c:ext>
          </c:extLst>
        </c:ser>
        <c:dLbls>
          <c:showLegendKey val="0"/>
          <c:showVal val="0"/>
          <c:showCatName val="0"/>
          <c:showSerName val="0"/>
          <c:showPercent val="0"/>
          <c:showBubbleSize val="0"/>
        </c:dLbls>
        <c:gapWidth val="150"/>
        <c:overlap val="100"/>
        <c:axId val="128407424"/>
        <c:axId val="128408960"/>
      </c:barChart>
      <c:catAx>
        <c:axId val="128407424"/>
        <c:scaling>
          <c:orientation val="minMax"/>
        </c:scaling>
        <c:delete val="1"/>
        <c:axPos val="l"/>
        <c:numFmt formatCode="General" sourceLinked="1"/>
        <c:majorTickMark val="none"/>
        <c:minorTickMark val="none"/>
        <c:tickLblPos val="nextTo"/>
        <c:crossAx val="128408960"/>
        <c:crosses val="autoZero"/>
        <c:auto val="1"/>
        <c:lblAlgn val="ctr"/>
        <c:lblOffset val="100"/>
        <c:noMultiLvlLbl val="0"/>
      </c:catAx>
      <c:valAx>
        <c:axId val="128408960"/>
        <c:scaling>
          <c:orientation val="minMax"/>
        </c:scaling>
        <c:delete val="1"/>
        <c:axPos val="b"/>
        <c:numFmt formatCode="0%" sourceLinked="1"/>
        <c:majorTickMark val="none"/>
        <c:minorTickMark val="none"/>
        <c:tickLblPos val="nextTo"/>
        <c:crossAx val="128407424"/>
        <c:crosses val="autoZero"/>
        <c:crossBetween val="between"/>
      </c:valAx>
      <c:spPr>
        <a:noFill/>
        <a:ln w="25400">
          <a:noFill/>
        </a:ln>
        <a:effectLst/>
      </c:spPr>
    </c:plotArea>
    <c:legend>
      <c:legendPos val="b"/>
      <c:layout>
        <c:manualLayout>
          <c:xMode val="edge"/>
          <c:yMode val="edge"/>
          <c:x val="0"/>
          <c:y val="6.3631529924618084E-3"/>
          <c:w val="1"/>
          <c:h val="0.992933715996224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ru-R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0.99987661343472534"/>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BA0C2F">
                <a:lumMod val="75000"/>
              </a:srgbClr>
            </a:solidFill>
          </c:spPr>
          <c:invertIfNegative val="0"/>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3C-4FAB-9F1B-AA7A65438FD3}"/>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Report corruption actions by officials to the media or individual journalists</c:v>
                </c:pt>
              </c:strCache>
            </c:strRef>
          </c:cat>
          <c:val>
            <c:numRef>
              <c:f>Лист1!$B$2</c:f>
              <c:numCache>
                <c:formatCode>0%</c:formatCode>
                <c:ptCount val="1"/>
                <c:pt idx="0">
                  <c:v>0.27150000000000002</c:v>
                </c:pt>
              </c:numCache>
            </c:numRef>
          </c:val>
          <c:extLst xmlns:c16r2="http://schemas.microsoft.com/office/drawing/2015/06/chart">
            <c:ext xmlns:c16="http://schemas.microsoft.com/office/drawing/2014/chart" uri="{C3380CC4-5D6E-409C-BE32-E72D297353CC}">
              <c16:uniqueId val="{00000001-C83C-4FAB-9F1B-AA7A65438FD3}"/>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the media or individual journalists</c:v>
                </c:pt>
              </c:strCache>
            </c:strRef>
          </c:cat>
          <c:val>
            <c:numRef>
              <c:f>Лист1!$C$2</c:f>
              <c:numCache>
                <c:formatCode>0%</c:formatCode>
                <c:ptCount val="1"/>
                <c:pt idx="0">
                  <c:v>0.40749999999999997</c:v>
                </c:pt>
              </c:numCache>
            </c:numRef>
          </c:val>
          <c:extLst xmlns:c16r2="http://schemas.microsoft.com/office/drawing/2015/06/chart">
            <c:ext xmlns:c16="http://schemas.microsoft.com/office/drawing/2014/chart" uri="{C3380CC4-5D6E-409C-BE32-E72D297353CC}">
              <c16:uniqueId val="{00000002-C83C-4FAB-9F1B-AA7A65438FD3}"/>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the media or individual journalists</c:v>
                </c:pt>
              </c:strCache>
            </c:strRef>
          </c:cat>
          <c:val>
            <c:numRef>
              <c:f>Лист1!$D$2</c:f>
              <c:numCache>
                <c:formatCode>0%</c:formatCode>
                <c:ptCount val="1"/>
                <c:pt idx="0">
                  <c:v>0.21829999999999999</c:v>
                </c:pt>
              </c:numCache>
            </c:numRef>
          </c:val>
          <c:extLst xmlns:c16r2="http://schemas.microsoft.com/office/drawing/2015/06/chart">
            <c:ext xmlns:c16="http://schemas.microsoft.com/office/drawing/2014/chart" uri="{C3380CC4-5D6E-409C-BE32-E72D297353CC}">
              <c16:uniqueId val="{00000003-C83C-4FAB-9F1B-AA7A65438FD3}"/>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Report corruption actions by officials to the media or individual journalists</c:v>
                </c:pt>
              </c:strCache>
            </c:strRef>
          </c:cat>
          <c:val>
            <c:numRef>
              <c:f>Лист1!$E$2</c:f>
              <c:numCache>
                <c:formatCode>0%</c:formatCode>
                <c:ptCount val="1"/>
                <c:pt idx="0">
                  <c:v>0.1026</c:v>
                </c:pt>
              </c:numCache>
            </c:numRef>
          </c:val>
          <c:extLst xmlns:c16r2="http://schemas.microsoft.com/office/drawing/2015/06/chart">
            <c:ext xmlns:c16="http://schemas.microsoft.com/office/drawing/2014/chart" uri="{C3380CC4-5D6E-409C-BE32-E72D297353CC}">
              <c16:uniqueId val="{00000004-C83C-4FAB-9F1B-AA7A65438FD3}"/>
            </c:ext>
          </c:extLst>
        </c:ser>
        <c:dLbls>
          <c:showLegendKey val="0"/>
          <c:showVal val="0"/>
          <c:showCatName val="0"/>
          <c:showSerName val="0"/>
          <c:showPercent val="0"/>
          <c:showBubbleSize val="0"/>
        </c:dLbls>
        <c:gapWidth val="60"/>
        <c:overlap val="100"/>
        <c:axId val="128283776"/>
        <c:axId val="128285312"/>
      </c:barChart>
      <c:catAx>
        <c:axId val="128283776"/>
        <c:scaling>
          <c:orientation val="maxMin"/>
        </c:scaling>
        <c:delete val="1"/>
        <c:axPos val="l"/>
        <c:numFmt formatCode="General" sourceLinked="0"/>
        <c:majorTickMark val="out"/>
        <c:minorTickMark val="none"/>
        <c:tickLblPos val="nextTo"/>
        <c:crossAx val="128285312"/>
        <c:crosses val="autoZero"/>
        <c:auto val="1"/>
        <c:lblAlgn val="ctr"/>
        <c:lblOffset val="100"/>
        <c:noMultiLvlLbl val="0"/>
      </c:catAx>
      <c:valAx>
        <c:axId val="128285312"/>
        <c:scaling>
          <c:orientation val="minMax"/>
        </c:scaling>
        <c:delete val="1"/>
        <c:axPos val="t"/>
        <c:numFmt formatCode="0%" sourceLinked="1"/>
        <c:majorTickMark val="out"/>
        <c:minorTickMark val="none"/>
        <c:tickLblPos val="nextTo"/>
        <c:crossAx val="128283776"/>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0.99992415733089135"/>
          <c:h val="0.9230356854004641"/>
        </c:manualLayout>
      </c:layout>
      <c:barChart>
        <c:barDir val="bar"/>
        <c:grouping val="percentStacked"/>
        <c:varyColors val="0"/>
        <c:ser>
          <c:idx val="0"/>
          <c:order val="0"/>
          <c:tx>
            <c:strRef>
              <c:f>Лист1!$B$1</c:f>
              <c:strCache>
                <c:ptCount val="1"/>
                <c:pt idx="0">
                  <c:v>Not ready at all</c:v>
                </c:pt>
              </c:strCache>
            </c:strRef>
          </c:tx>
          <c:spPr>
            <a:solidFill>
              <a:srgbClr val="0067B9">
                <a:lumMod val="75000"/>
              </a:srgbClr>
            </a:solidFill>
          </c:spPr>
          <c:invertIfNegative val="0"/>
          <c:dPt>
            <c:idx val="0"/>
            <c:invertIfNegative val="0"/>
            <c:bubble3D val="0"/>
            <c:spPr>
              <a:solidFill>
                <a:srgbClr val="BA0C2F">
                  <a:lumMod val="75000"/>
                </a:srgbClr>
              </a:solidFill>
            </c:spPr>
            <c:extLst xmlns:c16r2="http://schemas.microsoft.com/office/drawing/2015/06/chart">
              <c:ext xmlns:c16="http://schemas.microsoft.com/office/drawing/2014/chart" uri="{C3380CC4-5D6E-409C-BE32-E72D297353CC}">
                <c16:uniqueId val="{00000001-9D92-43C3-9121-5FE7F78AB201}"/>
              </c:ext>
            </c:extLst>
          </c:dPt>
          <c:dLbls>
            <c:dLbl>
              <c:idx val="1"/>
              <c:layout>
                <c:manualLayout>
                  <c:x val="2.5383390801285693E-2"/>
                  <c:y val="-3.194169878007902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92-43C3-9121-5FE7F78AB201}"/>
                </c:ext>
              </c:extLst>
            </c:dLbl>
            <c:spPr>
              <a:noFill/>
              <a:ln>
                <a:noFill/>
              </a:ln>
              <a:effectLst/>
            </c:spPr>
            <c:txPr>
              <a:bodyPr/>
              <a:lstStyle/>
              <a:p>
                <a:pPr>
                  <a:defRPr sz="1398" b="1">
                    <a:solidFill>
                      <a:schemeClr val="bg1"/>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Refusal to solve one’s own problems involving corruption methods (for example, bribing to obtain permits, benefits, documents, etc.)</c:v>
                </c:pt>
              </c:strCache>
            </c:strRef>
          </c:cat>
          <c:val>
            <c:numRef>
              <c:f>Лист1!$B$2</c:f>
              <c:numCache>
                <c:formatCode>0%</c:formatCode>
                <c:ptCount val="1"/>
                <c:pt idx="0">
                  <c:v>0.20039999999999999</c:v>
                </c:pt>
              </c:numCache>
            </c:numRef>
          </c:val>
          <c:extLst xmlns:c16r2="http://schemas.microsoft.com/office/drawing/2015/06/chart">
            <c:ext xmlns:c16="http://schemas.microsoft.com/office/drawing/2014/chart" uri="{C3380CC4-5D6E-409C-BE32-E72D297353CC}">
              <c16:uniqueId val="{00000003-9D92-43C3-9121-5FE7F78AB201}"/>
            </c:ext>
          </c:extLst>
        </c:ser>
        <c:ser>
          <c:idx val="1"/>
          <c:order val="1"/>
          <c:tx>
            <c:strRef>
              <c:f>Лист1!$C$1</c:f>
              <c:strCache>
                <c:ptCount val="1"/>
                <c:pt idx="0">
                  <c:v>Depending on the situation</c:v>
                </c:pt>
              </c:strCache>
            </c:strRef>
          </c:tx>
          <c:spPr>
            <a:solidFill>
              <a:srgbClr val="6C6463">
                <a:lumMod val="60000"/>
                <a:lumOff val="40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Refusal to solve one’s own problems involving corruption methods (for example, bribing to obtain permits, benefits, documents, etc.)</c:v>
                </c:pt>
              </c:strCache>
            </c:strRef>
          </c:cat>
          <c:val>
            <c:numRef>
              <c:f>Лист1!$C$2</c:f>
              <c:numCache>
                <c:formatCode>0%</c:formatCode>
                <c:ptCount val="1"/>
                <c:pt idx="0">
                  <c:v>0.31480000000000002</c:v>
                </c:pt>
              </c:numCache>
            </c:numRef>
          </c:val>
          <c:extLst xmlns:c16r2="http://schemas.microsoft.com/office/drawing/2015/06/chart">
            <c:ext xmlns:c16="http://schemas.microsoft.com/office/drawing/2014/chart" uri="{C3380CC4-5D6E-409C-BE32-E72D297353CC}">
              <c16:uniqueId val="{00000004-9D92-43C3-9121-5FE7F78AB201}"/>
            </c:ext>
          </c:extLst>
        </c:ser>
        <c:ser>
          <c:idx val="2"/>
          <c:order val="2"/>
          <c:tx>
            <c:strRef>
              <c:f>Лист1!$D$1</c:f>
              <c:strCache>
                <c:ptCount val="1"/>
                <c:pt idx="0">
                  <c:v>Fully ready to act if needed </c:v>
                </c:pt>
              </c:strCache>
            </c:strRef>
          </c:tx>
          <c:spPr>
            <a:solidFill>
              <a:srgbClr val="0067B9">
                <a:lumMod val="75000"/>
              </a:srgb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Refusal to solve one’s own problems involving corruption methods (for example, bribing to obtain permits, benefits, documents, etc.)</c:v>
                </c:pt>
              </c:strCache>
            </c:strRef>
          </c:cat>
          <c:val>
            <c:numRef>
              <c:f>Лист1!$D$2</c:f>
              <c:numCache>
                <c:formatCode>0%</c:formatCode>
                <c:ptCount val="1"/>
                <c:pt idx="0">
                  <c:v>0.39800000000000002</c:v>
                </c:pt>
              </c:numCache>
            </c:numRef>
          </c:val>
          <c:extLst xmlns:c16r2="http://schemas.microsoft.com/office/drawing/2015/06/chart">
            <c:ext xmlns:c16="http://schemas.microsoft.com/office/drawing/2014/chart" uri="{C3380CC4-5D6E-409C-BE32-E72D297353CC}">
              <c16:uniqueId val="{00000005-9D92-43C3-9121-5FE7F78AB201}"/>
            </c:ext>
          </c:extLst>
        </c:ser>
        <c:ser>
          <c:idx val="3"/>
          <c:order val="3"/>
          <c:tx>
            <c:strRef>
              <c:f>Лист1!$E$1</c:f>
              <c:strCache>
                <c:ptCount val="1"/>
                <c:pt idx="0">
                  <c:v>Hard to answer/ Refuse to answer</c:v>
                </c:pt>
              </c:strCache>
            </c:strRef>
          </c:tx>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c:f>
              <c:strCache>
                <c:ptCount val="1"/>
                <c:pt idx="0">
                  <c:v>Refusal to solve one’s own problems involving corruption methods (for example, bribing to obtain permits, benefits, documents, etc.)</c:v>
                </c:pt>
              </c:strCache>
            </c:strRef>
          </c:cat>
          <c:val>
            <c:numRef>
              <c:f>Лист1!$E$2</c:f>
              <c:numCache>
                <c:formatCode>0%</c:formatCode>
                <c:ptCount val="1"/>
                <c:pt idx="0">
                  <c:v>8.6800000000000002E-2</c:v>
                </c:pt>
              </c:numCache>
            </c:numRef>
          </c:val>
          <c:extLst xmlns:c16r2="http://schemas.microsoft.com/office/drawing/2015/06/chart">
            <c:ext xmlns:c16="http://schemas.microsoft.com/office/drawing/2014/chart" uri="{C3380CC4-5D6E-409C-BE32-E72D297353CC}">
              <c16:uniqueId val="{00000006-9D92-43C3-9121-5FE7F78AB201}"/>
            </c:ext>
          </c:extLst>
        </c:ser>
        <c:dLbls>
          <c:showLegendKey val="0"/>
          <c:showVal val="0"/>
          <c:showCatName val="0"/>
          <c:showSerName val="0"/>
          <c:showPercent val="0"/>
          <c:showBubbleSize val="0"/>
        </c:dLbls>
        <c:gapWidth val="60"/>
        <c:overlap val="100"/>
        <c:axId val="128201472"/>
        <c:axId val="128203008"/>
      </c:barChart>
      <c:catAx>
        <c:axId val="128201472"/>
        <c:scaling>
          <c:orientation val="maxMin"/>
        </c:scaling>
        <c:delete val="1"/>
        <c:axPos val="l"/>
        <c:numFmt formatCode="General" sourceLinked="0"/>
        <c:majorTickMark val="out"/>
        <c:minorTickMark val="none"/>
        <c:tickLblPos val="nextTo"/>
        <c:crossAx val="128203008"/>
        <c:crosses val="autoZero"/>
        <c:auto val="1"/>
        <c:lblAlgn val="ctr"/>
        <c:lblOffset val="100"/>
        <c:noMultiLvlLbl val="0"/>
      </c:catAx>
      <c:valAx>
        <c:axId val="128203008"/>
        <c:scaling>
          <c:orientation val="minMax"/>
        </c:scaling>
        <c:delete val="1"/>
        <c:axPos val="t"/>
        <c:numFmt formatCode="0%" sourceLinked="1"/>
        <c:majorTickMark val="out"/>
        <c:minorTickMark val="none"/>
        <c:tickLblPos val="nextTo"/>
        <c:crossAx val="128201472"/>
        <c:crosses val="autoZero"/>
        <c:crossBetween val="between"/>
      </c:valAx>
      <c:spPr>
        <a:noFill/>
        <a:ln w="25400">
          <a:noFill/>
        </a:ln>
      </c:spPr>
    </c:plotArea>
    <c:plotVisOnly val="1"/>
    <c:dispBlanksAs val="gap"/>
    <c:showDLblsOverMax val="0"/>
  </c:chart>
  <c:txPr>
    <a:bodyPr/>
    <a:lstStyle/>
    <a:p>
      <a:pPr>
        <a:defRPr sz="1798"/>
      </a:pPr>
      <a:endParaRPr lang="ru-RU"/>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16989953060167E-2"/>
          <c:y val="3.4076977928894716E-4"/>
          <c:w val="0.9898226002999625"/>
          <c:h val="0.99965905001458766"/>
        </c:manualLayout>
      </c:layout>
      <c:barChart>
        <c:barDir val="bar"/>
        <c:grouping val="percentStacked"/>
        <c:varyColors val="0"/>
        <c:ser>
          <c:idx val="0"/>
          <c:order val="0"/>
          <c:tx>
            <c:strRef>
              <c:f>Лист1!$B$1</c:f>
              <c:strCache>
                <c:ptCount val="1"/>
                <c:pt idx="0">
                  <c:v>Total</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Лист1!$B$2:$B$9</c:f>
              <c:numCache>
                <c:formatCode>0%</c:formatCode>
                <c:ptCount val="8"/>
                <c:pt idx="0">
                  <c:v>0.39800000000000002</c:v>
                </c:pt>
                <c:pt idx="1">
                  <c:v>0.23430000000000001</c:v>
                </c:pt>
                <c:pt idx="2">
                  <c:v>0.22509999999999999</c:v>
                </c:pt>
                <c:pt idx="3">
                  <c:v>0.21829999999999999</c:v>
                </c:pt>
                <c:pt idx="4">
                  <c:v>0.21490000000000001</c:v>
                </c:pt>
                <c:pt idx="5">
                  <c:v>0.2054</c:v>
                </c:pt>
                <c:pt idx="6">
                  <c:v>0.1996</c:v>
                </c:pt>
                <c:pt idx="7">
                  <c:v>0.186</c:v>
                </c:pt>
              </c:numCache>
            </c:numRef>
          </c:val>
          <c:extLst xmlns:c16r2="http://schemas.microsoft.com/office/drawing/2015/06/chart">
            <c:ext xmlns:c16="http://schemas.microsoft.com/office/drawing/2014/chart" uri="{C3380CC4-5D6E-409C-BE32-E72D297353CC}">
              <c16:uniqueId val="{00000004-14E1-4F4D-8200-B0D1EF3F386B}"/>
            </c:ext>
          </c:extLst>
        </c:ser>
        <c:ser>
          <c:idx val="1"/>
          <c:order val="1"/>
          <c:tx>
            <c:strRef>
              <c:f>Лист1!$C$1</c:f>
              <c:strCache>
                <c:ptCount val="1"/>
                <c:pt idx="0">
                  <c:v>Столбец1</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Лист1!$C$2:$C$9</c:f>
              <c:numCache>
                <c:formatCode>General</c:formatCode>
                <c:ptCount val="8"/>
                <c:pt idx="0">
                  <c:v>0.60199999999999998</c:v>
                </c:pt>
                <c:pt idx="1">
                  <c:v>0.76570000000000005</c:v>
                </c:pt>
                <c:pt idx="2">
                  <c:v>0.77490000000000003</c:v>
                </c:pt>
                <c:pt idx="3">
                  <c:v>0.78170000000000006</c:v>
                </c:pt>
                <c:pt idx="4">
                  <c:v>0.78510000000000002</c:v>
                </c:pt>
                <c:pt idx="5">
                  <c:v>0.79459999999999997</c:v>
                </c:pt>
                <c:pt idx="6">
                  <c:v>0.8004</c:v>
                </c:pt>
                <c:pt idx="7">
                  <c:v>0.81400000000000006</c:v>
                </c:pt>
              </c:numCache>
            </c:numRef>
          </c:val>
          <c:extLst xmlns:c16r2="http://schemas.microsoft.com/office/drawing/2015/06/chart">
            <c:ext xmlns:c16="http://schemas.microsoft.com/office/drawing/2014/chart" uri="{C3380CC4-5D6E-409C-BE32-E72D297353CC}">
              <c16:uniqueId val="{00000005-14E1-4F4D-8200-B0D1EF3F386B}"/>
            </c:ext>
          </c:extLst>
        </c:ser>
        <c:ser>
          <c:idx val="2"/>
          <c:order val="2"/>
          <c:tx>
            <c:strRef>
              <c:f>Лист1!$D$1</c:f>
              <c:strCache>
                <c:ptCount val="1"/>
                <c:pt idx="0">
                  <c:v>North</c:v>
                </c:pt>
              </c:strCache>
            </c:strRef>
          </c:tx>
          <c:spPr>
            <a:solidFill>
              <a:srgbClr val="651D32"/>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Лист1!$D$2:$D$9</c:f>
              <c:numCache>
                <c:formatCode>0%</c:formatCode>
                <c:ptCount val="8"/>
                <c:pt idx="0">
                  <c:v>0.30919999999999997</c:v>
                </c:pt>
                <c:pt idx="1">
                  <c:v>0.20369999999999999</c:v>
                </c:pt>
                <c:pt idx="2">
                  <c:v>0.22919999999999999</c:v>
                </c:pt>
                <c:pt idx="3">
                  <c:v>0.2258</c:v>
                </c:pt>
                <c:pt idx="4">
                  <c:v>0.26079999999999998</c:v>
                </c:pt>
                <c:pt idx="5">
                  <c:v>0.26779999999999998</c:v>
                </c:pt>
                <c:pt idx="6">
                  <c:v>0.27289999999999998</c:v>
                </c:pt>
                <c:pt idx="7">
                  <c:v>0.28660000000000002</c:v>
                </c:pt>
              </c:numCache>
            </c:numRef>
          </c:val>
          <c:extLst xmlns:c16r2="http://schemas.microsoft.com/office/drawing/2015/06/chart">
            <c:ext xmlns:c16="http://schemas.microsoft.com/office/drawing/2014/chart" uri="{C3380CC4-5D6E-409C-BE32-E72D297353CC}">
              <c16:uniqueId val="{0000000A-14E1-4F4D-8200-B0D1EF3F386B}"/>
            </c:ext>
          </c:extLst>
        </c:ser>
        <c:ser>
          <c:idx val="3"/>
          <c:order val="3"/>
          <c:tx>
            <c:strRef>
              <c:f>Лист1!$E$1</c:f>
              <c:strCache>
                <c:ptCount val="1"/>
                <c:pt idx="0">
                  <c:v>Столбец2</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Лист1!$E$2:$E$9</c:f>
              <c:numCache>
                <c:formatCode>General</c:formatCode>
                <c:ptCount val="8"/>
                <c:pt idx="0">
                  <c:v>0.69080000000000008</c:v>
                </c:pt>
                <c:pt idx="1">
                  <c:v>0.79630000000000001</c:v>
                </c:pt>
                <c:pt idx="2">
                  <c:v>0.77080000000000004</c:v>
                </c:pt>
                <c:pt idx="3">
                  <c:v>0.7742</c:v>
                </c:pt>
                <c:pt idx="4">
                  <c:v>0.73920000000000008</c:v>
                </c:pt>
                <c:pt idx="5">
                  <c:v>0.73219999999999996</c:v>
                </c:pt>
                <c:pt idx="6">
                  <c:v>0.72710000000000008</c:v>
                </c:pt>
                <c:pt idx="7">
                  <c:v>0.71340000000000003</c:v>
                </c:pt>
              </c:numCache>
            </c:numRef>
          </c:val>
          <c:extLst xmlns:c16r2="http://schemas.microsoft.com/office/drawing/2015/06/chart">
            <c:ext xmlns:c16="http://schemas.microsoft.com/office/drawing/2014/chart" uri="{C3380CC4-5D6E-409C-BE32-E72D297353CC}">
              <c16:uniqueId val="{0000000B-14E1-4F4D-8200-B0D1EF3F386B}"/>
            </c:ext>
          </c:extLst>
        </c:ser>
        <c:ser>
          <c:idx val="4"/>
          <c:order val="4"/>
          <c:tx>
            <c:strRef>
              <c:f>Лист1!$F$1</c:f>
              <c:strCache>
                <c:ptCount val="1"/>
                <c:pt idx="0">
                  <c:v>West</c:v>
                </c:pt>
              </c:strCache>
            </c:strRef>
          </c:tx>
          <c:spPr>
            <a:solidFill>
              <a:schemeClr val="accent5">
                <a:lumMod val="25000"/>
              </a:schemeClr>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Лист1!$F$2:$F$9</c:f>
              <c:numCache>
                <c:formatCode>0%</c:formatCode>
                <c:ptCount val="8"/>
                <c:pt idx="0">
                  <c:v>0.5323</c:v>
                </c:pt>
                <c:pt idx="1">
                  <c:v>0.33510000000000001</c:v>
                </c:pt>
                <c:pt idx="2">
                  <c:v>0.28139999999999998</c:v>
                </c:pt>
                <c:pt idx="3">
                  <c:v>0.2954</c:v>
                </c:pt>
                <c:pt idx="4">
                  <c:v>0.27429999999999999</c:v>
                </c:pt>
                <c:pt idx="5">
                  <c:v>0.27360000000000001</c:v>
                </c:pt>
                <c:pt idx="6">
                  <c:v>0.2321</c:v>
                </c:pt>
                <c:pt idx="7">
                  <c:v>0.19389999999999999</c:v>
                </c:pt>
              </c:numCache>
            </c:numRef>
          </c:val>
          <c:extLst xmlns:c16r2="http://schemas.microsoft.com/office/drawing/2015/06/chart">
            <c:ext xmlns:c16="http://schemas.microsoft.com/office/drawing/2014/chart" uri="{C3380CC4-5D6E-409C-BE32-E72D297353CC}">
              <c16:uniqueId val="{00000011-14E1-4F4D-8200-B0D1EF3F386B}"/>
            </c:ext>
          </c:extLst>
        </c:ser>
        <c:ser>
          <c:idx val="5"/>
          <c:order val="5"/>
          <c:tx>
            <c:strRef>
              <c:f>Лист1!$G$1</c:f>
              <c:strCache>
                <c:ptCount val="1"/>
                <c:pt idx="0">
                  <c:v>Столбец3</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Лист1!$G$2:$G$9</c:f>
              <c:numCache>
                <c:formatCode>General</c:formatCode>
                <c:ptCount val="8"/>
                <c:pt idx="0">
                  <c:v>0.4677</c:v>
                </c:pt>
                <c:pt idx="1">
                  <c:v>0.66490000000000005</c:v>
                </c:pt>
                <c:pt idx="2">
                  <c:v>0.71860000000000002</c:v>
                </c:pt>
                <c:pt idx="3">
                  <c:v>0.7046</c:v>
                </c:pt>
                <c:pt idx="4">
                  <c:v>0.72570000000000001</c:v>
                </c:pt>
                <c:pt idx="5">
                  <c:v>0.72639999999999993</c:v>
                </c:pt>
                <c:pt idx="6">
                  <c:v>0.76790000000000003</c:v>
                </c:pt>
                <c:pt idx="7">
                  <c:v>0.80610000000000004</c:v>
                </c:pt>
              </c:numCache>
            </c:numRef>
          </c:val>
          <c:extLst xmlns:c16r2="http://schemas.microsoft.com/office/drawing/2015/06/chart">
            <c:ext xmlns:c16="http://schemas.microsoft.com/office/drawing/2014/chart" uri="{C3380CC4-5D6E-409C-BE32-E72D297353CC}">
              <c16:uniqueId val="{00000012-14E1-4F4D-8200-B0D1EF3F386B}"/>
            </c:ext>
          </c:extLst>
        </c:ser>
        <c:ser>
          <c:idx val="6"/>
          <c:order val="6"/>
          <c:tx>
            <c:strRef>
              <c:f>Лист1!$H$1</c:f>
              <c:strCache>
                <c:ptCount val="1"/>
                <c:pt idx="0">
                  <c:v>Center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Лист1!$H$2:$H$9</c:f>
              <c:numCache>
                <c:formatCode>0%</c:formatCode>
                <c:ptCount val="8"/>
                <c:pt idx="0">
                  <c:v>0.38600000000000001</c:v>
                </c:pt>
                <c:pt idx="1">
                  <c:v>0.21</c:v>
                </c:pt>
                <c:pt idx="2">
                  <c:v>0.24979999999999999</c:v>
                </c:pt>
                <c:pt idx="3">
                  <c:v>0.20680000000000001</c:v>
                </c:pt>
                <c:pt idx="4">
                  <c:v>0.2064</c:v>
                </c:pt>
                <c:pt idx="5">
                  <c:v>0.2021</c:v>
                </c:pt>
                <c:pt idx="6">
                  <c:v>0.2296</c:v>
                </c:pt>
                <c:pt idx="7">
                  <c:v>0.21060000000000001</c:v>
                </c:pt>
              </c:numCache>
            </c:numRef>
          </c:val>
          <c:extLst xmlns:c16r2="http://schemas.microsoft.com/office/drawing/2015/06/chart">
            <c:ext xmlns:c16="http://schemas.microsoft.com/office/drawing/2014/chart" uri="{C3380CC4-5D6E-409C-BE32-E72D297353CC}">
              <c16:uniqueId val="{00000017-14E1-4F4D-8200-B0D1EF3F386B}"/>
            </c:ext>
          </c:extLst>
        </c:ser>
        <c:ser>
          <c:idx val="7"/>
          <c:order val="7"/>
          <c:tx>
            <c:strRef>
              <c:f>Лист1!$I$1</c:f>
              <c:strCache>
                <c:ptCount val="1"/>
                <c:pt idx="0">
                  <c:v>Столбец4</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Лист1!$I$2:$I$9</c:f>
              <c:numCache>
                <c:formatCode>General</c:formatCode>
                <c:ptCount val="8"/>
                <c:pt idx="0">
                  <c:v>0.61399999999999999</c:v>
                </c:pt>
                <c:pt idx="1">
                  <c:v>0.79</c:v>
                </c:pt>
                <c:pt idx="2">
                  <c:v>0.75019999999999998</c:v>
                </c:pt>
                <c:pt idx="3">
                  <c:v>0.79320000000000002</c:v>
                </c:pt>
                <c:pt idx="4">
                  <c:v>0.79359999999999997</c:v>
                </c:pt>
                <c:pt idx="5">
                  <c:v>0.79790000000000005</c:v>
                </c:pt>
                <c:pt idx="6">
                  <c:v>0.77039999999999997</c:v>
                </c:pt>
                <c:pt idx="7">
                  <c:v>0.78939999999999999</c:v>
                </c:pt>
              </c:numCache>
            </c:numRef>
          </c:val>
          <c:extLst xmlns:c16r2="http://schemas.microsoft.com/office/drawing/2015/06/chart">
            <c:ext xmlns:c16="http://schemas.microsoft.com/office/drawing/2014/chart" uri="{C3380CC4-5D6E-409C-BE32-E72D297353CC}">
              <c16:uniqueId val="{00000018-14E1-4F4D-8200-B0D1EF3F386B}"/>
            </c:ext>
          </c:extLst>
        </c:ser>
        <c:ser>
          <c:idx val="8"/>
          <c:order val="8"/>
          <c:tx>
            <c:strRef>
              <c:f>Лист1!$J$1</c:f>
              <c:strCache>
                <c:ptCount val="1"/>
                <c:pt idx="0">
                  <c:v>South</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Лист1!$J$2:$J$9</c:f>
              <c:numCache>
                <c:formatCode>0%</c:formatCode>
                <c:ptCount val="8"/>
                <c:pt idx="0">
                  <c:v>0.35139999999999999</c:v>
                </c:pt>
                <c:pt idx="1">
                  <c:v>0.13519999999999999</c:v>
                </c:pt>
                <c:pt idx="2">
                  <c:v>0.13919999999999999</c:v>
                </c:pt>
                <c:pt idx="3">
                  <c:v>0.16059999999999999</c:v>
                </c:pt>
                <c:pt idx="4">
                  <c:v>0.1462</c:v>
                </c:pt>
                <c:pt idx="5">
                  <c:v>0.1217</c:v>
                </c:pt>
                <c:pt idx="6">
                  <c:v>0.1079</c:v>
                </c:pt>
                <c:pt idx="7">
                  <c:v>9.7900000000000001E-2</c:v>
                </c:pt>
              </c:numCache>
            </c:numRef>
          </c:val>
          <c:extLst xmlns:c16r2="http://schemas.microsoft.com/office/drawing/2015/06/chart">
            <c:ext xmlns:c16="http://schemas.microsoft.com/office/drawing/2014/chart" uri="{C3380CC4-5D6E-409C-BE32-E72D297353CC}">
              <c16:uniqueId val="{0000001D-14E1-4F4D-8200-B0D1EF3F386B}"/>
            </c:ext>
          </c:extLst>
        </c:ser>
        <c:ser>
          <c:idx val="9"/>
          <c:order val="9"/>
          <c:tx>
            <c:strRef>
              <c:f>Лист1!$K$1</c:f>
              <c:strCache>
                <c:ptCount val="1"/>
                <c:pt idx="0">
                  <c:v>Столбец5</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Лист1!$K$2:$K$9</c:f>
              <c:numCache>
                <c:formatCode>General</c:formatCode>
                <c:ptCount val="8"/>
                <c:pt idx="0">
                  <c:v>0.64860000000000007</c:v>
                </c:pt>
                <c:pt idx="1">
                  <c:v>0.86480000000000001</c:v>
                </c:pt>
                <c:pt idx="2">
                  <c:v>0.86080000000000001</c:v>
                </c:pt>
                <c:pt idx="3">
                  <c:v>0.83940000000000003</c:v>
                </c:pt>
                <c:pt idx="4">
                  <c:v>0.8538</c:v>
                </c:pt>
                <c:pt idx="5">
                  <c:v>0.87829999999999997</c:v>
                </c:pt>
                <c:pt idx="6">
                  <c:v>0.8921</c:v>
                </c:pt>
                <c:pt idx="7">
                  <c:v>0.90210000000000001</c:v>
                </c:pt>
              </c:numCache>
            </c:numRef>
          </c:val>
          <c:extLst xmlns:c16r2="http://schemas.microsoft.com/office/drawing/2015/06/chart">
            <c:ext xmlns:c16="http://schemas.microsoft.com/office/drawing/2014/chart" uri="{C3380CC4-5D6E-409C-BE32-E72D297353CC}">
              <c16:uniqueId val="{0000001E-14E1-4F4D-8200-B0D1EF3F386B}"/>
            </c:ext>
          </c:extLst>
        </c:ser>
        <c:ser>
          <c:idx val="10"/>
          <c:order val="10"/>
          <c:tx>
            <c:strRef>
              <c:f>Лист1!$L$1</c:f>
              <c:strCache>
                <c:ptCount val="1"/>
                <c:pt idx="0">
                  <c:v>East</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Лист1!$L$2:$L$9</c:f>
              <c:numCache>
                <c:formatCode>0%</c:formatCode>
                <c:ptCount val="8"/>
                <c:pt idx="0">
                  <c:v>0.36820000000000003</c:v>
                </c:pt>
                <c:pt idx="1">
                  <c:v>0.25790000000000002</c:v>
                </c:pt>
                <c:pt idx="2">
                  <c:v>0.21079999999999999</c:v>
                </c:pt>
                <c:pt idx="3">
                  <c:v>0.185</c:v>
                </c:pt>
                <c:pt idx="4">
                  <c:v>0.16289999999999999</c:v>
                </c:pt>
                <c:pt idx="5">
                  <c:v>0.14069999999999999</c:v>
                </c:pt>
                <c:pt idx="6">
                  <c:v>0.12520000000000001</c:v>
                </c:pt>
                <c:pt idx="7">
                  <c:v>0.13039999999999999</c:v>
                </c:pt>
              </c:numCache>
            </c:numRef>
          </c:val>
          <c:extLst xmlns:c16r2="http://schemas.microsoft.com/office/drawing/2015/06/chart">
            <c:ext xmlns:c16="http://schemas.microsoft.com/office/drawing/2014/chart" uri="{C3380CC4-5D6E-409C-BE32-E72D297353CC}">
              <c16:uniqueId val="{00000023-14E1-4F4D-8200-B0D1EF3F386B}"/>
            </c:ext>
          </c:extLst>
        </c:ser>
        <c:ser>
          <c:idx val="11"/>
          <c:order val="11"/>
          <c:tx>
            <c:strRef>
              <c:f>Лист1!$M$1</c:f>
              <c:strCache>
                <c:ptCount val="1"/>
                <c:pt idx="0">
                  <c:v>Столбец6</c:v>
                </c:pt>
              </c:strCache>
            </c:strRef>
          </c:tx>
          <c:spPr>
            <a:no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Лист1!$M$2:$M$9</c:f>
              <c:numCache>
                <c:formatCode>General</c:formatCode>
                <c:ptCount val="8"/>
                <c:pt idx="0">
                  <c:v>0.63179999999999992</c:v>
                </c:pt>
                <c:pt idx="1">
                  <c:v>0.74209999999999998</c:v>
                </c:pt>
                <c:pt idx="2">
                  <c:v>0.78920000000000001</c:v>
                </c:pt>
                <c:pt idx="3">
                  <c:v>0.81499999999999995</c:v>
                </c:pt>
                <c:pt idx="4">
                  <c:v>0.83709999999999996</c:v>
                </c:pt>
                <c:pt idx="5">
                  <c:v>0.85929999999999995</c:v>
                </c:pt>
                <c:pt idx="6">
                  <c:v>0.87480000000000002</c:v>
                </c:pt>
                <c:pt idx="7">
                  <c:v>0.86960000000000004</c:v>
                </c:pt>
              </c:numCache>
            </c:numRef>
          </c:val>
          <c:extLst xmlns:c16r2="http://schemas.microsoft.com/office/drawing/2015/06/chart">
            <c:ext xmlns:c16="http://schemas.microsoft.com/office/drawing/2014/chart" uri="{C3380CC4-5D6E-409C-BE32-E72D297353CC}">
              <c16:uniqueId val="{00000024-14E1-4F4D-8200-B0D1EF3F386B}"/>
            </c:ext>
          </c:extLst>
        </c:ser>
        <c:ser>
          <c:idx val="12"/>
          <c:order val="12"/>
          <c:tx>
            <c:strRef>
              <c:f>Лист1!$N$1</c:f>
              <c:strCache>
                <c:ptCount val="1"/>
                <c:pt idx="0">
                  <c:v>Kyiv city</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Лист1!$N$2:$N$9</c:f>
              <c:numCache>
                <c:formatCode>0%</c:formatCode>
                <c:ptCount val="8"/>
                <c:pt idx="0">
                  <c:v>0.3337</c:v>
                </c:pt>
                <c:pt idx="1">
                  <c:v>0.2311</c:v>
                </c:pt>
                <c:pt idx="2">
                  <c:v>0.17319999999999999</c:v>
                </c:pt>
                <c:pt idx="3">
                  <c:v>0.1888</c:v>
                </c:pt>
                <c:pt idx="4">
                  <c:v>0.219</c:v>
                </c:pt>
                <c:pt idx="5">
                  <c:v>0.19070000000000001</c:v>
                </c:pt>
                <c:pt idx="6">
                  <c:v>0.1986</c:v>
                </c:pt>
                <c:pt idx="7">
                  <c:v>0.191</c:v>
                </c:pt>
              </c:numCache>
            </c:numRef>
          </c:val>
          <c:extLst xmlns:c16r2="http://schemas.microsoft.com/office/drawing/2015/06/chart">
            <c:ext xmlns:c16="http://schemas.microsoft.com/office/drawing/2014/chart" uri="{C3380CC4-5D6E-409C-BE32-E72D297353CC}">
              <c16:uniqueId val="{00000029-14E1-4F4D-8200-B0D1EF3F386B}"/>
            </c:ext>
          </c:extLst>
        </c:ser>
        <c:ser>
          <c:idx val="13"/>
          <c:order val="13"/>
          <c:tx>
            <c:strRef>
              <c:f>Лист1!$O$1</c:f>
              <c:strCache>
                <c:ptCount val="1"/>
                <c:pt idx="0">
                  <c:v>Столбец7</c:v>
                </c:pt>
              </c:strCache>
            </c:strRef>
          </c:tx>
          <c:spPr>
            <a:solidFill>
              <a:srgbClr val="E7E7E5"/>
            </a:solidFill>
          </c:spPr>
          <c:invertIfNegative val="0"/>
          <c:cat>
            <c:strRef>
              <c:f>Лист1!$A$2:$A$9</c:f>
              <c:strCache>
                <c:ptCount val="8"/>
                <c:pt idx="0">
                  <c:v>Refusal to solve one’s own problems involving corruption methods (for example, bribing to obtain permits, benefits, documents, etc.)</c:v>
                </c:pt>
                <c:pt idx="1">
                  <c:v>Support for the politicians and political parties that proclaim combatting corruption as their mission statement. For example, giving votes for such parties or politicians.</c:v>
                </c:pt>
                <c:pt idx="2">
                  <c:v>Report corruption actions by officials to law enforcement agencies (police, prosecutor's office, Security Service of Ukraine)</c:v>
                </c:pt>
                <c:pt idx="3">
                  <c:v>Report corruption actions by officials to the media or individual journalists</c:v>
                </c:pt>
                <c:pt idx="4">
                  <c:v>Report corruption actions by officials to NABU (National Anti-Corruption Bureau)  </c:v>
                </c:pt>
                <c:pt idx="5">
                  <c:v>Report corruption actions by officials to NAPS (National Agency for Prevention of Corruption)</c:v>
                </c:pt>
                <c:pt idx="6">
                  <c:v>Participation in the activities of anti-corruption non-governmental organizations</c:v>
                </c:pt>
                <c:pt idx="7">
                  <c:v>Participation in protest actions or demonstrations against corruption</c:v>
                </c:pt>
              </c:strCache>
            </c:strRef>
          </c:cat>
          <c:val>
            <c:numRef>
              <c:f>Лист1!$O$2:$O$9</c:f>
              <c:numCache>
                <c:formatCode>General</c:formatCode>
                <c:ptCount val="8"/>
                <c:pt idx="0">
                  <c:v>0.6663</c:v>
                </c:pt>
                <c:pt idx="1">
                  <c:v>0.76890000000000003</c:v>
                </c:pt>
                <c:pt idx="2">
                  <c:v>0.82679999999999998</c:v>
                </c:pt>
                <c:pt idx="3">
                  <c:v>0.81120000000000003</c:v>
                </c:pt>
                <c:pt idx="4">
                  <c:v>0.78100000000000003</c:v>
                </c:pt>
                <c:pt idx="5">
                  <c:v>0.80930000000000002</c:v>
                </c:pt>
                <c:pt idx="6">
                  <c:v>0.8014</c:v>
                </c:pt>
                <c:pt idx="7">
                  <c:v>0.80899999999999994</c:v>
                </c:pt>
              </c:numCache>
            </c:numRef>
          </c:val>
          <c:extLst xmlns:c16r2="http://schemas.microsoft.com/office/drawing/2015/06/chart">
            <c:ext xmlns:c16="http://schemas.microsoft.com/office/drawing/2014/chart" uri="{C3380CC4-5D6E-409C-BE32-E72D297353CC}">
              <c16:uniqueId val="{0000002A-14E1-4F4D-8200-B0D1EF3F386B}"/>
            </c:ext>
          </c:extLst>
        </c:ser>
        <c:dLbls>
          <c:showLegendKey val="0"/>
          <c:showVal val="0"/>
          <c:showCatName val="0"/>
          <c:showSerName val="0"/>
          <c:showPercent val="0"/>
          <c:showBubbleSize val="0"/>
        </c:dLbls>
        <c:gapWidth val="80"/>
        <c:overlap val="100"/>
        <c:axId val="128654336"/>
        <c:axId val="128652800"/>
      </c:barChart>
      <c:valAx>
        <c:axId val="128652800"/>
        <c:scaling>
          <c:orientation val="minMax"/>
        </c:scaling>
        <c:delete val="1"/>
        <c:axPos val="t"/>
        <c:numFmt formatCode="0%" sourceLinked="1"/>
        <c:majorTickMark val="out"/>
        <c:minorTickMark val="none"/>
        <c:tickLblPos val="none"/>
        <c:crossAx val="128654336"/>
        <c:crosses val="autoZero"/>
        <c:crossBetween val="between"/>
      </c:valAx>
      <c:catAx>
        <c:axId val="128654336"/>
        <c:scaling>
          <c:orientation val="maxMin"/>
        </c:scaling>
        <c:delete val="1"/>
        <c:axPos val="l"/>
        <c:numFmt formatCode="General" sourceLinked="1"/>
        <c:majorTickMark val="out"/>
        <c:minorTickMark val="none"/>
        <c:tickLblPos val="none"/>
        <c:crossAx val="128652800"/>
        <c:crosses val="autoZero"/>
        <c:auto val="1"/>
        <c:lblAlgn val="ctr"/>
        <c:lblOffset val="100"/>
        <c:noMultiLvlLbl val="0"/>
      </c:catAx>
    </c:plotArea>
    <c:plotVisOnly val="1"/>
    <c:dispBlanksAs val="gap"/>
    <c:showDLblsOverMax val="0"/>
  </c:chart>
  <c:txPr>
    <a:bodyPr/>
    <a:lstStyle/>
    <a:p>
      <a:pPr>
        <a:defRPr sz="1800">
          <a:latin typeface="Gill Sans MT"/>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264757383470508"/>
          <c:y val="0"/>
          <c:w val="0.32735242616529497"/>
          <c:h val="1"/>
        </c:manualLayout>
      </c:layout>
      <c:barChart>
        <c:barDir val="bar"/>
        <c:grouping val="clustered"/>
        <c:varyColors val="0"/>
        <c:ser>
          <c:idx val="0"/>
          <c:order val="0"/>
          <c:tx>
            <c:strRef>
              <c:f>Лист1!$B$1</c:f>
              <c:strCache>
                <c:ptCount val="1"/>
                <c:pt idx="0">
                  <c:v>Ряд 1</c:v>
                </c:pt>
              </c:strCache>
            </c:strRef>
          </c:tx>
          <c:invertIfNegative val="0"/>
          <c:dPt>
            <c:idx val="5"/>
            <c:invertIfNegative val="0"/>
            <c:bubble3D val="0"/>
            <c:spPr>
              <a:solidFill>
                <a:srgbClr val="9B9B9A"/>
              </a:solidFill>
            </c:spPr>
            <c:extLst xmlns:c16r2="http://schemas.microsoft.com/office/drawing/2015/06/chart">
              <c:ext xmlns:c16="http://schemas.microsoft.com/office/drawing/2014/chart" uri="{C3380CC4-5D6E-409C-BE32-E72D297353CC}">
                <c16:uniqueId val="{00000000-9117-476E-823D-C757E2357648}"/>
              </c:ext>
            </c:extLst>
          </c:dPt>
          <c:dLbls>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276-426B-97C8-5E8453BC701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276-426B-97C8-5E8453BC7019}"/>
                </c:ext>
              </c:extLst>
            </c:dLbl>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Лист1!$A$2:$A$7</c:f>
              <c:strCache>
                <c:ptCount val="6"/>
                <c:pt idx="0">
                  <c:v>1.     We have to save on food</c:v>
                </c:pt>
                <c:pt idx="1">
                  <c:v>2.     We have enough money for food and necessary clothes, footwear. However we have to save or borrow money to purchase such things as a nice suit, cell phone, vacuum cleaner, etc.</c:v>
                </c:pt>
                <c:pt idx="2">
                  <c:v>3.     We have enough money for food, clothes, footwear, including other commodities. However to purchase expensive things (i.e. modern TV-set, refrigerator, furniture), we have to save or borrow money </c:v>
                </c:pt>
                <c:pt idx="3">
                  <c:v>4.     We have enough money for food, clothes, footwear, including expensive commodities. However to purchase a vehicle or an apartment, we have to save or borrow money</c:v>
                </c:pt>
                <c:pt idx="4">
                  <c:v>5.     I can make any necessary purchases at any time</c:v>
                </c:pt>
                <c:pt idx="5">
                  <c:v>6.      Hard to answer/ Refuse to answer </c:v>
                </c:pt>
              </c:strCache>
            </c:strRef>
          </c:cat>
          <c:val>
            <c:numRef>
              <c:f>Лист1!$B$2:$B$7</c:f>
              <c:numCache>
                <c:formatCode>0%</c:formatCode>
                <c:ptCount val="6"/>
                <c:pt idx="0">
                  <c:v>0.14169999999999999</c:v>
                </c:pt>
                <c:pt idx="1">
                  <c:v>0.4007</c:v>
                </c:pt>
                <c:pt idx="2">
                  <c:v>0.35139999999999999</c:v>
                </c:pt>
                <c:pt idx="3">
                  <c:v>7.7899999999999997E-2</c:v>
                </c:pt>
                <c:pt idx="4" formatCode="0.0%">
                  <c:v>4.5999999999999999E-3</c:v>
                </c:pt>
                <c:pt idx="5">
                  <c:v>2.3699999999999999E-2</c:v>
                </c:pt>
              </c:numCache>
            </c:numRef>
          </c:val>
          <c:extLst xmlns:c16r2="http://schemas.microsoft.com/office/drawing/2015/06/chart">
            <c:ext xmlns:c16="http://schemas.microsoft.com/office/drawing/2014/chart" uri="{C3380CC4-5D6E-409C-BE32-E72D297353CC}">
              <c16:uniqueId val="{00000006-4276-426B-97C8-5E8453BC7019}"/>
            </c:ext>
          </c:extLst>
        </c:ser>
        <c:dLbls>
          <c:showLegendKey val="0"/>
          <c:showVal val="0"/>
          <c:showCatName val="0"/>
          <c:showSerName val="0"/>
          <c:showPercent val="0"/>
          <c:showBubbleSize val="0"/>
        </c:dLbls>
        <c:gapWidth val="150"/>
        <c:axId val="92148480"/>
        <c:axId val="94698496"/>
      </c:barChart>
      <c:valAx>
        <c:axId val="94698496"/>
        <c:scaling>
          <c:orientation val="minMax"/>
          <c:max val="0.60000000000000009"/>
          <c:min val="0"/>
        </c:scaling>
        <c:delete val="1"/>
        <c:axPos val="t"/>
        <c:numFmt formatCode="0%" sourceLinked="1"/>
        <c:majorTickMark val="out"/>
        <c:minorTickMark val="none"/>
        <c:tickLblPos val="nextTo"/>
        <c:crossAx val="92148480"/>
        <c:crosses val="autoZero"/>
        <c:crossBetween val="between"/>
      </c:valAx>
      <c:catAx>
        <c:axId val="92148480"/>
        <c:scaling>
          <c:orientation val="maxMin"/>
        </c:scaling>
        <c:delete val="0"/>
        <c:axPos val="l"/>
        <c:numFmt formatCode="General" sourceLinked="0"/>
        <c:majorTickMark val="out"/>
        <c:minorTickMark val="none"/>
        <c:tickLblPos val="none"/>
        <c:spPr>
          <a:ln>
            <a:noFill/>
          </a:ln>
        </c:spPr>
        <c:txPr>
          <a:bodyPr/>
          <a:lstStyle/>
          <a:p>
            <a:pPr>
              <a:defRPr sz="1400">
                <a:latin typeface="Gill Sans MT"/>
              </a:defRPr>
            </a:pPr>
            <a:endParaRPr lang="ru-RU"/>
          </a:p>
        </c:txPr>
        <c:crossAx val="9469849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8168242061549"/>
          <c:y val="3.9761555897859763E-2"/>
          <c:w val="0.75377599963353858"/>
          <c:h val="0.96023844410214021"/>
        </c:manualLayout>
      </c:layout>
      <c:barChart>
        <c:barDir val="bar"/>
        <c:grouping val="clustered"/>
        <c:varyColors val="0"/>
        <c:ser>
          <c:idx val="0"/>
          <c:order val="0"/>
          <c:tx>
            <c:strRef>
              <c:f>Лист1!$B$1</c:f>
              <c:strCache>
                <c:ptCount val="1"/>
                <c:pt idx="0">
                  <c:v>Ряд 1</c:v>
                </c:pt>
              </c:strCache>
            </c:strRef>
          </c:tx>
          <c:invertIfNegative val="0"/>
          <c:dPt>
            <c:idx val="7"/>
            <c:invertIfNegative val="0"/>
            <c:bubble3D val="0"/>
            <c:spPr>
              <a:solidFill>
                <a:srgbClr val="9B9B9A"/>
              </a:solidFill>
            </c:spPr>
            <c:extLst xmlns:c16r2="http://schemas.microsoft.com/office/drawing/2015/06/chart">
              <c:ext xmlns:c16="http://schemas.microsoft.com/office/drawing/2014/chart" uri="{C3380CC4-5D6E-409C-BE32-E72D297353CC}">
                <c16:uniqueId val="{00000001-7C56-45ED-BC2C-09B6712E7E9E}"/>
              </c:ext>
            </c:extLst>
          </c:dPt>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C56-45ED-BC2C-09B6712E7E9E}"/>
                </c:ext>
              </c:extLst>
            </c:dLbl>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Лист1!$A$2:$A$9</c:f>
              <c:strCache>
                <c:ptCount val="8"/>
                <c:pt idx="0">
                  <c:v>Civil servant in other positions serving in state authorities or local government</c:v>
                </c:pt>
                <c:pt idx="1">
                  <c:v>Law enforcement agency employee (militia / police, Prosecutor’s Office, Security Service of Ukraine)</c:v>
                </c:pt>
                <c:pt idx="2">
                  <c:v>Commissioned officer</c:v>
                </c:pt>
                <c:pt idx="3">
                  <c:v>Civil servant in senior positions serving in state authorities or local government</c:v>
                </c:pt>
                <c:pt idx="4">
                  <c:v>Judge / court employee</c:v>
                </c:pt>
                <c:pt idx="5">
                  <c:v>Member of Parliament or local Council deputy</c:v>
                </c:pt>
                <c:pt idx="6">
                  <c:v>None of the list</c:v>
                </c:pt>
                <c:pt idx="7">
                  <c:v>Refused to answer</c:v>
                </c:pt>
              </c:strCache>
            </c:strRef>
          </c:cat>
          <c:val>
            <c:numRef>
              <c:f>Лист1!$B$2:$B$9</c:f>
              <c:numCache>
                <c:formatCode>0%</c:formatCode>
                <c:ptCount val="8"/>
                <c:pt idx="0">
                  <c:v>4.3499999999999997E-2</c:v>
                </c:pt>
                <c:pt idx="1">
                  <c:v>3.85E-2</c:v>
                </c:pt>
                <c:pt idx="2">
                  <c:v>1.9900000000000001E-2</c:v>
                </c:pt>
                <c:pt idx="3">
                  <c:v>1.54E-2</c:v>
                </c:pt>
                <c:pt idx="4">
                  <c:v>1.03E-2</c:v>
                </c:pt>
                <c:pt idx="5" formatCode="0.0%">
                  <c:v>3.0000000000000001E-3</c:v>
                </c:pt>
                <c:pt idx="6">
                  <c:v>0.87949999999999995</c:v>
                </c:pt>
                <c:pt idx="7">
                  <c:v>1.54E-2</c:v>
                </c:pt>
              </c:numCache>
            </c:numRef>
          </c:val>
          <c:extLst xmlns:c16r2="http://schemas.microsoft.com/office/drawing/2015/06/chart">
            <c:ext xmlns:c16="http://schemas.microsoft.com/office/drawing/2014/chart" uri="{C3380CC4-5D6E-409C-BE32-E72D297353CC}">
              <c16:uniqueId val="{00000003-7C56-45ED-BC2C-09B6712E7E9E}"/>
            </c:ext>
          </c:extLst>
        </c:ser>
        <c:dLbls>
          <c:showLegendKey val="0"/>
          <c:showVal val="0"/>
          <c:showCatName val="0"/>
          <c:showSerName val="0"/>
          <c:showPercent val="0"/>
          <c:showBubbleSize val="0"/>
        </c:dLbls>
        <c:gapWidth val="150"/>
        <c:axId val="95050752"/>
        <c:axId val="95049216"/>
      </c:barChart>
      <c:valAx>
        <c:axId val="95049216"/>
        <c:scaling>
          <c:orientation val="minMax"/>
          <c:max val="1"/>
          <c:min val="0"/>
        </c:scaling>
        <c:delete val="1"/>
        <c:axPos val="t"/>
        <c:numFmt formatCode="0%" sourceLinked="1"/>
        <c:majorTickMark val="out"/>
        <c:minorTickMark val="none"/>
        <c:tickLblPos val="nextTo"/>
        <c:crossAx val="95050752"/>
        <c:crosses val="autoZero"/>
        <c:crossBetween val="between"/>
      </c:valAx>
      <c:catAx>
        <c:axId val="95050752"/>
        <c:scaling>
          <c:orientation val="maxMin"/>
        </c:scaling>
        <c:delete val="0"/>
        <c:axPos val="l"/>
        <c:numFmt formatCode="General" sourceLinked="0"/>
        <c:majorTickMark val="out"/>
        <c:minorTickMark val="none"/>
        <c:tickLblPos val="none"/>
        <c:spPr>
          <a:ln>
            <a:noFill/>
          </a:ln>
        </c:spPr>
        <c:txPr>
          <a:bodyPr/>
          <a:lstStyle/>
          <a:p>
            <a:pPr>
              <a:defRPr sz="1400">
                <a:latin typeface="Gill Sans MT"/>
              </a:defRPr>
            </a:pPr>
            <a:endParaRPr lang="ru-RU"/>
          </a:p>
        </c:txPr>
        <c:crossAx val="9504921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9863583941401E-3"/>
          <c:y val="2.0596661647615755E-2"/>
          <c:w val="0.43204332635989257"/>
          <c:h val="1"/>
        </c:manualLayout>
      </c:layout>
      <c:pieChart>
        <c:varyColors val="1"/>
        <c:ser>
          <c:idx val="0"/>
          <c:order val="0"/>
          <c:tx>
            <c:strRef>
              <c:f>Лист1!$B$1</c:f>
              <c:strCache>
                <c:ptCount val="1"/>
                <c:pt idx="0">
                  <c:v>Столбец1</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FB17-476F-8576-31B568A79E89}"/>
              </c:ext>
            </c:extLst>
          </c:dPt>
          <c:dPt>
            <c:idx val="1"/>
            <c:bubble3D val="0"/>
            <c:spPr>
              <a:solidFill>
                <a:schemeClr val="accent1">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3-FB17-476F-8576-31B568A79E89}"/>
              </c:ext>
            </c:extLst>
          </c:dPt>
          <c:dPt>
            <c:idx val="2"/>
            <c:bubble3D val="0"/>
            <c:spPr>
              <a:solidFill>
                <a:schemeClr val="accent5">
                  <a:lumMod val="90000"/>
                </a:schemeClr>
              </a:solidFill>
              <a:ln w="19050">
                <a:noFill/>
              </a:ln>
              <a:effectLst/>
            </c:spPr>
            <c:extLst xmlns:c16r2="http://schemas.microsoft.com/office/drawing/2015/06/chart">
              <c:ext xmlns:c16="http://schemas.microsoft.com/office/drawing/2014/chart" uri="{C3380CC4-5D6E-409C-BE32-E72D297353CC}">
                <c16:uniqueId val="{00000005-FB17-476F-8576-31B568A79E89}"/>
              </c:ext>
            </c:extLst>
          </c:dPt>
          <c:dPt>
            <c:idx val="3"/>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7-FB17-476F-8576-31B568A79E89}"/>
              </c:ext>
            </c:extLst>
          </c:dPt>
          <c:dPt>
            <c:idx val="4"/>
            <c:bubble3D val="0"/>
            <c:spPr>
              <a:solidFill>
                <a:schemeClr val="accent5">
                  <a:lumMod val="50000"/>
                </a:schemeClr>
              </a:solidFill>
              <a:ln w="19050">
                <a:noFill/>
              </a:ln>
              <a:effectLst/>
            </c:spPr>
            <c:extLst xmlns:c16r2="http://schemas.microsoft.com/office/drawing/2015/06/chart">
              <c:ext xmlns:c16="http://schemas.microsoft.com/office/drawing/2014/chart" uri="{C3380CC4-5D6E-409C-BE32-E72D297353CC}">
                <c16:uniqueId val="{00000009-FB17-476F-8576-31B568A79E89}"/>
              </c:ext>
            </c:extLst>
          </c:dPt>
          <c:dLbls>
            <c:dLbl>
              <c:idx val="0"/>
              <c:layout>
                <c:manualLayout>
                  <c:x val="-3.7194756571254227E-2"/>
                  <c:y val="0.11225467099150971"/>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7-476F-8576-31B568A79E89}"/>
                </c:ext>
              </c:extLst>
            </c:dLbl>
            <c:dLbl>
              <c:idx val="2"/>
              <c:layout>
                <c:manualLayout>
                  <c:x val="-1.0254408039286284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17-476F-8576-31B568A79E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Так</c:v>
                </c:pt>
                <c:pt idx="1">
                  <c:v>Ні</c:v>
                </c:pt>
                <c:pt idx="2">
                  <c:v>Не пам'ятаю</c:v>
                </c:pt>
              </c:strCache>
            </c:strRef>
          </c:cat>
          <c:val>
            <c:numRef>
              <c:f>Лист1!$B$2:$B$4</c:f>
              <c:numCache>
                <c:formatCode>0%</c:formatCode>
                <c:ptCount val="3"/>
                <c:pt idx="0">
                  <c:v>3.0099999999999998E-2</c:v>
                </c:pt>
                <c:pt idx="1">
                  <c:v>0.96599999999999997</c:v>
                </c:pt>
                <c:pt idx="2" formatCode="0.0%">
                  <c:v>3.8999999999999998E-3</c:v>
                </c:pt>
              </c:numCache>
            </c:numRef>
          </c:val>
          <c:extLst xmlns:c16r2="http://schemas.microsoft.com/office/drawing/2015/06/chart">
            <c:ext xmlns:c16="http://schemas.microsoft.com/office/drawing/2014/chart" uri="{C3380CC4-5D6E-409C-BE32-E72D297353CC}">
              <c16:uniqueId val="{0000000A-FB17-476F-8576-31B568A79E89}"/>
            </c:ext>
          </c:extLst>
        </c:ser>
        <c:dLbls>
          <c:showLegendKey val="0"/>
          <c:showVal val="0"/>
          <c:showCatName val="0"/>
          <c:showSerName val="0"/>
          <c:showPercent val="0"/>
          <c:showBubbleSize val="0"/>
          <c:showLeaderLines val="1"/>
        </c:dLbls>
        <c:firstSliceAng val="30"/>
      </c:pieChart>
      <c:spPr>
        <a:noFill/>
        <a:ln>
          <a:noFill/>
        </a:ln>
        <a:effectLst>
          <a:outerShdw blurRad="50800" dir="5400000" sx="1000" sy="1000" algn="ctr" rotWithShape="0">
            <a:srgbClr val="000000">
              <a:alpha val="43137"/>
            </a:srgbClr>
          </a:outerShdw>
        </a:effectLst>
      </c:spPr>
    </c:plotArea>
    <c:legend>
      <c:legendPos val="r"/>
      <c:layout>
        <c:manualLayout>
          <c:xMode val="edge"/>
          <c:yMode val="edge"/>
          <c:x val="0.55325270862435305"/>
          <c:y val="0.33472492836074402"/>
          <c:w val="0.31047089113595777"/>
          <c:h val="0.343886981853722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0.30608</cdr:x>
      <cdr:y>0.34182</cdr:y>
    </cdr:from>
    <cdr:to>
      <cdr:x>0.5</cdr:x>
      <cdr:y>0.50058</cdr:y>
    </cdr:to>
    <cdr:sp macro="" textlink="">
      <cdr:nvSpPr>
        <cdr:cNvPr id="4" name="TextBox 3"/>
        <cdr:cNvSpPr txBox="1"/>
      </cdr:nvSpPr>
      <cdr:spPr>
        <a:xfrm xmlns:a="http://schemas.openxmlformats.org/drawingml/2006/main">
          <a:off x="1505763" y="671697"/>
          <a:ext cx="953993" cy="3119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uk-UA" sz="1400" b="1" dirty="0">
              <a:solidFill>
                <a:schemeClr val="bg1"/>
              </a:solidFill>
              <a:latin typeface="Arial" panose="020B0604020202020204" pitchFamily="34" charset="0"/>
              <a:cs typeface="Arial" panose="020B0604020202020204" pitchFamily="34" charset="0"/>
            </a:rPr>
            <a:t>Жіноча</a:t>
          </a:r>
          <a:r>
            <a:rPr lang="en-US" sz="1400" b="1" dirty="0">
              <a:solidFill>
                <a:schemeClr val="bg1"/>
              </a:solidFill>
              <a:latin typeface="Arial" panose="020B0604020202020204" pitchFamily="34" charset="0"/>
              <a:cs typeface="Arial" panose="020B0604020202020204" pitchFamily="34" charset="0"/>
            </a:rPr>
            <a:t> </a:t>
          </a:r>
          <a:endParaRPr lang="uk-UA" sz="1400" b="1" dirty="0">
            <a:solidFill>
              <a:schemeClr val="bg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10/25/2018</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10/25/2018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10/25/2018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10/25/2018</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10/25/2018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10/25/2018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10/25/2018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10/25/2018</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Rectangle 3"/>
          <p:cNvSpPr>
            <a:spLocks noGrp="1" noChangeArrowheads="1"/>
          </p:cNvSpPr>
          <p:nvPr>
            <p:ph idx="13"/>
          </p:nvPr>
        </p:nvSpPr>
        <p:spPr bwMode="auto">
          <a:xfrm>
            <a:off x="457200" y="1503825"/>
            <a:ext cx="8229600" cy="3127668"/>
          </a:xfrm>
          <a:prstGeom prst="rect">
            <a:avLst/>
          </a:prstGeom>
          <a:noFill/>
          <a:ln>
            <a:noFill/>
          </a:ln>
          <a:extLst/>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Tree>
    <p:extLst>
      <p:ext uri="{BB962C8B-B14F-4D97-AF65-F5344CB8AC3E}">
        <p14:creationId xmlns:p14="http://schemas.microsoft.com/office/powerpoint/2010/main" val="4046998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9781"/>
            <a:ext cx="7772400" cy="3456517"/>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4918641"/>
            <a:ext cx="2133600" cy="162224"/>
          </a:xfrm>
          <a:prstGeom prst="rect">
            <a:avLst/>
          </a:prstGeom>
        </p:spPr>
        <p:txBody>
          <a:bodyPr vert="horz" lIns="91440" tIns="45720" rIns="91440" bIns="45720" rtlCol="0" anchor="ctr">
            <a:spAutoFit/>
          </a:bodyPr>
          <a:lstStyle>
            <a:lvl1pPr algn="l">
              <a:defRPr sz="454" b="0" i="0">
                <a:solidFill>
                  <a:srgbClr val="6C6463"/>
                </a:solidFill>
                <a:latin typeface="Gill Sans MT"/>
                <a:cs typeface="Gill Sans MT"/>
              </a:defRPr>
            </a:lvl1pPr>
          </a:lstStyle>
          <a:p>
            <a:fld id="{414FB1AD-D69E-B741-965A-0BAE826C2FA6}" type="datetime1">
              <a:rPr lang="en-US" smtClean="0"/>
              <a:pPr/>
              <a:t>10/25/2018</a:t>
            </a:fld>
            <a:endParaRPr lang="en-US" dirty="0"/>
          </a:p>
        </p:txBody>
      </p:sp>
      <p:sp>
        <p:nvSpPr>
          <p:cNvPr id="9" name="Footer Placeholder 4"/>
          <p:cNvSpPr>
            <a:spLocks noGrp="1"/>
          </p:cNvSpPr>
          <p:nvPr>
            <p:ph type="ftr" sz="quarter" idx="3"/>
          </p:nvPr>
        </p:nvSpPr>
        <p:spPr>
          <a:xfrm>
            <a:off x="3124200" y="4918641"/>
            <a:ext cx="2895600" cy="162224"/>
          </a:xfrm>
          <a:prstGeom prst="rect">
            <a:avLst/>
          </a:prstGeom>
        </p:spPr>
        <p:txBody>
          <a:bodyPr vert="horz" lIns="91440" tIns="45720" rIns="91440" bIns="45720" rtlCol="0" anchor="ctr">
            <a:spAutoFit/>
          </a:bodyPr>
          <a:lstStyle>
            <a:lvl1pPr algn="ctr">
              <a:defRPr sz="454"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918641"/>
            <a:ext cx="2133600" cy="162224"/>
          </a:xfrm>
          <a:prstGeom prst="rect">
            <a:avLst/>
          </a:prstGeom>
        </p:spPr>
        <p:txBody>
          <a:bodyPr vert="horz" lIns="91440" tIns="45720" rIns="91440" bIns="45720" rtlCol="0" anchor="ctr">
            <a:spAutoFit/>
          </a:bodyPr>
          <a:lstStyle>
            <a:lvl1pPr algn="r">
              <a:defRPr sz="454"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575290"/>
            <a:ext cx="7772400" cy="46166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58347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6" name="Picture Placeholder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3988"/>
            <a:ext cx="883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3"/>
          <p:cNvCxnSpPr/>
          <p:nvPr userDrawn="1"/>
        </p:nvCxnSpPr>
        <p:spPr>
          <a:xfrm>
            <a:off x="746125" y="2973388"/>
            <a:ext cx="320675"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15" descr="USAID_Logo_White_v02.png"/>
          <p:cNvPicPr>
            <a:picLocks noChangeAspect="1"/>
          </p:cNvPicPr>
          <p:nvPr userDrawn="1"/>
        </p:nvPicPr>
        <p:blipFill>
          <a:blip r:embed="rId3"/>
          <a:stretch>
            <a:fillRect/>
          </a:stretch>
        </p:blipFill>
        <p:spPr>
          <a:xfrm>
            <a:off x="684213" y="569913"/>
            <a:ext cx="1371600" cy="411162"/>
          </a:xfrm>
          <a:prstGeom prst="rect">
            <a:avLst/>
          </a:prstGeom>
          <a:effectLst>
            <a:outerShdw blurRad="254000" dir="2700000" algn="tl" rotWithShape="0">
              <a:srgbClr val="000000">
                <a:alpha val="20000"/>
              </a:srgbClr>
            </a:outerShdw>
          </a:effectLst>
        </p:spPr>
      </p:pic>
      <p:sp>
        <p:nvSpPr>
          <p:cNvPr id="12" name="Title 1"/>
          <p:cNvSpPr>
            <a:spLocks noGrp="1"/>
          </p:cNvSpPr>
          <p:nvPr>
            <p:ph type="ctrTitle"/>
          </p:nvPr>
        </p:nvSpPr>
        <p:spPr>
          <a:xfrm>
            <a:off x="685800" y="1601787"/>
            <a:ext cx="3886200" cy="1209781"/>
          </a:xfrm>
          <a:effectLst>
            <a:outerShdw blurRad="254000" dir="2700000" algn="tl" rotWithShape="0">
              <a:srgbClr val="000000">
                <a:alpha val="20000"/>
              </a:srgbClr>
            </a:outerShdw>
          </a:effectLst>
        </p:spPr>
        <p:txBody>
          <a:bodyPr>
            <a:normAutofit/>
          </a:bodyPr>
          <a:lstStyle>
            <a:lvl1pPr>
              <a:defRPr sz="2400">
                <a:solidFill>
                  <a:schemeClr val="bg1"/>
                </a:solidFill>
              </a:defRPr>
            </a:lvl1pPr>
          </a:lstStyle>
          <a:p>
            <a:r>
              <a:rPr lang="ru-RU" dirty="0"/>
              <a:t>Образец заголовка</a:t>
            </a:r>
            <a:endParaRPr lang="en-US" dirty="0"/>
          </a:p>
        </p:txBody>
      </p:sp>
      <p:sp>
        <p:nvSpPr>
          <p:cNvPr id="13" name="Subtitle 2"/>
          <p:cNvSpPr>
            <a:spLocks noGrp="1"/>
          </p:cNvSpPr>
          <p:nvPr>
            <p:ph type="subTitle" idx="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5" name="Text Placeholder 4"/>
          <p:cNvSpPr>
            <a:spLocks noGrp="1"/>
          </p:cNvSpPr>
          <p:nvPr>
            <p:ph type="body" sz="quarter" idx="12"/>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9"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E61E8FCF-FA9E-457E-8EDF-FC597439A263}" type="datetime1">
              <a:rPr lang="en-US"/>
              <a:pPr>
                <a:defRPr/>
              </a:pPr>
              <a:t>10/25/2018</a:t>
            </a:fld>
            <a:endParaRPr lang="en-US"/>
          </a:p>
        </p:txBody>
      </p:sp>
      <p:sp>
        <p:nvSpPr>
          <p:cNvPr id="10" name="Footer Placeholder 4"/>
          <p:cNvSpPr>
            <a:spLocks noGrp="1"/>
          </p:cNvSpPr>
          <p:nvPr>
            <p:ph type="ftr" sz="quarter" idx="14"/>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11" name="Slide Number Placeholder 5"/>
          <p:cNvSpPr>
            <a:spLocks noGrp="1"/>
          </p:cNvSpPr>
          <p:nvPr>
            <p:ph type="sldNum" sz="quarter" idx="15"/>
          </p:nvPr>
        </p:nvSpPr>
        <p:spPr>
          <a:xfrm>
            <a:off x="6858000" y="4845050"/>
            <a:ext cx="2133600" cy="185738"/>
          </a:xfrm>
          <a:prstGeom prst="rect">
            <a:avLst/>
          </a:prstGeom>
        </p:spPr>
        <p:txBody>
          <a:bodyPr/>
          <a:lstStyle>
            <a:lvl1pPr>
              <a:defRPr>
                <a:solidFill>
                  <a:srgbClr val="FFFFFF"/>
                </a:solidFill>
              </a:defRPr>
            </a:lvl1pPr>
          </a:lstStyle>
          <a:p>
            <a:fld id="{D7956530-0AC4-4E68-8163-E6B639C0E7F5}" type="slidenum">
              <a:rPr lang="en-US" altLang="en-US"/>
              <a:pPr/>
              <a:t>‹#›</a:t>
            </a:fld>
            <a:endParaRPr lang="en-US" altLang="en-US"/>
          </a:p>
        </p:txBody>
      </p:sp>
    </p:spTree>
    <p:extLst>
      <p:ext uri="{BB962C8B-B14F-4D97-AF65-F5344CB8AC3E}">
        <p14:creationId xmlns:p14="http://schemas.microsoft.com/office/powerpoint/2010/main" val="3190617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4" name="Picture 10" descr="USAID_Logo_White_v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569913"/>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6"/>
          <p:cNvCxnSpPr/>
          <p:nvPr userDrawn="1"/>
        </p:nvCxnSpPr>
        <p:spPr>
          <a:xfrm>
            <a:off x="746125" y="2973388"/>
            <a:ext cx="320675"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685800" y="1601787"/>
            <a:ext cx="3886200" cy="1209781"/>
          </a:xfrm>
          <a:effectLst/>
        </p:spPr>
        <p:txBody>
          <a:bodyPr>
            <a:normAutofit/>
          </a:bodyPr>
          <a:lstStyle>
            <a:lvl1pPr>
              <a:defRPr sz="2400">
                <a:solidFill>
                  <a:schemeClr val="bg1"/>
                </a:solidFill>
              </a:defRPr>
            </a:lvl1pPr>
          </a:lstStyle>
          <a:p>
            <a:r>
              <a:rPr lang="ru-RU" dirty="0"/>
              <a:t>Образец заголовка</a:t>
            </a:r>
            <a:endParaRPr lang="en-US" dirty="0"/>
          </a:p>
        </p:txBody>
      </p:sp>
      <p:sp>
        <p:nvSpPr>
          <p:cNvPr id="13" name="Subtitle 2"/>
          <p:cNvSpPr>
            <a:spLocks noGrp="1"/>
          </p:cNvSpPr>
          <p:nvPr>
            <p:ph type="subTitle" idx="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6" name="Date Placeholder 3"/>
          <p:cNvSpPr>
            <a:spLocks noGrp="1"/>
          </p:cNvSpPr>
          <p:nvPr>
            <p:ph type="dt" sz="half" idx="10"/>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C318572D-C48A-4381-AF0B-44BCA575037C}" type="datetime1">
              <a:rPr lang="en-US"/>
              <a:pPr>
                <a:defRPr/>
              </a:pPr>
              <a:t>10/25/2018</a:t>
            </a:fld>
            <a:endParaRPr lang="en-US"/>
          </a:p>
        </p:txBody>
      </p:sp>
      <p:sp>
        <p:nvSpPr>
          <p:cNvPr id="7"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8" name="Slide Number Placeholder 5"/>
          <p:cNvSpPr>
            <a:spLocks noGrp="1"/>
          </p:cNvSpPr>
          <p:nvPr>
            <p:ph type="sldNum" sz="quarter" idx="12"/>
          </p:nvPr>
        </p:nvSpPr>
        <p:spPr>
          <a:xfrm>
            <a:off x="6858000" y="4845050"/>
            <a:ext cx="2133600" cy="185738"/>
          </a:xfrm>
          <a:prstGeom prst="rect">
            <a:avLst/>
          </a:prstGeom>
        </p:spPr>
        <p:txBody>
          <a:bodyPr/>
          <a:lstStyle>
            <a:lvl1pPr>
              <a:defRPr>
                <a:solidFill>
                  <a:srgbClr val="FFFFFF"/>
                </a:solidFill>
              </a:defRPr>
            </a:lvl1pPr>
          </a:lstStyle>
          <a:p>
            <a:fld id="{EDDAD4E6-CA86-4947-8799-CF0EEF406BD1}" type="slidenum">
              <a:rPr lang="en-US" altLang="en-US"/>
              <a:pPr/>
              <a:t>‹#›</a:t>
            </a:fld>
            <a:endParaRPr lang="en-US" altLang="en-US"/>
          </a:p>
        </p:txBody>
      </p:sp>
    </p:spTree>
    <p:extLst>
      <p:ext uri="{BB962C8B-B14F-4D97-AF65-F5344CB8AC3E}">
        <p14:creationId xmlns:p14="http://schemas.microsoft.com/office/powerpoint/2010/main" val="1461581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pic>
        <p:nvPicPr>
          <p:cNvPr id="3" name="Picture 8" descr="USAID_Logo_White_v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344988"/>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12"/>
          <p:cNvCxnSpPr/>
          <p:nvPr userDrawn="1"/>
        </p:nvCxnSpPr>
        <p:spPr>
          <a:xfrm>
            <a:off x="746125" y="687388"/>
            <a:ext cx="320675"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43000" y="534987"/>
            <a:ext cx="5486400" cy="461665"/>
          </a:xfrm>
        </p:spPr>
        <p:txBody>
          <a:bodyPr anchor="t"/>
          <a:lstStyle>
            <a:lvl1pPr>
              <a:defRPr sz="2400">
                <a:solidFill>
                  <a:srgbClr val="FFFFFF"/>
                </a:solidFill>
              </a:defRPr>
            </a:lvl1pPr>
          </a:lstStyle>
          <a:p>
            <a:r>
              <a:rPr lang="ru-RU" dirty="0"/>
              <a:t>Образец заголовка</a:t>
            </a:r>
            <a:endParaRPr lang="en-US" dirty="0"/>
          </a:p>
        </p:txBody>
      </p:sp>
    </p:spTree>
    <p:extLst>
      <p:ext uri="{BB962C8B-B14F-4D97-AF65-F5344CB8AC3E}">
        <p14:creationId xmlns:p14="http://schemas.microsoft.com/office/powerpoint/2010/main" val="927871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86104" y="682922"/>
            <a:ext cx="7772400" cy="461665"/>
          </a:xfrm>
          <a:prstGeom prst="rect">
            <a:avLst/>
          </a:prstGeom>
        </p:spPr>
        <p:txBody>
          <a:bodyPr rtlCol="0"/>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rtlCol="0">
            <a:normAutofit/>
          </a:body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6C6463"/>
                </a:solidFill>
                <a:latin typeface="Gill Sans MT"/>
                <a:cs typeface="Gill Sans MT"/>
              </a:defRPr>
            </a:lvl1pPr>
          </a:lstStyle>
          <a:p>
            <a:pPr>
              <a:defRPr/>
            </a:pPr>
            <a:r>
              <a:rPr lang="en-US"/>
              <a:t>FOOTER GOES HERE</a:t>
            </a:r>
          </a:p>
        </p:txBody>
      </p:sp>
    </p:spTree>
    <p:extLst>
      <p:ext uri="{BB962C8B-B14F-4D97-AF65-F5344CB8AC3E}">
        <p14:creationId xmlns:p14="http://schemas.microsoft.com/office/powerpoint/2010/main" val="1939539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5" name="Footer Placeholder 5"/>
          <p:cNvSpPr>
            <a:spLocks noGrp="1"/>
          </p:cNvSpPr>
          <p:nvPr>
            <p:ph type="ftr" sz="quarter" idx="11"/>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2291780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6" name="Footer Placeholder 5"/>
          <p:cNvSpPr>
            <a:spLocks noGrp="1"/>
          </p:cNvSpPr>
          <p:nvPr>
            <p:ph type="ftr" sz="quarter" idx="11"/>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400195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10/25/2018</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7" name="Footer Placeholder 5"/>
          <p:cNvSpPr>
            <a:spLocks noGrp="1"/>
          </p:cNvSpPr>
          <p:nvPr>
            <p:ph type="ftr" sz="quarter" idx="15"/>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644308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152400" y="2592387"/>
            <a:ext cx="8839200" cy="2440594"/>
          </a:xfrm>
          <a:solidFill>
            <a:schemeClr val="bg1"/>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2"/>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7"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A556C60D-C31E-4646-97ED-2787107A4CAF}" type="datetime1">
              <a:rPr lang="en-US"/>
              <a:pPr>
                <a:defRPr/>
              </a:pPr>
              <a:t>10/25/2018</a:t>
            </a:fld>
            <a:endParaRPr lang="en-US"/>
          </a:p>
        </p:txBody>
      </p:sp>
      <p:sp>
        <p:nvSpPr>
          <p:cNvPr id="7" name="Footer Placeholder 4"/>
          <p:cNvSpPr>
            <a:spLocks noGrp="1"/>
          </p:cNvSpPr>
          <p:nvPr>
            <p:ph type="ftr" sz="quarter" idx="14"/>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8" name="Slide Number Placeholder 5"/>
          <p:cNvSpPr>
            <a:spLocks noGrp="1"/>
          </p:cNvSpPr>
          <p:nvPr>
            <p:ph type="sldNum" sz="quarter" idx="15"/>
          </p:nvPr>
        </p:nvSpPr>
        <p:spPr>
          <a:xfrm>
            <a:off x="6858000" y="4845050"/>
            <a:ext cx="2133600" cy="185738"/>
          </a:xfrm>
          <a:prstGeom prst="rect">
            <a:avLst/>
          </a:prstGeom>
        </p:spPr>
        <p:txBody>
          <a:bodyPr/>
          <a:lstStyle>
            <a:lvl1pPr>
              <a:defRPr>
                <a:solidFill>
                  <a:srgbClr val="FFFFFF"/>
                </a:solidFill>
              </a:defRPr>
            </a:lvl1pPr>
          </a:lstStyle>
          <a:p>
            <a:fld id="{31E77D4A-6598-493F-BEC6-63339C747322}" type="slidenum">
              <a:rPr lang="en-US" altLang="en-US"/>
              <a:pPr/>
              <a:t>‹#›</a:t>
            </a:fld>
            <a:endParaRPr lang="en-US" altLang="en-US"/>
          </a:p>
        </p:txBody>
      </p:sp>
    </p:spTree>
    <p:extLst>
      <p:ext uri="{BB962C8B-B14F-4D97-AF65-F5344CB8AC3E}">
        <p14:creationId xmlns:p14="http://schemas.microsoft.com/office/powerpoint/2010/main" val="2524618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4572000" y="153988"/>
            <a:ext cx="4419600" cy="4876800"/>
          </a:xfrm>
          <a:solidFill>
            <a:srgbClr val="FFFFFF"/>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21" name="Title 1"/>
          <p:cNvSpPr>
            <a:spLocks noGrp="1"/>
          </p:cNvSpPr>
          <p:nvPr>
            <p:ph type="title"/>
          </p:nvPr>
        </p:nvSpPr>
        <p:spPr>
          <a:xfrm>
            <a:off x="685800" y="678715"/>
            <a:ext cx="3657600" cy="830997"/>
          </a:xfrm>
        </p:spPr>
        <p:txBody>
          <a:bodyPr/>
          <a:lstStyle>
            <a:lvl1pPr>
              <a:defRPr>
                <a:solidFill>
                  <a:srgbClr val="BA0C2F"/>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40DAB15F-5B0F-42F8-8A69-2A8DA49FE9EA}" type="datetime1">
              <a:rPr lang="en-US"/>
              <a:pPr>
                <a:defRPr/>
              </a:pPr>
              <a:t>10/25/2018</a:t>
            </a:fld>
            <a:endParaRPr lang="en-US"/>
          </a:p>
        </p:txBody>
      </p:sp>
      <p:sp>
        <p:nvSpPr>
          <p:cNvPr id="7" name="Slide Number Placeholder 5"/>
          <p:cNvSpPr>
            <a:spLocks noGrp="1"/>
          </p:cNvSpPr>
          <p:nvPr>
            <p:ph type="sldNum" sz="quarter" idx="14"/>
          </p:nvPr>
        </p:nvSpPr>
        <p:spPr>
          <a:xfrm>
            <a:off x="6858000" y="4845050"/>
            <a:ext cx="2133600" cy="185738"/>
          </a:xfrm>
          <a:prstGeom prst="rect">
            <a:avLst/>
          </a:prstGeom>
        </p:spPr>
        <p:txBody>
          <a:bodyPr/>
          <a:lstStyle>
            <a:lvl1pPr>
              <a:defRPr>
                <a:solidFill>
                  <a:srgbClr val="FFFFFF"/>
                </a:solidFill>
              </a:defRPr>
            </a:lvl1pPr>
          </a:lstStyle>
          <a:p>
            <a:fld id="{A178EB75-0983-45E6-AD31-CD29D432D572}" type="slidenum">
              <a:rPr lang="en-US" altLang="en-US"/>
              <a:pPr/>
              <a:t>‹#›</a:t>
            </a:fld>
            <a:endParaRPr lang="en-US" altLang="en-US"/>
          </a:p>
        </p:txBody>
      </p:sp>
    </p:spTree>
    <p:extLst>
      <p:ext uri="{BB962C8B-B14F-4D97-AF65-F5344CB8AC3E}">
        <p14:creationId xmlns:p14="http://schemas.microsoft.com/office/powerpoint/2010/main" val="1348039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52400" y="153987"/>
            <a:ext cx="4419600" cy="4876799"/>
          </a:xfrm>
          <a:solidFill>
            <a:schemeClr val="bg1"/>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3" name="Text Placeholder 4"/>
          <p:cNvSpPr>
            <a:spLocks noGrp="1"/>
          </p:cNvSpPr>
          <p:nvPr>
            <p:ph type="body" sz="quarter" idx="12"/>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6" name="Title 1"/>
          <p:cNvSpPr>
            <a:spLocks noGrp="1"/>
          </p:cNvSpPr>
          <p:nvPr>
            <p:ph type="title"/>
          </p:nvPr>
        </p:nvSpPr>
        <p:spPr>
          <a:xfrm>
            <a:off x="4877104" y="2188567"/>
            <a:ext cx="3885896" cy="837665"/>
          </a:xfrm>
        </p:spPr>
        <p:txBody>
          <a:bodyPr anchor="ctr"/>
          <a:lstStyle>
            <a:lvl1pPr>
              <a:defRPr>
                <a:solidFill>
                  <a:srgbClr val="BA0C2F"/>
                </a:solidFill>
              </a:defRPr>
            </a:lvl1pPr>
          </a:lstStyle>
          <a:p>
            <a:r>
              <a:rPr lang="ru-RU" dirty="0"/>
              <a:t>Образец заголовка</a:t>
            </a:r>
            <a:endParaRPr lang="en-US" dirty="0"/>
          </a:p>
        </p:txBody>
      </p:sp>
      <p:sp>
        <p:nvSpPr>
          <p:cNvPr id="5"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chemeClr val="bg1"/>
                </a:solidFill>
                <a:latin typeface="Gill Sans MT"/>
                <a:cs typeface="Gill Sans MT"/>
              </a:defRPr>
            </a:lvl1pPr>
          </a:lstStyle>
          <a:p>
            <a:pPr>
              <a:defRPr/>
            </a:pPr>
            <a:fld id="{C4FA095A-CC08-4638-947A-FF80C6CE5B46}" type="datetime1">
              <a:rPr lang="en-US"/>
              <a:pPr>
                <a:defRPr/>
              </a:pPr>
              <a:t>10/25/2018</a:t>
            </a:fld>
            <a:endParaRPr lang="en-US"/>
          </a:p>
        </p:txBody>
      </p:sp>
      <p:sp>
        <p:nvSpPr>
          <p:cNvPr id="6" name="Slide Number Placeholder 5"/>
          <p:cNvSpPr>
            <a:spLocks noGrp="1"/>
          </p:cNvSpPr>
          <p:nvPr>
            <p:ph type="sldNum" sz="quarter" idx="14"/>
          </p:nvPr>
        </p:nvSpPr>
        <p:spPr>
          <a:xfrm>
            <a:off x="6858000" y="4845050"/>
            <a:ext cx="2133600" cy="185738"/>
          </a:xfrm>
          <a:prstGeom prst="rect">
            <a:avLst/>
          </a:prstGeom>
        </p:spPr>
        <p:txBody>
          <a:bodyPr/>
          <a:lstStyle>
            <a:lvl1pPr>
              <a:defRPr/>
            </a:lvl1pPr>
          </a:lstStyle>
          <a:p>
            <a:fld id="{2A2B8B46-F3BB-4492-90C5-2504135B2AB4}" type="slidenum">
              <a:rPr lang="en-US" altLang="en-US"/>
              <a:pPr/>
              <a:t>‹#›</a:t>
            </a:fld>
            <a:endParaRPr lang="en-US" altLang="en-US"/>
          </a:p>
        </p:txBody>
      </p:sp>
    </p:spTree>
    <p:extLst>
      <p:ext uri="{BB962C8B-B14F-4D97-AF65-F5344CB8AC3E}">
        <p14:creationId xmlns:p14="http://schemas.microsoft.com/office/powerpoint/2010/main" val="3740297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86104" y="682922"/>
            <a:ext cx="7772400" cy="461665"/>
          </a:xfrm>
          <a:prstGeom prst="rect">
            <a:avLst/>
          </a:prstGeom>
        </p:spPr>
        <p:txBody>
          <a:bodyPr rtlCol="0"/>
          <a:lstStyle/>
          <a:p>
            <a:r>
              <a:rPr lang="en-US"/>
              <a:t>Click to edit Master title style</a:t>
            </a:r>
            <a:endParaRPr lang="en-US" dirty="0"/>
          </a:p>
        </p:txBody>
      </p:sp>
      <p:sp>
        <p:nvSpPr>
          <p:cNvPr id="7" name="Text Placeholder 2"/>
          <p:cNvSpPr>
            <a:spLocks noGrp="1"/>
          </p:cNvSpPr>
          <p:nvPr>
            <p:ph idx="1"/>
          </p:nvPr>
        </p:nvSpPr>
        <p:spPr>
          <a:xfrm>
            <a:off x="685800" y="1296987"/>
            <a:ext cx="7772400" cy="3200400"/>
          </a:xfrm>
          <a:prstGeom prst="rect">
            <a:avLst/>
          </a:prstGeom>
        </p:spPr>
        <p:txBody>
          <a:bodyPr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lvl="0"/>
            <a:r>
              <a:rPr lang="ru-RU" noProof="0" dirty="0"/>
              <a:t>Образец текста</a:t>
            </a:r>
          </a:p>
          <a:p>
            <a:pPr lvl="1"/>
            <a:r>
              <a:rPr lang="ru-RU" noProof="0" dirty="0"/>
              <a:t>Второй уровень</a:t>
            </a:r>
          </a:p>
        </p:txBody>
      </p:sp>
      <p:sp>
        <p:nvSpPr>
          <p:cNvPr id="4" name="Date Placeholder 3"/>
          <p:cNvSpPr>
            <a:spLocks noGrp="1"/>
          </p:cNvSpPr>
          <p:nvPr>
            <p:ph type="dt" sz="half" idx="10"/>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DDEC9566-B769-4F0D-BB9E-78B25734E0C1}" type="datetime1">
              <a:rPr lang="en-US"/>
              <a:pPr>
                <a:defRPr/>
              </a:pPr>
              <a:t>10/25/2018</a:t>
            </a:fld>
            <a:endParaRPr lang="en-US"/>
          </a:p>
        </p:txBody>
      </p:sp>
      <p:sp>
        <p:nvSpPr>
          <p:cNvPr id="5"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6C6463"/>
                </a:solidFill>
                <a:latin typeface="Gill Sans MT"/>
                <a:cs typeface="Gill Sans MT"/>
              </a:defRPr>
            </a:lvl1pPr>
          </a:lstStyle>
          <a:p>
            <a:pPr>
              <a:defRPr/>
            </a:pPr>
            <a:r>
              <a:rPr lang="en-US"/>
              <a:t>FOOTER GOES HERE</a:t>
            </a:r>
          </a:p>
        </p:txBody>
      </p:sp>
      <p:sp>
        <p:nvSpPr>
          <p:cNvPr id="6" name="Slide Number Placeholder 5"/>
          <p:cNvSpPr>
            <a:spLocks noGrp="1"/>
          </p:cNvSpPr>
          <p:nvPr>
            <p:ph type="sldNum" sz="quarter" idx="12"/>
          </p:nvPr>
        </p:nvSpPr>
        <p:spPr>
          <a:xfrm>
            <a:off x="6858000" y="4845050"/>
            <a:ext cx="2133600" cy="185738"/>
          </a:xfrm>
          <a:prstGeom prst="rect">
            <a:avLst/>
          </a:prstGeom>
        </p:spPr>
        <p:txBody>
          <a:bodyPr/>
          <a:lstStyle>
            <a:lvl1pPr>
              <a:defRPr/>
            </a:lvl1pPr>
          </a:lstStyle>
          <a:p>
            <a:fld id="{3D9D10EB-9DAC-49CC-BE69-82C233FAF42A}" type="slidenum">
              <a:rPr lang="en-US" altLang="en-US"/>
              <a:pPr/>
              <a:t>‹#›</a:t>
            </a:fld>
            <a:endParaRPr lang="en-US" altLang="en-US"/>
          </a:p>
        </p:txBody>
      </p:sp>
    </p:spTree>
    <p:extLst>
      <p:ext uri="{BB962C8B-B14F-4D97-AF65-F5344CB8AC3E}">
        <p14:creationId xmlns:p14="http://schemas.microsoft.com/office/powerpoint/2010/main" val="3651742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6" name="Footer Placeholder 5"/>
          <p:cNvSpPr>
            <a:spLocks noGrp="1"/>
          </p:cNvSpPr>
          <p:nvPr>
            <p:ph type="ftr" sz="quarter" idx="11"/>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185370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7" name="Footer Placeholder 5"/>
          <p:cNvSpPr>
            <a:spLocks noGrp="1"/>
          </p:cNvSpPr>
          <p:nvPr>
            <p:ph type="ftr" sz="quarter" idx="15"/>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914192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152400" y="2592387"/>
            <a:ext cx="8839200" cy="2440594"/>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2"/>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7" name="Title 1"/>
          <p:cNvSpPr>
            <a:spLocks noGrp="1"/>
          </p:cNvSpPr>
          <p:nvPr>
            <p:ph type="title"/>
          </p:nvPr>
        </p:nvSpPr>
        <p:spPr>
          <a:xfrm>
            <a:off x="686104" y="679217"/>
            <a:ext cx="7772400" cy="465370"/>
          </a:xfrm>
        </p:spPr>
        <p:txBody>
          <a:bodyPr/>
          <a:lstStyle>
            <a:lvl1pPr>
              <a:defRPr>
                <a:solidFill>
                  <a:srgbClr val="BA0C2F"/>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F5B18E4F-0984-4D3D-B26F-F66F369C086B}" type="datetime1">
              <a:rPr lang="en-US"/>
              <a:pPr>
                <a:defRPr/>
              </a:pPr>
              <a:t>10/25/2018</a:t>
            </a:fld>
            <a:endParaRPr lang="en-US"/>
          </a:p>
        </p:txBody>
      </p:sp>
      <p:sp>
        <p:nvSpPr>
          <p:cNvPr id="7" name="Footer Placeholder 4"/>
          <p:cNvSpPr>
            <a:spLocks noGrp="1"/>
          </p:cNvSpPr>
          <p:nvPr>
            <p:ph type="ftr" sz="quarter" idx="14"/>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8" name="Slide Number Placeholder 5"/>
          <p:cNvSpPr>
            <a:spLocks noGrp="1"/>
          </p:cNvSpPr>
          <p:nvPr>
            <p:ph type="sldNum" sz="quarter" idx="15"/>
          </p:nvPr>
        </p:nvSpPr>
        <p:spPr>
          <a:xfrm>
            <a:off x="6858000" y="4845050"/>
            <a:ext cx="2133600" cy="185738"/>
          </a:xfrm>
          <a:prstGeom prst="rect">
            <a:avLst/>
          </a:prstGeom>
        </p:spPr>
        <p:txBody>
          <a:bodyPr/>
          <a:lstStyle>
            <a:lvl1pPr>
              <a:defRPr>
                <a:solidFill>
                  <a:srgbClr val="FFFFFF"/>
                </a:solidFill>
              </a:defRPr>
            </a:lvl1pPr>
          </a:lstStyle>
          <a:p>
            <a:fld id="{25C670C5-1F56-4BE2-884C-E06628A0E611}" type="slidenum">
              <a:rPr lang="en-US" altLang="en-US"/>
              <a:pPr/>
              <a:t>‹#›</a:t>
            </a:fld>
            <a:endParaRPr lang="en-US" altLang="en-US"/>
          </a:p>
        </p:txBody>
      </p:sp>
    </p:spTree>
    <p:extLst>
      <p:ext uri="{BB962C8B-B14F-4D97-AF65-F5344CB8AC3E}">
        <p14:creationId xmlns:p14="http://schemas.microsoft.com/office/powerpoint/2010/main" val="3385424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4572000" y="153988"/>
            <a:ext cx="4419600" cy="4876800"/>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8" name="Title 1"/>
          <p:cNvSpPr>
            <a:spLocks noGrp="1"/>
          </p:cNvSpPr>
          <p:nvPr>
            <p:ph type="title"/>
          </p:nvPr>
        </p:nvSpPr>
        <p:spPr>
          <a:xfrm>
            <a:off x="685800" y="678715"/>
            <a:ext cx="3657600" cy="830997"/>
          </a:xfrm>
        </p:spPr>
        <p:txBody>
          <a:bodyPr/>
          <a:lstStyle>
            <a:lvl1pPr>
              <a:defRPr>
                <a:solidFill>
                  <a:srgbClr val="BA0C2F"/>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66526E79-4643-45BD-87C1-15D3E1BAB8A7}" type="datetime1">
              <a:rPr lang="en-US"/>
              <a:pPr>
                <a:defRPr/>
              </a:pPr>
              <a:t>10/25/2018</a:t>
            </a:fld>
            <a:endParaRPr lang="en-US"/>
          </a:p>
        </p:txBody>
      </p:sp>
      <p:sp>
        <p:nvSpPr>
          <p:cNvPr id="7" name="Slide Number Placeholder 5"/>
          <p:cNvSpPr>
            <a:spLocks noGrp="1"/>
          </p:cNvSpPr>
          <p:nvPr>
            <p:ph type="sldNum" sz="quarter" idx="14"/>
          </p:nvPr>
        </p:nvSpPr>
        <p:spPr>
          <a:xfrm>
            <a:off x="6858000" y="4845050"/>
            <a:ext cx="2133600" cy="185738"/>
          </a:xfrm>
          <a:prstGeom prst="rect">
            <a:avLst/>
          </a:prstGeom>
        </p:spPr>
        <p:txBody>
          <a:bodyPr/>
          <a:lstStyle>
            <a:lvl1pPr>
              <a:defRPr>
                <a:solidFill>
                  <a:srgbClr val="FFFFFF"/>
                </a:solidFill>
              </a:defRPr>
            </a:lvl1pPr>
          </a:lstStyle>
          <a:p>
            <a:fld id="{DAA2BF82-72D6-4EED-BD7B-28FC6F62A331}" type="slidenum">
              <a:rPr lang="en-US" altLang="en-US"/>
              <a:pPr/>
              <a:t>‹#›</a:t>
            </a:fld>
            <a:endParaRPr lang="en-US" altLang="en-US"/>
          </a:p>
        </p:txBody>
      </p:sp>
    </p:spTree>
    <p:extLst>
      <p:ext uri="{BB962C8B-B14F-4D97-AF65-F5344CB8AC3E}">
        <p14:creationId xmlns:p14="http://schemas.microsoft.com/office/powerpoint/2010/main" val="1685948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52400" y="153987"/>
            <a:ext cx="4419600" cy="4876799"/>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3" name="Text Placeholder 4"/>
          <p:cNvSpPr>
            <a:spLocks noGrp="1"/>
          </p:cNvSpPr>
          <p:nvPr>
            <p:ph type="body" sz="quarter" idx="12"/>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6" name="Title 1"/>
          <p:cNvSpPr>
            <a:spLocks noGrp="1"/>
          </p:cNvSpPr>
          <p:nvPr>
            <p:ph type="title"/>
          </p:nvPr>
        </p:nvSpPr>
        <p:spPr>
          <a:xfrm>
            <a:off x="4877104" y="2188567"/>
            <a:ext cx="3885896" cy="837665"/>
          </a:xfrm>
        </p:spPr>
        <p:txBody>
          <a:bodyPr anchor="ctr"/>
          <a:lstStyle>
            <a:lvl1pPr>
              <a:defRPr>
                <a:solidFill>
                  <a:srgbClr val="BA0C2F"/>
                </a:solidFill>
              </a:defRPr>
            </a:lvl1pPr>
          </a:lstStyle>
          <a:p>
            <a:r>
              <a:rPr lang="ru-RU" dirty="0"/>
              <a:t>Образец заголовка</a:t>
            </a:r>
            <a:endParaRPr lang="en-US" dirty="0"/>
          </a:p>
        </p:txBody>
      </p:sp>
      <p:sp>
        <p:nvSpPr>
          <p:cNvPr id="5"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chemeClr val="bg1"/>
                </a:solidFill>
                <a:latin typeface="Gill Sans MT"/>
                <a:cs typeface="Gill Sans MT"/>
              </a:defRPr>
            </a:lvl1pPr>
          </a:lstStyle>
          <a:p>
            <a:pPr>
              <a:defRPr/>
            </a:pPr>
            <a:fld id="{68A40BBD-9B5D-4530-84DD-75B602A19099}" type="datetime1">
              <a:rPr lang="en-US"/>
              <a:pPr>
                <a:defRPr/>
              </a:pPr>
              <a:t>10/25/2018</a:t>
            </a:fld>
            <a:endParaRPr lang="en-US"/>
          </a:p>
        </p:txBody>
      </p:sp>
    </p:spTree>
    <p:extLst>
      <p:ext uri="{BB962C8B-B14F-4D97-AF65-F5344CB8AC3E}">
        <p14:creationId xmlns:p14="http://schemas.microsoft.com/office/powerpoint/2010/main" val="34430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4" name="Picture Placeholder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3988"/>
            <a:ext cx="883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USAID_Logo_White_v0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344988"/>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7"/>
          <p:cNvCxnSpPr/>
          <p:nvPr userDrawn="1"/>
        </p:nvCxnSpPr>
        <p:spPr>
          <a:xfrm>
            <a:off x="746125" y="2973388"/>
            <a:ext cx="320675"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5" name="Subtitle 2"/>
          <p:cNvSpPr>
            <a:spLocks noGrp="1"/>
          </p:cNvSpPr>
          <p:nvPr>
            <p:ph type="subTitle" idx="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8"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9D41C0F8-34E3-4E63-9763-4677F11467D7}" type="datetime1">
              <a:rPr lang="en-US"/>
              <a:pPr>
                <a:defRPr/>
              </a:pPr>
              <a:t>10/25/2018</a:t>
            </a:fld>
            <a:endParaRPr lang="en-US"/>
          </a:p>
        </p:txBody>
      </p:sp>
      <p:sp>
        <p:nvSpPr>
          <p:cNvPr id="9" name="Slide Number Placeholder 5"/>
          <p:cNvSpPr>
            <a:spLocks noGrp="1"/>
          </p:cNvSpPr>
          <p:nvPr>
            <p:ph type="sldNum" sz="quarter" idx="14"/>
          </p:nvPr>
        </p:nvSpPr>
        <p:spPr>
          <a:xfrm>
            <a:off x="6858000" y="4845050"/>
            <a:ext cx="2133600" cy="185738"/>
          </a:xfrm>
          <a:prstGeom prst="rect">
            <a:avLst/>
          </a:prstGeom>
        </p:spPr>
        <p:txBody>
          <a:bodyPr/>
          <a:lstStyle>
            <a:lvl1pPr>
              <a:defRPr>
                <a:solidFill>
                  <a:srgbClr val="FFFFFF"/>
                </a:solidFill>
              </a:defRPr>
            </a:lvl1pPr>
          </a:lstStyle>
          <a:p>
            <a:fld id="{A334DF68-67AE-4F4C-8F99-0E78BA74FF46}" type="slidenum">
              <a:rPr lang="en-US" altLang="en-US"/>
              <a:pPr/>
              <a:t>‹#›</a:t>
            </a:fld>
            <a:endParaRPr lang="en-US" altLang="en-US"/>
          </a:p>
        </p:txBody>
      </p:sp>
    </p:spTree>
    <p:extLst>
      <p:ext uri="{BB962C8B-B14F-4D97-AF65-F5344CB8AC3E}">
        <p14:creationId xmlns:p14="http://schemas.microsoft.com/office/powerpoint/2010/main" val="2080969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pic>
        <p:nvPicPr>
          <p:cNvPr id="4" name="Picture 10" descr="USAID_Logo_White_v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569913"/>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6"/>
          <p:cNvCxnSpPr/>
          <p:nvPr userDrawn="1"/>
        </p:nvCxnSpPr>
        <p:spPr>
          <a:xfrm>
            <a:off x="746125" y="2973388"/>
            <a:ext cx="320675"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685800" y="1601787"/>
            <a:ext cx="3886200" cy="1209781"/>
          </a:xfrm>
          <a:effectLst/>
        </p:spPr>
        <p:txBody>
          <a:bodyPr>
            <a:normAutofit/>
          </a:bodyPr>
          <a:lstStyle>
            <a:lvl1pPr>
              <a:defRPr sz="2400">
                <a:solidFill>
                  <a:schemeClr val="bg1"/>
                </a:solidFill>
              </a:defRPr>
            </a:lvl1pPr>
          </a:lstStyle>
          <a:p>
            <a:r>
              <a:rPr lang="ru-RU" dirty="0"/>
              <a:t>Образец заголовка</a:t>
            </a:r>
            <a:endParaRPr lang="en-US" dirty="0"/>
          </a:p>
        </p:txBody>
      </p:sp>
      <p:sp>
        <p:nvSpPr>
          <p:cNvPr id="13" name="Subtitle 2"/>
          <p:cNvSpPr>
            <a:spLocks noGrp="1"/>
          </p:cNvSpPr>
          <p:nvPr>
            <p:ph type="subTitle" idx="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6" name="Date Placeholder 3"/>
          <p:cNvSpPr>
            <a:spLocks noGrp="1"/>
          </p:cNvSpPr>
          <p:nvPr>
            <p:ph type="dt" sz="half" idx="10"/>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3C89E7A4-BB80-4D7F-9C96-E94F402C04AE}" type="datetime1">
              <a:rPr lang="en-US"/>
              <a:pPr>
                <a:defRPr/>
              </a:pPr>
              <a:t>10/25/2018</a:t>
            </a:fld>
            <a:endParaRPr lang="en-US"/>
          </a:p>
        </p:txBody>
      </p:sp>
      <p:sp>
        <p:nvSpPr>
          <p:cNvPr id="7"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8" name="Slide Number Placeholder 5"/>
          <p:cNvSpPr>
            <a:spLocks noGrp="1"/>
          </p:cNvSpPr>
          <p:nvPr>
            <p:ph type="sldNum" sz="quarter" idx="12"/>
          </p:nvPr>
        </p:nvSpPr>
        <p:spPr>
          <a:xfrm>
            <a:off x="6858000" y="4845050"/>
            <a:ext cx="2133600" cy="185738"/>
          </a:xfrm>
          <a:prstGeom prst="rect">
            <a:avLst/>
          </a:prstGeom>
        </p:spPr>
        <p:txBody>
          <a:bodyPr/>
          <a:lstStyle>
            <a:lvl1pPr>
              <a:defRPr>
                <a:solidFill>
                  <a:srgbClr val="FFFFFF"/>
                </a:solidFill>
              </a:defRPr>
            </a:lvl1pPr>
          </a:lstStyle>
          <a:p>
            <a:fld id="{3C7D5DB4-B1D7-46E5-B98D-777C6AEFC4BD}" type="slidenum">
              <a:rPr lang="en-US" altLang="en-US"/>
              <a:pPr/>
              <a:t>‹#›</a:t>
            </a:fld>
            <a:endParaRPr lang="en-US" altLang="en-US"/>
          </a:p>
        </p:txBody>
      </p:sp>
    </p:spTree>
    <p:extLst>
      <p:ext uri="{BB962C8B-B14F-4D97-AF65-F5344CB8AC3E}">
        <p14:creationId xmlns:p14="http://schemas.microsoft.com/office/powerpoint/2010/main" val="2102626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pic>
        <p:nvPicPr>
          <p:cNvPr id="3" name="Picture 8" descr="USAID_Logo_White_v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344988"/>
            <a:ext cx="1371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12"/>
          <p:cNvCxnSpPr/>
          <p:nvPr userDrawn="1"/>
        </p:nvCxnSpPr>
        <p:spPr>
          <a:xfrm>
            <a:off x="746125" y="687388"/>
            <a:ext cx="320675"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43000" y="534987"/>
            <a:ext cx="5486400" cy="461665"/>
          </a:xfrm>
        </p:spPr>
        <p:txBody>
          <a:bodyPr anchor="t"/>
          <a:lstStyle>
            <a:lvl1pPr>
              <a:defRPr sz="2400">
                <a:solidFill>
                  <a:srgbClr val="FFFFFF"/>
                </a:solidFill>
              </a:defRPr>
            </a:lvl1pPr>
          </a:lstStyle>
          <a:p>
            <a:r>
              <a:rPr lang="ru-RU" dirty="0"/>
              <a:t>Образец заголовка</a:t>
            </a:r>
            <a:endParaRPr lang="en-US" dirty="0"/>
          </a:p>
        </p:txBody>
      </p:sp>
      <p:sp>
        <p:nvSpPr>
          <p:cNvPr id="5" name="Date Placeholder 2"/>
          <p:cNvSpPr>
            <a:spLocks noGrp="1"/>
          </p:cNvSpPr>
          <p:nvPr>
            <p:ph type="dt" sz="half" idx="10"/>
          </p:nvPr>
        </p:nvSpPr>
        <p:spPr>
          <a:xfrm>
            <a:off x="152400" y="4845050"/>
            <a:ext cx="2133600" cy="185738"/>
          </a:xfrm>
          <a:prstGeom prst="rect">
            <a:avLst/>
          </a:prstGeom>
        </p:spPr>
        <p:txBody>
          <a:bodyPr/>
          <a:lstStyle>
            <a:lvl1pPr>
              <a:defRPr>
                <a:solidFill>
                  <a:srgbClr val="FFFFFF"/>
                </a:solidFill>
              </a:defRPr>
            </a:lvl1pPr>
          </a:lstStyle>
          <a:p>
            <a:pPr>
              <a:defRPr/>
            </a:pPr>
            <a:fld id="{F0051FF6-4F74-4AD5-991F-8563886D4E41}" type="datetime1">
              <a:rPr lang="en-US"/>
              <a:pPr>
                <a:defRPr/>
              </a:pPr>
              <a:t>10/25/2018</a:t>
            </a:fld>
            <a:endParaRPr lang="en-US"/>
          </a:p>
        </p:txBody>
      </p:sp>
      <p:sp>
        <p:nvSpPr>
          <p:cNvPr id="6" name="Footer Placeholder 3"/>
          <p:cNvSpPr>
            <a:spLocks noGrp="1"/>
          </p:cNvSpPr>
          <p:nvPr>
            <p:ph type="ftr" sz="quarter" idx="11"/>
          </p:nvPr>
        </p:nvSpPr>
        <p:spPr>
          <a:xfrm>
            <a:off x="3124200" y="4845050"/>
            <a:ext cx="2895600" cy="185738"/>
          </a:xfrm>
          <a:prstGeom prst="rect">
            <a:avLst/>
          </a:prstGeom>
        </p:spPr>
        <p:txBody>
          <a:bodyPr/>
          <a:lstStyle>
            <a:lvl1pPr>
              <a:defRPr>
                <a:solidFill>
                  <a:srgbClr val="FFFFFF"/>
                </a:solidFill>
              </a:defRPr>
            </a:lvl1pPr>
          </a:lstStyle>
          <a:p>
            <a:pPr>
              <a:defRPr/>
            </a:pPr>
            <a:r>
              <a:rPr lang="en-US"/>
              <a:t>FOOTER GOES HERE</a:t>
            </a:r>
          </a:p>
        </p:txBody>
      </p:sp>
      <p:sp>
        <p:nvSpPr>
          <p:cNvPr id="7" name="Slide Number Placeholder 4"/>
          <p:cNvSpPr>
            <a:spLocks noGrp="1"/>
          </p:cNvSpPr>
          <p:nvPr>
            <p:ph type="sldNum" sz="quarter" idx="12"/>
          </p:nvPr>
        </p:nvSpPr>
        <p:spPr>
          <a:xfrm>
            <a:off x="6858000" y="4845050"/>
            <a:ext cx="2133600" cy="185738"/>
          </a:xfrm>
          <a:prstGeom prst="rect">
            <a:avLst/>
          </a:prstGeom>
        </p:spPr>
        <p:txBody>
          <a:bodyPr/>
          <a:lstStyle>
            <a:lvl1pPr>
              <a:defRPr>
                <a:solidFill>
                  <a:srgbClr val="FFFFFF"/>
                </a:solidFill>
              </a:defRPr>
            </a:lvl1pPr>
          </a:lstStyle>
          <a:p>
            <a:fld id="{D1A4B61A-6FD6-419C-B534-1FA346986DA8}" type="slidenum">
              <a:rPr lang="en-US" altLang="en-US"/>
              <a:pPr/>
              <a:t>‹#›</a:t>
            </a:fld>
            <a:endParaRPr lang="en-US" altLang="en-US"/>
          </a:p>
        </p:txBody>
      </p:sp>
    </p:spTree>
    <p:extLst>
      <p:ext uri="{BB962C8B-B14F-4D97-AF65-F5344CB8AC3E}">
        <p14:creationId xmlns:p14="http://schemas.microsoft.com/office/powerpoint/2010/main" val="2142136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Red/Gray 1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86104" y="682922"/>
            <a:ext cx="7772400" cy="461665"/>
          </a:xfrm>
          <a:prstGeom prst="rect">
            <a:avLst/>
          </a:prstGeom>
        </p:spPr>
        <p:txBody>
          <a:bodyPr rtlCol="0"/>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lvl="0"/>
            <a:r>
              <a:rPr lang="ru-RU" noProof="0" dirty="0"/>
              <a:t>Образец текста</a:t>
            </a:r>
          </a:p>
          <a:p>
            <a:pPr lvl="1"/>
            <a:r>
              <a:rPr lang="ru-RU" noProof="0" dirty="0"/>
              <a:t>Второй уровень</a:t>
            </a:r>
          </a:p>
        </p:txBody>
      </p:sp>
      <p:sp>
        <p:nvSpPr>
          <p:cNvPr id="4" name="Date Placeholder 3"/>
          <p:cNvSpPr>
            <a:spLocks noGrp="1"/>
          </p:cNvSpPr>
          <p:nvPr>
            <p:ph type="dt" sz="half" idx="10"/>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C55DD3C5-DD09-4836-900F-74DE4CB8EE8E}" type="datetime1">
              <a:rPr lang="en-US"/>
              <a:pPr>
                <a:defRPr/>
              </a:pPr>
              <a:t>10/25/2018</a:t>
            </a:fld>
            <a:endParaRPr lang="en-US"/>
          </a:p>
        </p:txBody>
      </p:sp>
      <p:sp>
        <p:nvSpPr>
          <p:cNvPr id="5"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6C6463"/>
                </a:solidFill>
                <a:latin typeface="Gill Sans MT"/>
                <a:cs typeface="Gill Sans MT"/>
              </a:defRPr>
            </a:lvl1pPr>
          </a:lstStyle>
          <a:p>
            <a:pPr>
              <a:defRPr/>
            </a:pPr>
            <a:r>
              <a:rPr lang="en-US"/>
              <a:t>FOOTER GOES HERE</a:t>
            </a:r>
          </a:p>
        </p:txBody>
      </p:sp>
    </p:spTree>
    <p:extLst>
      <p:ext uri="{BB962C8B-B14F-4D97-AF65-F5344CB8AC3E}">
        <p14:creationId xmlns:p14="http://schemas.microsoft.com/office/powerpoint/2010/main" val="432175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6" name="Footer Placeholder 5"/>
          <p:cNvSpPr>
            <a:spLocks noGrp="1"/>
          </p:cNvSpPr>
          <p:nvPr>
            <p:ph type="ftr" sz="quarter" idx="11"/>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1368448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7" name="Footer Placeholder 5"/>
          <p:cNvSpPr>
            <a:spLocks noGrp="1"/>
          </p:cNvSpPr>
          <p:nvPr>
            <p:ph type="ftr" sz="quarter" idx="15"/>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3226975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152400" y="2592387"/>
            <a:ext cx="8839200" cy="2440594"/>
          </a:xfrm>
          <a:solidFill>
            <a:schemeClr val="bg1"/>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2"/>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7"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6AB865A2-3BD1-4A34-8C95-3DFE3126A201}" type="datetime1">
              <a:rPr lang="en-US"/>
              <a:pPr>
                <a:defRPr/>
              </a:pPr>
              <a:t>10/25/2018</a:t>
            </a:fld>
            <a:endParaRPr lang="en-US"/>
          </a:p>
        </p:txBody>
      </p:sp>
      <p:sp>
        <p:nvSpPr>
          <p:cNvPr id="7" name="Footer Placeholder 4"/>
          <p:cNvSpPr>
            <a:spLocks noGrp="1"/>
          </p:cNvSpPr>
          <p:nvPr>
            <p:ph type="ftr" sz="quarter" idx="14"/>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
        <p:nvSpPr>
          <p:cNvPr id="8" name="Slide Number Placeholder 5"/>
          <p:cNvSpPr>
            <a:spLocks noGrp="1"/>
          </p:cNvSpPr>
          <p:nvPr>
            <p:ph type="sldNum" sz="quarter" idx="15"/>
          </p:nvPr>
        </p:nvSpPr>
        <p:spPr>
          <a:xfrm>
            <a:off x="6858000" y="4845050"/>
            <a:ext cx="2133600" cy="185738"/>
          </a:xfrm>
          <a:prstGeom prst="rect">
            <a:avLst/>
          </a:prstGeom>
        </p:spPr>
        <p:txBody>
          <a:bodyPr/>
          <a:lstStyle>
            <a:lvl1pPr>
              <a:defRPr>
                <a:solidFill>
                  <a:srgbClr val="FFFFFF"/>
                </a:solidFill>
              </a:defRPr>
            </a:lvl1pPr>
          </a:lstStyle>
          <a:p>
            <a:fld id="{0DB06314-A2FA-48FD-9645-4D2E886E60AB}" type="slidenum">
              <a:rPr lang="en-US" altLang="en-US"/>
              <a:pPr/>
              <a:t>‹#›</a:t>
            </a:fld>
            <a:endParaRPr lang="en-US" altLang="en-US"/>
          </a:p>
        </p:txBody>
      </p:sp>
    </p:spTree>
    <p:extLst>
      <p:ext uri="{BB962C8B-B14F-4D97-AF65-F5344CB8AC3E}">
        <p14:creationId xmlns:p14="http://schemas.microsoft.com/office/powerpoint/2010/main" val="3504516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4572000" y="153988"/>
            <a:ext cx="4419600" cy="4876800"/>
          </a:xfrm>
          <a:solidFill>
            <a:srgbClr val="FFFFFF"/>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8" name="Title 1"/>
          <p:cNvSpPr>
            <a:spLocks noGrp="1"/>
          </p:cNvSpPr>
          <p:nvPr>
            <p:ph type="title"/>
          </p:nvPr>
        </p:nvSpPr>
        <p:spPr>
          <a:xfrm>
            <a:off x="685800" y="678715"/>
            <a:ext cx="3657600" cy="830997"/>
          </a:xfrm>
        </p:spPr>
        <p:txBody>
          <a:bodyPr/>
          <a:lstStyle>
            <a:lvl1pPr>
              <a:defRPr>
                <a:solidFill>
                  <a:srgbClr val="0067B9"/>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26CEACEC-AD8A-46D6-8146-10D25AE7FC83}" type="datetime1">
              <a:rPr lang="en-US"/>
              <a:pPr>
                <a:defRPr/>
              </a:pPr>
              <a:t>10/25/2018</a:t>
            </a:fld>
            <a:endParaRPr lang="en-US"/>
          </a:p>
        </p:txBody>
      </p:sp>
      <p:sp>
        <p:nvSpPr>
          <p:cNvPr id="7" name="Slide Number Placeholder 5"/>
          <p:cNvSpPr>
            <a:spLocks noGrp="1"/>
          </p:cNvSpPr>
          <p:nvPr>
            <p:ph type="sldNum" sz="quarter" idx="14"/>
          </p:nvPr>
        </p:nvSpPr>
        <p:spPr>
          <a:xfrm>
            <a:off x="6858000" y="4845050"/>
            <a:ext cx="2133600" cy="185738"/>
          </a:xfrm>
          <a:prstGeom prst="rect">
            <a:avLst/>
          </a:prstGeom>
        </p:spPr>
        <p:txBody>
          <a:bodyPr/>
          <a:lstStyle>
            <a:lvl1pPr>
              <a:defRPr>
                <a:solidFill>
                  <a:srgbClr val="FFFFFF"/>
                </a:solidFill>
              </a:defRPr>
            </a:lvl1pPr>
          </a:lstStyle>
          <a:p>
            <a:fld id="{5BCB6CE9-9168-491D-ABA3-0DAE5B5BBF2B}" type="slidenum">
              <a:rPr lang="en-US" altLang="en-US"/>
              <a:pPr/>
              <a:t>‹#›</a:t>
            </a:fld>
            <a:endParaRPr lang="en-US" altLang="en-US"/>
          </a:p>
        </p:txBody>
      </p:sp>
    </p:spTree>
    <p:extLst>
      <p:ext uri="{BB962C8B-B14F-4D97-AF65-F5344CB8AC3E}">
        <p14:creationId xmlns:p14="http://schemas.microsoft.com/office/powerpoint/2010/main" val="319642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52400" y="153987"/>
            <a:ext cx="4419600" cy="4876799"/>
          </a:xfrm>
          <a:solidFill>
            <a:schemeClr val="bg1"/>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3" name="Text Placeholder 4"/>
          <p:cNvSpPr>
            <a:spLocks noGrp="1"/>
          </p:cNvSpPr>
          <p:nvPr>
            <p:ph type="body" sz="quarter" idx="12"/>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6" name="Title 1"/>
          <p:cNvSpPr>
            <a:spLocks noGrp="1"/>
          </p:cNvSpPr>
          <p:nvPr>
            <p:ph type="title"/>
          </p:nvPr>
        </p:nvSpPr>
        <p:spPr>
          <a:xfrm>
            <a:off x="4877104" y="2188567"/>
            <a:ext cx="3885896" cy="837665"/>
          </a:xfrm>
        </p:spPr>
        <p:txBody>
          <a:bodyPr anchor="ctr"/>
          <a:lstStyle>
            <a:lvl1pPr>
              <a:defRPr>
                <a:solidFill>
                  <a:srgbClr val="0067B9"/>
                </a:solidFill>
              </a:defRPr>
            </a:lvl1pPr>
          </a:lstStyle>
          <a:p>
            <a:r>
              <a:rPr lang="ru-RU" dirty="0"/>
              <a:t>Образец заголовка</a:t>
            </a:r>
            <a:endParaRPr lang="en-US" dirty="0"/>
          </a:p>
        </p:txBody>
      </p:sp>
      <p:sp>
        <p:nvSpPr>
          <p:cNvPr id="5"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chemeClr val="bg1"/>
                </a:solidFill>
                <a:latin typeface="Gill Sans MT"/>
                <a:cs typeface="Gill Sans MT"/>
              </a:defRPr>
            </a:lvl1pPr>
          </a:lstStyle>
          <a:p>
            <a:pPr>
              <a:defRPr/>
            </a:pPr>
            <a:fld id="{FF3BE188-6A97-43D5-9AC9-77EA8A07DCF2}" type="datetime1">
              <a:rPr lang="en-US"/>
              <a:pPr>
                <a:defRPr/>
              </a:pPr>
              <a:t>10/25/2018</a:t>
            </a:fld>
            <a:endParaRPr lang="en-US"/>
          </a:p>
        </p:txBody>
      </p:sp>
    </p:spTree>
    <p:extLst>
      <p:ext uri="{BB962C8B-B14F-4D97-AF65-F5344CB8AC3E}">
        <p14:creationId xmlns:p14="http://schemas.microsoft.com/office/powerpoint/2010/main" val="1266921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86104" y="682922"/>
            <a:ext cx="7772400" cy="461665"/>
          </a:xfrm>
          <a:prstGeom prst="rect">
            <a:avLst/>
          </a:prstGeom>
        </p:spPr>
        <p:txBody>
          <a:bodyPr rtlCol="0"/>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685800" y="1296987"/>
            <a:ext cx="7772400" cy="3200400"/>
          </a:xfrm>
          <a:prstGeom prst="rect">
            <a:avLst/>
          </a:prstGeom>
        </p:spPr>
        <p:txBody>
          <a:bodyPr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lvl="0"/>
            <a:r>
              <a:rPr lang="ru-RU" noProof="0" dirty="0"/>
              <a:t>Образец текста</a:t>
            </a:r>
          </a:p>
          <a:p>
            <a:pPr lvl="1"/>
            <a:r>
              <a:rPr lang="ru-RU" noProof="0" dirty="0"/>
              <a:t>Второй уровень</a:t>
            </a:r>
          </a:p>
        </p:txBody>
      </p:sp>
      <p:sp>
        <p:nvSpPr>
          <p:cNvPr id="4" name="Date Placeholder 3"/>
          <p:cNvSpPr>
            <a:spLocks noGrp="1"/>
          </p:cNvSpPr>
          <p:nvPr>
            <p:ph type="dt" sz="half" idx="10"/>
          </p:nvPr>
        </p:nvSpPr>
        <p:spPr>
          <a:xfrm>
            <a:off x="152400" y="4845050"/>
            <a:ext cx="2133600" cy="185738"/>
          </a:xfrm>
          <a:prstGeom prst="rect">
            <a:avLst/>
          </a:prstGeom>
        </p:spPr>
        <p:txBody>
          <a:bodyPr/>
          <a:lstStyle>
            <a:lvl1pPr algn="l">
              <a:defRPr sz="600" b="0" i="0">
                <a:solidFill>
                  <a:srgbClr val="6C6463"/>
                </a:solidFill>
                <a:latin typeface="Gill Sans MT"/>
                <a:cs typeface="Gill Sans MT"/>
              </a:defRPr>
            </a:lvl1pPr>
          </a:lstStyle>
          <a:p>
            <a:pPr>
              <a:defRPr/>
            </a:pPr>
            <a:fld id="{4D00D1CD-3B04-4515-B6E5-67CEEC4EE70D}" type="datetime1">
              <a:rPr lang="en-US"/>
              <a:pPr>
                <a:defRPr/>
              </a:pPr>
              <a:t>10/25/2018</a:t>
            </a:fld>
            <a:endParaRPr lang="en-US"/>
          </a:p>
        </p:txBody>
      </p:sp>
      <p:sp>
        <p:nvSpPr>
          <p:cNvPr id="5" name="Footer Placeholder 4"/>
          <p:cNvSpPr>
            <a:spLocks noGrp="1"/>
          </p:cNvSpPr>
          <p:nvPr>
            <p:ph type="ftr" sz="quarter" idx="11"/>
          </p:nvPr>
        </p:nvSpPr>
        <p:spPr>
          <a:xfrm>
            <a:off x="3124200" y="4845050"/>
            <a:ext cx="2895600" cy="185738"/>
          </a:xfrm>
          <a:prstGeom prst="rect">
            <a:avLst/>
          </a:prstGeom>
        </p:spPr>
        <p:txBody>
          <a:bodyPr/>
          <a:lstStyle>
            <a:lvl1pPr algn="ctr">
              <a:defRPr sz="600" b="0" i="0">
                <a:solidFill>
                  <a:srgbClr val="6C6463"/>
                </a:solidFill>
                <a:latin typeface="Gill Sans MT"/>
                <a:cs typeface="Gill Sans MT"/>
              </a:defRPr>
            </a:lvl1pPr>
          </a:lstStyle>
          <a:p>
            <a:pPr>
              <a:defRPr/>
            </a:pPr>
            <a:r>
              <a:rPr lang="en-US"/>
              <a:t>FOOTER GOES HERE</a:t>
            </a:r>
          </a:p>
        </p:txBody>
      </p:sp>
    </p:spTree>
    <p:extLst>
      <p:ext uri="{BB962C8B-B14F-4D97-AF65-F5344CB8AC3E}">
        <p14:creationId xmlns:p14="http://schemas.microsoft.com/office/powerpoint/2010/main" val="139619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6" name="Footer Placeholder 5"/>
          <p:cNvSpPr>
            <a:spLocks noGrp="1"/>
          </p:cNvSpPr>
          <p:nvPr>
            <p:ph type="ftr" sz="quarter" idx="11"/>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3010708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7" name="Footer Placeholder 5"/>
          <p:cNvSpPr>
            <a:spLocks noGrp="1"/>
          </p:cNvSpPr>
          <p:nvPr>
            <p:ph type="ftr" sz="quarter" idx="15"/>
          </p:nvPr>
        </p:nvSpPr>
        <p:spPr>
          <a:xfrm>
            <a:off x="3124200" y="4845050"/>
            <a:ext cx="2895600" cy="185738"/>
          </a:xfrm>
          <a:prstGeom prst="rect">
            <a:avLst/>
          </a:prstGeom>
        </p:spPr>
        <p:txBody>
          <a:bodyPr/>
          <a:lstStyle>
            <a:lvl1pPr>
              <a:defRPr>
                <a:solidFill>
                  <a:srgbClr val="6C6463"/>
                </a:solidFill>
              </a:defRPr>
            </a:lvl1pPr>
          </a:lstStyle>
          <a:p>
            <a:pPr>
              <a:defRPr/>
            </a:pPr>
            <a:r>
              <a:rPr lang="en-US"/>
              <a:t>FOOTER GOES HERE</a:t>
            </a:r>
          </a:p>
        </p:txBody>
      </p:sp>
    </p:spTree>
    <p:extLst>
      <p:ext uri="{BB962C8B-B14F-4D97-AF65-F5344CB8AC3E}">
        <p14:creationId xmlns:p14="http://schemas.microsoft.com/office/powerpoint/2010/main" val="69671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152400" y="2592387"/>
            <a:ext cx="8839200" cy="2440594"/>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2"/>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7" name="Title 1"/>
          <p:cNvSpPr>
            <a:spLocks noGrp="1"/>
          </p:cNvSpPr>
          <p:nvPr>
            <p:ph type="title"/>
          </p:nvPr>
        </p:nvSpPr>
        <p:spPr>
          <a:xfrm>
            <a:off x="686104" y="679217"/>
            <a:ext cx="7772400" cy="465370"/>
          </a:xfrm>
        </p:spPr>
        <p:txBody>
          <a:bodyPr/>
          <a:lstStyle>
            <a:lvl1pPr>
              <a:defRPr>
                <a:solidFill>
                  <a:srgbClr val="0067B9"/>
                </a:solidFill>
              </a:defRPr>
            </a:lvl1pPr>
          </a:lstStyle>
          <a:p>
            <a:r>
              <a:rPr lang="ru-RU" dirty="0"/>
              <a:t>Образец заголовка</a:t>
            </a:r>
            <a:endParaRPr lang="en-US" dirty="0"/>
          </a:p>
        </p:txBody>
      </p:sp>
      <p:sp>
        <p:nvSpPr>
          <p:cNvPr id="6"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rgbClr val="FFFFFF"/>
                </a:solidFill>
                <a:latin typeface="Gill Sans MT"/>
                <a:cs typeface="Gill Sans MT"/>
              </a:defRPr>
            </a:lvl1pPr>
          </a:lstStyle>
          <a:p>
            <a:pPr>
              <a:defRPr/>
            </a:pPr>
            <a:fld id="{86EF7381-2271-464B-8591-5959BB42AB2E}" type="datetime1">
              <a:rPr lang="en-US"/>
              <a:pPr>
                <a:defRPr/>
              </a:pPr>
              <a:t>10/25/2018</a:t>
            </a:fld>
            <a:endParaRPr lang="en-US"/>
          </a:p>
        </p:txBody>
      </p:sp>
      <p:sp>
        <p:nvSpPr>
          <p:cNvPr id="7" name="Footer Placeholder 4"/>
          <p:cNvSpPr>
            <a:spLocks noGrp="1"/>
          </p:cNvSpPr>
          <p:nvPr>
            <p:ph type="ftr" sz="quarter" idx="14"/>
          </p:nvPr>
        </p:nvSpPr>
        <p:spPr>
          <a:xfrm>
            <a:off x="3124200" y="4845050"/>
            <a:ext cx="2895600" cy="185738"/>
          </a:xfrm>
          <a:prstGeom prst="rect">
            <a:avLst/>
          </a:prstGeom>
        </p:spPr>
        <p:txBody>
          <a:bodyPr/>
          <a:lstStyle>
            <a:lvl1pPr algn="ctr">
              <a:defRPr sz="600" b="0" i="0">
                <a:solidFill>
                  <a:srgbClr val="FFFFFF"/>
                </a:solidFill>
                <a:latin typeface="Gill Sans MT"/>
                <a:cs typeface="Gill Sans MT"/>
              </a:defRPr>
            </a:lvl1pPr>
          </a:lstStyle>
          <a:p>
            <a:pPr>
              <a:defRPr/>
            </a:pPr>
            <a:r>
              <a:rPr lang="en-US"/>
              <a:t>FOOTER GOES HERE</a:t>
            </a:r>
          </a:p>
        </p:txBody>
      </p:sp>
    </p:spTree>
    <p:extLst>
      <p:ext uri="{BB962C8B-B14F-4D97-AF65-F5344CB8AC3E}">
        <p14:creationId xmlns:p14="http://schemas.microsoft.com/office/powerpoint/2010/main" val="3314416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4572000" y="153988"/>
            <a:ext cx="4419600" cy="4876800"/>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8" name="Title 1"/>
          <p:cNvSpPr>
            <a:spLocks noGrp="1"/>
          </p:cNvSpPr>
          <p:nvPr>
            <p:ph type="title"/>
          </p:nvPr>
        </p:nvSpPr>
        <p:spPr>
          <a:xfrm>
            <a:off x="685800" y="678715"/>
            <a:ext cx="3657600" cy="830997"/>
          </a:xfrm>
        </p:spPr>
        <p:txBody>
          <a:bodyPr/>
          <a:lstStyle>
            <a:lvl1pPr>
              <a:defRPr>
                <a:solidFill>
                  <a:srgbClr val="0067B9"/>
                </a:solidFill>
              </a:defRPr>
            </a:lvl1pPr>
          </a:lstStyle>
          <a:p>
            <a:r>
              <a:rPr lang="ru-RU" dirty="0"/>
              <a:t>Образец заголовка</a:t>
            </a:r>
            <a:endParaRPr lang="en-US" dirty="0"/>
          </a:p>
        </p:txBody>
      </p:sp>
    </p:spTree>
    <p:extLst>
      <p:ext uri="{BB962C8B-B14F-4D97-AF65-F5344CB8AC3E}">
        <p14:creationId xmlns:p14="http://schemas.microsoft.com/office/powerpoint/2010/main" val="4247212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52400" y="153987"/>
            <a:ext cx="4419600" cy="4876799"/>
          </a:xfrm>
          <a:solidFill>
            <a:srgbClr val="E7E7E5"/>
          </a:solidFill>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pPr lvl="0"/>
            <a:r>
              <a:rPr lang="ru-RU" noProof="0" dirty="0"/>
              <a:t>Вставка рисунка</a:t>
            </a:r>
            <a:endParaRPr lang="en-US" noProof="0" dirty="0"/>
          </a:p>
        </p:txBody>
      </p:sp>
      <p:sp>
        <p:nvSpPr>
          <p:cNvPr id="13" name="Text Placeholder 4"/>
          <p:cNvSpPr>
            <a:spLocks noGrp="1"/>
          </p:cNvSpPr>
          <p:nvPr>
            <p:ph type="body" sz="quarter" idx="12"/>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ru-RU" dirty="0"/>
              <a:t>Образец текста</a:t>
            </a:r>
          </a:p>
        </p:txBody>
      </p:sp>
      <p:sp>
        <p:nvSpPr>
          <p:cNvPr id="16" name="Title 1"/>
          <p:cNvSpPr>
            <a:spLocks noGrp="1"/>
          </p:cNvSpPr>
          <p:nvPr>
            <p:ph type="title"/>
          </p:nvPr>
        </p:nvSpPr>
        <p:spPr>
          <a:xfrm>
            <a:off x="4877104" y="2188567"/>
            <a:ext cx="3885896" cy="837665"/>
          </a:xfrm>
        </p:spPr>
        <p:txBody>
          <a:bodyPr anchor="ctr"/>
          <a:lstStyle>
            <a:lvl1pPr>
              <a:defRPr>
                <a:solidFill>
                  <a:srgbClr val="0067B9"/>
                </a:solidFill>
              </a:defRPr>
            </a:lvl1pPr>
          </a:lstStyle>
          <a:p>
            <a:r>
              <a:rPr lang="ru-RU" dirty="0"/>
              <a:t>Образец заголовка</a:t>
            </a:r>
            <a:endParaRPr lang="en-US" dirty="0"/>
          </a:p>
        </p:txBody>
      </p:sp>
      <p:sp>
        <p:nvSpPr>
          <p:cNvPr id="5" name="Date Placeholder 3"/>
          <p:cNvSpPr>
            <a:spLocks noGrp="1"/>
          </p:cNvSpPr>
          <p:nvPr>
            <p:ph type="dt" sz="half" idx="13"/>
          </p:nvPr>
        </p:nvSpPr>
        <p:spPr>
          <a:xfrm>
            <a:off x="152400" y="4845050"/>
            <a:ext cx="2133600" cy="185738"/>
          </a:xfrm>
          <a:prstGeom prst="rect">
            <a:avLst/>
          </a:prstGeom>
        </p:spPr>
        <p:txBody>
          <a:bodyPr/>
          <a:lstStyle>
            <a:lvl1pPr algn="l">
              <a:defRPr sz="600" b="0" i="0">
                <a:solidFill>
                  <a:schemeClr val="bg1"/>
                </a:solidFill>
                <a:latin typeface="Gill Sans MT"/>
                <a:cs typeface="Gill Sans MT"/>
              </a:defRPr>
            </a:lvl1pPr>
          </a:lstStyle>
          <a:p>
            <a:pPr>
              <a:defRPr/>
            </a:pPr>
            <a:fld id="{F4C0FAC8-4835-4F9F-9372-FB672B9B9245}" type="datetime1">
              <a:rPr lang="en-US"/>
              <a:pPr>
                <a:defRPr/>
              </a:pPr>
              <a:t>10/25/2018</a:t>
            </a:fld>
            <a:endParaRPr lang="en-US"/>
          </a:p>
        </p:txBody>
      </p:sp>
    </p:spTree>
    <p:extLst>
      <p:ext uri="{BB962C8B-B14F-4D97-AF65-F5344CB8AC3E}">
        <p14:creationId xmlns:p14="http://schemas.microsoft.com/office/powerpoint/2010/main" val="3254613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 name="Rectangle 3"/>
          <p:cNvSpPr>
            <a:spLocks noGrp="1" noChangeArrowheads="1"/>
          </p:cNvSpPr>
          <p:nvPr>
            <p:ph idx="13"/>
          </p:nvPr>
        </p:nvSpPr>
        <p:spPr bwMode="auto">
          <a:xfrm>
            <a:off x="457200" y="1503825"/>
            <a:ext cx="8229600" cy="3127668"/>
          </a:xfrm>
          <a:prstGeom prst="rect">
            <a:avLst/>
          </a:prstGeom>
          <a:noFill/>
          <a:ln>
            <a:noFill/>
          </a:ln>
          <a:extLst/>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Tree>
    <p:extLst>
      <p:ext uri="{BB962C8B-B14F-4D97-AF65-F5344CB8AC3E}">
        <p14:creationId xmlns:p14="http://schemas.microsoft.com/office/powerpoint/2010/main" val="21310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10/25/2018</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10/25/2018</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10/25/2018</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10/25/2018</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68262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7" name="Text Placeholder 2"/>
          <p:cNvSpPr>
            <a:spLocks noGrp="1"/>
          </p:cNvSpPr>
          <p:nvPr>
            <p:ph type="body" idx="1"/>
          </p:nvPr>
        </p:nvSpPr>
        <p:spPr bwMode="auto">
          <a:xfrm>
            <a:off x="685800" y="1296988"/>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4" name="Frame 13"/>
          <p:cNvSpPr/>
          <p:nvPr/>
        </p:nvSpPr>
        <p:spPr>
          <a:xfrm>
            <a:off x="0" y="0"/>
            <a:ext cx="9144000" cy="5189538"/>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cs typeface="Gill Sans MT"/>
            </a:endParaRPr>
          </a:p>
        </p:txBody>
      </p:sp>
    </p:spTree>
    <p:extLst>
      <p:ext uri="{BB962C8B-B14F-4D97-AF65-F5344CB8AC3E}">
        <p14:creationId xmlns:p14="http://schemas.microsoft.com/office/powerpoint/2010/main" val="219912326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Lst>
  <p:hf hdr="0"/>
  <p:txStyles>
    <p:titleStyle>
      <a:lvl1pPr algn="l" defTabSz="457200" rtl="0" eaLnBrk="0" fontAlgn="base" hangingPunct="0">
        <a:spcBef>
          <a:spcPct val="0"/>
        </a:spcBef>
        <a:spcAft>
          <a:spcPct val="0"/>
        </a:spcAft>
        <a:defRPr sz="2400" kern="1200">
          <a:solidFill>
            <a:srgbClr val="BA0C2F"/>
          </a:solidFill>
          <a:latin typeface="Gill Sans MT"/>
          <a:ea typeface="Gill Sans MT" panose="020B0502020104020203" pitchFamily="34" charset="0"/>
          <a:cs typeface="Gill Sans MT"/>
        </a:defRPr>
      </a:lvl1pPr>
      <a:lvl2pPr algn="l" defTabSz="457200" rtl="0" eaLnBrk="0" fontAlgn="base" hangingPunct="0">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2pPr>
      <a:lvl3pPr algn="l" defTabSz="457200" rtl="0" eaLnBrk="0" fontAlgn="base" hangingPunct="0">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3pPr>
      <a:lvl4pPr algn="l" defTabSz="457200" rtl="0" eaLnBrk="0" fontAlgn="base" hangingPunct="0">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4pPr>
      <a:lvl5pPr algn="l" defTabSz="457200" rtl="0" eaLnBrk="0" fontAlgn="base" hangingPunct="0">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5pPr>
      <a:lvl6pPr marL="457200" algn="l" defTabSz="457200" rtl="0" fontAlgn="base">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6pPr>
      <a:lvl7pPr marL="914400" algn="l" defTabSz="457200" rtl="0" fontAlgn="base">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7pPr>
      <a:lvl8pPr marL="1371600" algn="l" defTabSz="457200" rtl="0" fontAlgn="base">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8pPr>
      <a:lvl9pPr marL="1828800" algn="l" defTabSz="457200" rtl="0" fontAlgn="base">
        <a:spcBef>
          <a:spcPct val="0"/>
        </a:spcBef>
        <a:spcAft>
          <a:spcPct val="0"/>
        </a:spcAft>
        <a:defRPr sz="2400">
          <a:solidFill>
            <a:srgbClr val="BA0C2F"/>
          </a:solidFill>
          <a:latin typeface="Gill Sans MT" panose="020B0502020104020203" pitchFamily="34" charset="0"/>
          <a:ea typeface="Gill Sans MT" panose="020B0502020104020203" pitchFamily="34" charset="0"/>
          <a:cs typeface="Gill Sans MT" panose="020B0502020104020203" pitchFamily="34" charset="0"/>
        </a:defRPr>
      </a:lvl9pPr>
    </p:titleStyle>
    <p:bodyStyle>
      <a:lvl1pPr marL="230188" indent="-230188" algn="l" defTabSz="457200" rtl="0" eaLnBrk="0" fontAlgn="base" hangingPunct="0">
        <a:spcBef>
          <a:spcPct val="0"/>
        </a:spcBef>
        <a:spcAft>
          <a:spcPts val="800"/>
        </a:spcAft>
        <a:buFont typeface="Arial" panose="020B0604020202020204" pitchFamily="34" charset="0"/>
        <a:buChar char="•"/>
        <a:defRPr sz="1600" kern="1200">
          <a:solidFill>
            <a:srgbClr val="6C6463"/>
          </a:solidFill>
          <a:latin typeface="Gill Sans MT"/>
          <a:ea typeface="Gill Sans MT" panose="020B0502020104020203" pitchFamily="34" charset="0"/>
          <a:cs typeface="Gill Sans MT"/>
        </a:defRPr>
      </a:lvl1pPr>
      <a:lvl2pPr marL="684213" indent="-230188" algn="l" defTabSz="457200" rtl="0" eaLnBrk="0" fontAlgn="base" hangingPunct="0">
        <a:spcBef>
          <a:spcPct val="0"/>
        </a:spcBef>
        <a:spcAft>
          <a:spcPts val="800"/>
        </a:spcAft>
        <a:buFont typeface="Arial" panose="020B0604020202020204" pitchFamily="34" charset="0"/>
        <a:buChar char="–"/>
        <a:defRPr sz="1600" kern="1200">
          <a:solidFill>
            <a:srgbClr val="6C6463"/>
          </a:solidFill>
          <a:latin typeface="Gill Sans MT"/>
          <a:ea typeface="Gill Sans MT" panose="020B0502020104020203" pitchFamily="34" charset="0"/>
          <a:cs typeface="Gill Sans MT"/>
        </a:defRPr>
      </a:lvl2pPr>
      <a:lvl3pPr marL="914400" indent="-230188" algn="l" defTabSz="457200" rtl="0" eaLnBrk="0" fontAlgn="base" hangingPunct="0">
        <a:spcBef>
          <a:spcPct val="20000"/>
        </a:spcBef>
        <a:spcAft>
          <a:spcPct val="0"/>
        </a:spcAft>
        <a:buFont typeface="Arial" panose="020B0604020202020204" pitchFamily="34" charset="0"/>
        <a:buChar char="•"/>
        <a:defRPr kern="1200">
          <a:solidFill>
            <a:srgbClr val="6C6463"/>
          </a:solidFill>
          <a:latin typeface="Gill Sans MT"/>
          <a:ea typeface="Gill Sans MT" panose="020B0502020104020203" pitchFamily="34" charset="0"/>
          <a:cs typeface="Gill Sans MT"/>
        </a:defRPr>
      </a:lvl3pPr>
      <a:lvl4pPr marL="1146175" indent="-231775" algn="l" defTabSz="457200" rtl="0" eaLnBrk="0" fontAlgn="base" hangingPunct="0">
        <a:spcBef>
          <a:spcPct val="20000"/>
        </a:spcBef>
        <a:spcAft>
          <a:spcPct val="0"/>
        </a:spcAft>
        <a:buFont typeface="Arial" panose="020B0604020202020204" pitchFamily="34" charset="0"/>
        <a:buChar char="–"/>
        <a:defRPr sz="1600" kern="1200">
          <a:solidFill>
            <a:srgbClr val="6C6463"/>
          </a:solidFill>
          <a:latin typeface="Gill Sans MT"/>
          <a:ea typeface="Gill Sans MT" panose="020B0502020104020203" pitchFamily="34" charset="0"/>
          <a:cs typeface="Gill Sans MT"/>
        </a:defRPr>
      </a:lvl4pPr>
      <a:lvl5pPr marL="1255713" indent="-230188" algn="l" defTabSz="457200" rtl="0" eaLnBrk="0" fontAlgn="base" hangingPunct="0">
        <a:spcBef>
          <a:spcPct val="20000"/>
        </a:spcBef>
        <a:spcAft>
          <a:spcPct val="0"/>
        </a:spcAft>
        <a:buFont typeface="Arial" panose="020B0604020202020204" pitchFamily="34" charset="0"/>
        <a:buChar char="»"/>
        <a:defRPr sz="1400" kern="1200">
          <a:solidFill>
            <a:srgbClr val="6C6463"/>
          </a:solidFill>
          <a:latin typeface="Gill Sans MT"/>
          <a:ea typeface="Gill Sans MT" panose="020B0502020104020203" pitchFamily="34" charset="0"/>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33.xml"/><Relationship Id="rId1" Type="http://schemas.openxmlformats.org/officeDocument/2006/relationships/tags" Target="../tags/tag1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2.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33.xml"/><Relationship Id="rId1" Type="http://schemas.openxmlformats.org/officeDocument/2006/relationships/tags" Target="../tags/tag13.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2.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2.xml"/><Relationship Id="rId4" Type="http://schemas.openxmlformats.org/officeDocument/2006/relationships/chart" Target="../charts/chart44.xml"/></Relationships>
</file>

<file path=ppt/slides/_rels/slide3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2.xml"/><Relationship Id="rId5" Type="http://schemas.openxmlformats.org/officeDocument/2006/relationships/chart" Target="../charts/chart53.xml"/><Relationship Id="rId4" Type="http://schemas.openxmlformats.org/officeDocument/2006/relationships/chart" Target="../charts/chart52.xml"/></Relationships>
</file>

<file path=ppt/slides/_rels/slide4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3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F83BE0-E5A8-498F-9CBD-FC6950FC766C}" type="slidenum">
              <a:rPr lang="en-US" altLang="en-US">
                <a:solidFill>
                  <a:srgbClr val="FFFFFF"/>
                </a:solidFill>
                <a:latin typeface="Gill Sans MT" panose="020B0502020104020203" pitchFamily="34" charset="0"/>
              </a:rPr>
              <a:pPr/>
              <a:t>1</a:t>
            </a:fld>
            <a:endParaRPr lang="en-US" altLang="en-US" dirty="0">
              <a:solidFill>
                <a:srgbClr val="FFFFFF"/>
              </a:solidFill>
              <a:latin typeface="Gill Sans MT" panose="020B0502020104020203" pitchFamily="34" charset="0"/>
            </a:endParaRPr>
          </a:p>
        </p:txBody>
      </p:sp>
      <p:sp>
        <p:nvSpPr>
          <p:cNvPr id="5" name="Title 4"/>
          <p:cNvSpPr>
            <a:spLocks noGrp="1"/>
          </p:cNvSpPr>
          <p:nvPr>
            <p:ph type="ctrTitle"/>
          </p:nvPr>
        </p:nvSpPr>
        <p:spPr>
          <a:xfrm>
            <a:off x="619298" y="1760913"/>
            <a:ext cx="8140700" cy="1209675"/>
          </a:xfrm>
        </p:spPr>
        <p:txBody>
          <a:bodyPr rtlCol="0">
            <a:noAutofit/>
          </a:bodyPr>
          <a:lstStyle/>
          <a:p>
            <a:pPr eaLnBrk="1" fontAlgn="auto" hangingPunct="1">
              <a:spcAft>
                <a:spcPts val="0"/>
              </a:spcAft>
              <a:defRPr/>
            </a:pPr>
            <a:r>
              <a:rPr lang="en-US" sz="2000" dirty="0">
                <a:ea typeface="+mj-ea"/>
              </a:rPr>
              <a:t/>
            </a:r>
            <a:br>
              <a:rPr lang="en-US" sz="2000" dirty="0">
                <a:ea typeface="+mj-ea"/>
              </a:rPr>
            </a:br>
            <a:r>
              <a:rPr lang="uk-UA" sz="2000" dirty="0">
                <a:ea typeface="+mj-ea"/>
              </a:rPr>
              <a:t>ПРОГРАМА «НОВЕ ПРАВОСУДДЯ»</a:t>
            </a:r>
            <a:r>
              <a:rPr lang="en-US" sz="2000" dirty="0">
                <a:ea typeface="+mj-ea"/>
              </a:rPr>
              <a:t/>
            </a:r>
            <a:br>
              <a:rPr lang="en-US" sz="2000" dirty="0">
                <a:ea typeface="+mj-ea"/>
              </a:rPr>
            </a:br>
            <a:r>
              <a:rPr lang="ru-RU" sz="2000" dirty="0">
                <a:ea typeface="+mj-ea"/>
              </a:rPr>
              <a:t>ВСЕУКРАЇНСЬКЕ ОПИТУВАННЯ ГРОМАДЯН ЩОДО НЕЗАЛЕЖНОСТІ ТА ПІДЗВІТНОСТІ СУДОВОЇ ВЛАДИ, СПРИЙНЯТТЯ СУДОВОЇ РЕФОРМИ ТА КОРУПЦІЇ В СУДОВІЙ СИСТЕМІ</a:t>
            </a:r>
            <a:r>
              <a:rPr lang="en-US" sz="2000" dirty="0">
                <a:ea typeface="+mj-ea"/>
              </a:rPr>
              <a:t> </a:t>
            </a:r>
          </a:p>
        </p:txBody>
      </p:sp>
      <p:sp>
        <p:nvSpPr>
          <p:cNvPr id="6" name="Subtitle 5"/>
          <p:cNvSpPr>
            <a:spLocks noGrp="1"/>
          </p:cNvSpPr>
          <p:nvPr>
            <p:ph type="subTitle" idx="1"/>
          </p:nvPr>
        </p:nvSpPr>
        <p:spPr>
          <a:xfrm>
            <a:off x="685800" y="3606800"/>
            <a:ext cx="7160136" cy="1057275"/>
          </a:xfrm>
        </p:spPr>
        <p:txBody>
          <a:bodyPr rtlCol="0">
            <a:normAutofit/>
          </a:bodyPr>
          <a:lstStyle/>
          <a:p>
            <a:pPr eaLnBrk="1" fontAlgn="auto" hangingPunct="1">
              <a:spcBef>
                <a:spcPts val="0"/>
              </a:spcBef>
              <a:buFont typeface="Arial"/>
              <a:buNone/>
              <a:defRPr/>
            </a:pPr>
            <a:r>
              <a:rPr lang="en-US" dirty="0">
                <a:ea typeface="+mn-ea"/>
              </a:rPr>
              <a:t>2018</a:t>
            </a:r>
          </a:p>
          <a:p>
            <a:pPr eaLnBrk="1" fontAlgn="auto" hangingPunct="1">
              <a:spcBef>
                <a:spcPts val="0"/>
              </a:spcBef>
              <a:defRPr/>
            </a:pPr>
            <a:r>
              <a:rPr lang="en-US" dirty="0">
                <a:ea typeface="+mn-ea"/>
              </a:rPr>
              <a:t>USAID </a:t>
            </a:r>
            <a:endParaRPr lang="uk-UA" dirty="0">
              <a:ea typeface="+mn-ea"/>
            </a:endParaRPr>
          </a:p>
          <a:p>
            <a:pPr eaLnBrk="1" fontAlgn="auto" hangingPunct="1">
              <a:spcBef>
                <a:spcPts val="0"/>
              </a:spcBef>
              <a:defRPr/>
            </a:pPr>
            <a:r>
              <a:rPr lang="ru-RU" dirty="0" err="1">
                <a:ea typeface="+mn-ea"/>
              </a:rPr>
              <a:t>Програма</a:t>
            </a:r>
            <a:r>
              <a:rPr lang="ru-RU" dirty="0">
                <a:ea typeface="+mn-ea"/>
              </a:rPr>
              <a:t> реформування сектору </a:t>
            </a:r>
            <a:r>
              <a:rPr lang="ru-RU" dirty="0" err="1">
                <a:ea typeface="+mn-ea"/>
              </a:rPr>
              <a:t>юстиції</a:t>
            </a:r>
            <a:r>
              <a:rPr lang="ru-RU" dirty="0">
                <a:ea typeface="+mn-ea"/>
              </a:rPr>
              <a:t> «</a:t>
            </a:r>
            <a:r>
              <a:rPr lang="ru-RU" dirty="0" err="1">
                <a:ea typeface="+mn-ea"/>
              </a:rPr>
              <a:t>Нове</a:t>
            </a:r>
            <a:r>
              <a:rPr lang="ru-RU" dirty="0">
                <a:ea typeface="+mn-ea"/>
              </a:rPr>
              <a:t> </a:t>
            </a:r>
            <a:r>
              <a:rPr lang="ru-RU" dirty="0" err="1">
                <a:ea typeface="+mn-ea"/>
              </a:rPr>
              <a:t>правосуддя</a:t>
            </a:r>
            <a:r>
              <a:rPr lang="ru-RU" dirty="0">
                <a:ea typeface="+mn-ea"/>
              </a:rPr>
              <a:t>»</a:t>
            </a:r>
          </a:p>
        </p:txBody>
      </p:sp>
    </p:spTree>
    <p:extLst>
      <p:ext uri="{BB962C8B-B14F-4D97-AF65-F5344CB8AC3E}">
        <p14:creationId xmlns:p14="http://schemas.microsoft.com/office/powerpoint/2010/main" val="178858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8"/>
          <p:cNvSpPr txBox="1">
            <a:spLocks/>
          </p:cNvSpPr>
          <p:nvPr/>
        </p:nvSpPr>
        <p:spPr>
          <a:xfrm>
            <a:off x="145777" y="1042716"/>
            <a:ext cx="8497862" cy="646331"/>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ЧИ НАЛЕЖИТЕ ВИ ОСОБИСТО ЧИ ХТОСЬ IЗ ВАШИХ БЛИЗЬКИХ (ЧОЛОВIК, ДРУЖИНА, БАТЬКО, МАТИ, ДIД, БАБА, БРАТ, СЕСТРА, ОНУКИ, НЕВIСТКА ТА IН.) ЗАРАЗ ЧИ НАЛЕЖАЛИ В МИНУЛОМУ ДО НАСТУПНИХ КАТЕГОРIЙ?</a:t>
            </a:r>
            <a:endParaRPr lang="uk-UA" dirty="0"/>
          </a:p>
        </p:txBody>
      </p:sp>
      <p:graphicFrame>
        <p:nvGraphicFramePr>
          <p:cNvPr id="5" name="Таблица 4"/>
          <p:cNvGraphicFramePr>
            <a:graphicFrameLocks noGrp="1"/>
          </p:cNvGraphicFramePr>
          <p:nvPr>
            <p:extLst>
              <p:ext uri="{D42A27DB-BD31-4B8C-83A1-F6EECF244321}">
                <p14:modId xmlns:p14="http://schemas.microsoft.com/office/powerpoint/2010/main" val="686148272"/>
              </p:ext>
            </p:extLst>
          </p:nvPr>
        </p:nvGraphicFramePr>
        <p:xfrm>
          <a:off x="216122" y="1914939"/>
          <a:ext cx="6105165" cy="3167148"/>
        </p:xfrm>
        <a:graphic>
          <a:graphicData uri="http://schemas.openxmlformats.org/drawingml/2006/table">
            <a:tbl>
              <a:tblPr firstRow="1" bandRow="1">
                <a:tableStyleId>{5C22544A-7EE6-4342-B048-85BDC9FD1C3A}</a:tableStyleId>
              </a:tblPr>
              <a:tblGrid>
                <a:gridCol w="6105165">
                  <a:extLst>
                    <a:ext uri="{9D8B030D-6E8A-4147-A177-3AD203B41FA5}">
                      <a16:colId xmlns:a16="http://schemas.microsoft.com/office/drawing/2014/main" xmlns="" val="20000"/>
                    </a:ext>
                  </a:extLst>
                </a:gridCol>
              </a:tblGrid>
              <a:tr h="374738">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Державний </a:t>
                      </a:r>
                      <a:r>
                        <a:rPr lang="ru-RU" sz="1200" b="0" kern="1200" dirty="0" err="1">
                          <a:solidFill>
                            <a:schemeClr val="tx1"/>
                          </a:solidFill>
                          <a:effectLst/>
                          <a:latin typeface="Arial" panose="020B0604020202020204" pitchFamily="34" charset="0"/>
                          <a:ea typeface="+mn-ea"/>
                          <a:cs typeface="Arial" panose="020B0604020202020204" pitchFamily="34" charset="0"/>
                        </a:rPr>
                        <a:t>службовець</a:t>
                      </a:r>
                      <a:r>
                        <a:rPr lang="ru-RU" sz="1200" b="0" kern="1200" dirty="0">
                          <a:solidFill>
                            <a:schemeClr val="tx1"/>
                          </a:solidFill>
                          <a:effectLst/>
                          <a:latin typeface="Arial" panose="020B0604020202020204" pitchFamily="34" charset="0"/>
                          <a:ea typeface="+mn-ea"/>
                          <a:cs typeface="Arial" panose="020B0604020202020204" pitchFamily="34" charset="0"/>
                        </a:rPr>
                        <a:t> на </a:t>
                      </a:r>
                      <a:r>
                        <a:rPr lang="ru-RU" sz="1200" b="0" kern="1200" dirty="0" err="1">
                          <a:solidFill>
                            <a:schemeClr val="tx1"/>
                          </a:solidFill>
                          <a:effectLst/>
                          <a:latin typeface="Arial" panose="020B0604020202020204" pitchFamily="34" charset="0"/>
                          <a:ea typeface="+mn-ea"/>
                          <a:cs typeface="Arial" panose="020B0604020202020204" pitchFamily="34" charset="0"/>
                        </a:rPr>
                        <a:t>iнших</a:t>
                      </a:r>
                      <a:r>
                        <a:rPr lang="ru-RU" sz="1200" b="0" kern="1200" dirty="0">
                          <a:solidFill>
                            <a:schemeClr val="tx1"/>
                          </a:solidFill>
                          <a:effectLst/>
                          <a:latin typeface="Arial" panose="020B0604020202020204" pitchFamily="34" charset="0"/>
                          <a:ea typeface="+mn-ea"/>
                          <a:cs typeface="Arial" panose="020B0604020202020204" pitchFamily="34" charset="0"/>
                        </a:rPr>
                        <a:t> посадах в органах </a:t>
                      </a:r>
                      <a:r>
                        <a:rPr lang="ru-RU" sz="1200" b="0" kern="1200" dirty="0" err="1">
                          <a:solidFill>
                            <a:schemeClr val="tx1"/>
                          </a:solidFill>
                          <a:effectLst/>
                          <a:latin typeface="Arial" panose="020B0604020202020204" pitchFamily="34" charset="0"/>
                          <a:ea typeface="+mn-ea"/>
                          <a:cs typeface="Arial" panose="020B0604020202020204" pitchFamily="34" charset="0"/>
                        </a:rPr>
                        <a:t>державної</a:t>
                      </a:r>
                      <a:r>
                        <a:rPr lang="ru-RU" sz="1200" b="0" kern="1200" dirty="0">
                          <a:solidFill>
                            <a:schemeClr val="tx1"/>
                          </a:solidFill>
                          <a:effectLst/>
                          <a:latin typeface="Arial" panose="020B0604020202020204" pitchFamily="34" charset="0"/>
                          <a:ea typeface="+mn-ea"/>
                          <a:cs typeface="Arial" panose="020B0604020202020204" pitchFamily="34" charset="0"/>
                        </a:rPr>
                        <a:t> влади та </a:t>
                      </a:r>
                      <a:r>
                        <a:rPr lang="ru-RU" sz="1200" b="0" kern="1200" dirty="0" err="1">
                          <a:solidFill>
                            <a:schemeClr val="tx1"/>
                          </a:solidFill>
                          <a:effectLst/>
                          <a:latin typeface="Arial" panose="020B0604020202020204" pitchFamily="34" charset="0"/>
                          <a:ea typeface="+mn-ea"/>
                          <a:cs typeface="Arial" panose="020B0604020202020204" pitchFamily="34" charset="0"/>
                        </a:rPr>
                        <a:t>мiсцевого</a:t>
                      </a:r>
                      <a:r>
                        <a:rPr lang="ru-RU" sz="1200" b="0" kern="1200" dirty="0">
                          <a:solidFill>
                            <a:schemeClr val="tx1"/>
                          </a:solidFill>
                          <a:effectLst/>
                          <a:latin typeface="Arial" panose="020B0604020202020204" pitchFamily="34" charset="0"/>
                          <a:ea typeface="+mn-ea"/>
                          <a:cs typeface="Arial" panose="020B0604020202020204" pitchFamily="34" charset="0"/>
                        </a:rPr>
                        <a:t> самоврядування</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4738">
                <a:tc>
                  <a:txBody>
                    <a:bodyPr/>
                    <a:lstStyle/>
                    <a:p>
                      <a:pPr algn="r"/>
                      <a:r>
                        <a:rPr lang="ru-RU" sz="1200" b="0" kern="1200" dirty="0" err="1">
                          <a:solidFill>
                            <a:schemeClr val="tx1"/>
                          </a:solidFill>
                          <a:effectLst/>
                          <a:latin typeface="Arial" panose="020B0604020202020204" pitchFamily="34" charset="0"/>
                          <a:ea typeface="+mn-ea"/>
                          <a:cs typeface="Arial" panose="020B0604020202020204" pitchFamily="34" charset="0"/>
                        </a:rPr>
                        <a:t>Прац</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a:solidFill>
                            <a:schemeClr val="tx1"/>
                          </a:solidFill>
                          <a:effectLst/>
                          <a:latin typeface="Arial" panose="020B0604020202020204" pitchFamily="34" charset="0"/>
                          <a:ea typeface="+mn-ea"/>
                          <a:cs typeface="Arial" panose="020B0604020202020204" pitchFamily="34" charset="0"/>
                        </a:rPr>
                        <a:t>вник </a:t>
                      </a:r>
                      <a:r>
                        <a:rPr lang="ru-RU" sz="1200" b="0" kern="1200" dirty="0" err="1">
                          <a:solidFill>
                            <a:schemeClr val="tx1"/>
                          </a:solidFill>
                          <a:effectLst/>
                          <a:latin typeface="Arial" panose="020B0604020202020204" pitchFamily="34" charset="0"/>
                          <a:ea typeface="+mn-ea"/>
                          <a:cs typeface="Arial" panose="020B0604020202020204" pitchFamily="34" charset="0"/>
                        </a:rPr>
                        <a:t>правоохоронних</a:t>
                      </a:r>
                      <a:r>
                        <a:rPr lang="ru-RU" sz="1200" b="0" kern="1200" dirty="0">
                          <a:solidFill>
                            <a:schemeClr val="tx1"/>
                          </a:solidFill>
                          <a:effectLst/>
                          <a:latin typeface="Arial" panose="020B0604020202020204" pitchFamily="34" charset="0"/>
                          <a:ea typeface="+mn-ea"/>
                          <a:cs typeface="Arial" panose="020B0604020202020204" pitchFamily="34" charset="0"/>
                        </a:rPr>
                        <a:t> орган</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a:solidFill>
                            <a:schemeClr val="tx1"/>
                          </a:solidFill>
                          <a:effectLst/>
                          <a:latin typeface="Arial" panose="020B0604020202020204" pitchFamily="34" charset="0"/>
                          <a:ea typeface="+mn-ea"/>
                          <a:cs typeface="Arial" panose="020B0604020202020204" pitchFamily="34" charset="0"/>
                        </a:rPr>
                        <a:t>в </a:t>
                      </a:r>
                      <a:r>
                        <a:rPr lang="en-US" sz="1200" b="0" kern="1200" dirty="0">
                          <a:solidFill>
                            <a:schemeClr val="tx1"/>
                          </a:solidFill>
                          <a:effectLst/>
                          <a:latin typeface="Arial" panose="020B0604020202020204" pitchFamily="34" charset="0"/>
                          <a:ea typeface="+mn-ea"/>
                          <a:cs typeface="Arial" panose="020B0604020202020204" pitchFamily="34" charset="0"/>
                        </a:rPr>
                        <a:t>(</a:t>
                      </a:r>
                      <a:r>
                        <a:rPr lang="ru-RU" sz="1000" b="0" kern="1200" dirty="0">
                          <a:solidFill>
                            <a:schemeClr val="tx1"/>
                          </a:solidFill>
                          <a:effectLst/>
                          <a:latin typeface="Arial" panose="020B0604020202020204" pitchFamily="34" charset="0"/>
                          <a:ea typeface="+mn-ea"/>
                          <a:cs typeface="Arial" panose="020B0604020202020204" pitchFamily="34" charset="0"/>
                        </a:rPr>
                        <a:t>м</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л</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ц</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я/пол</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ц</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я, прокуратура, СБУ)</a:t>
                      </a:r>
                      <a:endParaRPr lang="uk-UA" sz="1000" b="0" kern="1200" dirty="0">
                        <a:solidFill>
                          <a:schemeClr val="tx1"/>
                        </a:solidFill>
                        <a:effectLst/>
                        <a:latin typeface="Arial" panose="020B0604020202020204" pitchFamily="34" charset="0"/>
                        <a:ea typeface="+mn-ea"/>
                        <a:cs typeface="Arial" panose="020B0604020202020204" pitchFamily="34" charset="0"/>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4738">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В</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err="1">
                          <a:solidFill>
                            <a:schemeClr val="tx1"/>
                          </a:solidFill>
                          <a:effectLst/>
                          <a:latin typeface="Arial" panose="020B0604020202020204" pitchFamily="34" charset="0"/>
                          <a:ea typeface="+mn-ea"/>
                          <a:cs typeface="Arial" panose="020B0604020202020204" pitchFamily="34" charset="0"/>
                        </a:rPr>
                        <a:t>йськовослужбовець</a:t>
                      </a:r>
                      <a:r>
                        <a:rPr lang="ru-RU" sz="1200" b="0" kern="1200" dirty="0">
                          <a:solidFill>
                            <a:schemeClr val="tx1"/>
                          </a:solidFill>
                          <a:effectLst/>
                          <a:latin typeface="Arial" panose="020B0604020202020204" pitchFamily="34" charset="0"/>
                          <a:ea typeface="+mn-ea"/>
                          <a:cs typeface="Arial" panose="020B0604020202020204" pitchFamily="34" charset="0"/>
                        </a:rPr>
                        <a:t> командного складу</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4738">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Державний </a:t>
                      </a:r>
                      <a:r>
                        <a:rPr lang="ru-RU" sz="1200" b="0" kern="1200" dirty="0" err="1">
                          <a:solidFill>
                            <a:schemeClr val="tx1"/>
                          </a:solidFill>
                          <a:effectLst/>
                          <a:latin typeface="Arial" panose="020B0604020202020204" pitchFamily="34" charset="0"/>
                          <a:ea typeface="+mn-ea"/>
                          <a:cs typeface="Arial" panose="020B0604020202020204" pitchFamily="34" charset="0"/>
                        </a:rPr>
                        <a:t>службовець</a:t>
                      </a:r>
                      <a:r>
                        <a:rPr lang="ru-RU" sz="1200" b="0" kern="1200" dirty="0">
                          <a:solidFill>
                            <a:schemeClr val="tx1"/>
                          </a:solidFill>
                          <a:effectLst/>
                          <a:latin typeface="Arial" panose="020B0604020202020204" pitchFamily="34" charset="0"/>
                          <a:ea typeface="+mn-ea"/>
                          <a:cs typeface="Arial" panose="020B0604020202020204" pitchFamily="34" charset="0"/>
                        </a:rPr>
                        <a:t> на </a:t>
                      </a:r>
                      <a:r>
                        <a:rPr lang="ru-RU" sz="1200" b="0" kern="1200" dirty="0" err="1">
                          <a:solidFill>
                            <a:schemeClr val="tx1"/>
                          </a:solidFill>
                          <a:effectLst/>
                          <a:latin typeface="Arial" panose="020B0604020202020204" pitchFamily="34" charset="0"/>
                          <a:ea typeface="+mn-ea"/>
                          <a:cs typeface="Arial" panose="020B0604020202020204" pitchFamily="34" charset="0"/>
                        </a:rPr>
                        <a:t>керiвних</a:t>
                      </a:r>
                      <a:r>
                        <a:rPr lang="ru-RU" sz="1200" b="0" kern="1200" dirty="0">
                          <a:solidFill>
                            <a:schemeClr val="tx1"/>
                          </a:solidFill>
                          <a:effectLst/>
                          <a:latin typeface="Arial" panose="020B0604020202020204" pitchFamily="34" charset="0"/>
                          <a:ea typeface="+mn-ea"/>
                          <a:cs typeface="Arial" panose="020B0604020202020204" pitchFamily="34" charset="0"/>
                        </a:rPr>
                        <a:t> посадах в органах </a:t>
                      </a:r>
                      <a:r>
                        <a:rPr lang="ru-RU" sz="1200" b="0" kern="1200" dirty="0" err="1">
                          <a:solidFill>
                            <a:schemeClr val="tx1"/>
                          </a:solidFill>
                          <a:effectLst/>
                          <a:latin typeface="Arial" panose="020B0604020202020204" pitchFamily="34" charset="0"/>
                          <a:ea typeface="+mn-ea"/>
                          <a:cs typeface="Arial" panose="020B0604020202020204" pitchFamily="34" charset="0"/>
                        </a:rPr>
                        <a:t>державної</a:t>
                      </a:r>
                      <a:r>
                        <a:rPr lang="ru-RU" sz="1200" b="0" kern="1200" dirty="0">
                          <a:solidFill>
                            <a:schemeClr val="tx1"/>
                          </a:solidFill>
                          <a:effectLst/>
                          <a:latin typeface="Arial" panose="020B0604020202020204" pitchFamily="34" charset="0"/>
                          <a:ea typeface="+mn-ea"/>
                          <a:cs typeface="Arial" panose="020B0604020202020204" pitchFamily="34" charset="0"/>
                        </a:rPr>
                        <a:t> влади та </a:t>
                      </a:r>
                      <a:r>
                        <a:rPr lang="ru-RU" sz="1200" b="0" kern="1200" dirty="0" err="1">
                          <a:solidFill>
                            <a:schemeClr val="tx1"/>
                          </a:solidFill>
                          <a:effectLst/>
                          <a:latin typeface="Arial" panose="020B0604020202020204" pitchFamily="34" charset="0"/>
                          <a:ea typeface="+mn-ea"/>
                          <a:cs typeface="Arial" panose="020B0604020202020204" pitchFamily="34" charset="0"/>
                        </a:rPr>
                        <a:t>мiсцевого</a:t>
                      </a:r>
                      <a:r>
                        <a:rPr lang="ru-RU" sz="1200" b="0" kern="1200" dirty="0">
                          <a:solidFill>
                            <a:schemeClr val="tx1"/>
                          </a:solidFill>
                          <a:effectLst/>
                          <a:latin typeface="Arial" panose="020B0604020202020204" pitchFamily="34" charset="0"/>
                          <a:ea typeface="+mn-ea"/>
                          <a:cs typeface="Arial" panose="020B0604020202020204" pitchFamily="34" charset="0"/>
                        </a:rPr>
                        <a:t> самоврядування</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4738">
                <a:tc>
                  <a:txBody>
                    <a:bodyPr/>
                    <a:lstStyle/>
                    <a:p>
                      <a:pPr algn="r"/>
                      <a:r>
                        <a:rPr lang="ru-RU" sz="1200" b="0" kern="1200" dirty="0" err="1">
                          <a:solidFill>
                            <a:schemeClr val="tx1"/>
                          </a:solidFill>
                          <a:effectLst/>
                          <a:latin typeface="Arial" panose="020B0604020202020204" pitchFamily="34" charset="0"/>
                          <a:ea typeface="+mn-ea"/>
                          <a:cs typeface="Arial" panose="020B0604020202020204" pitchFamily="34" charset="0"/>
                        </a:rPr>
                        <a:t>Суддя</a:t>
                      </a:r>
                      <a:r>
                        <a:rPr lang="ru-RU" sz="1200" b="0" kern="1200" dirty="0">
                          <a:solidFill>
                            <a:schemeClr val="tx1"/>
                          </a:solidFill>
                          <a:effectLst/>
                          <a:latin typeface="Arial" panose="020B0604020202020204" pitchFamily="34" charset="0"/>
                          <a:ea typeface="+mn-ea"/>
                          <a:cs typeface="Arial" panose="020B0604020202020204" pitchFamily="34" charset="0"/>
                        </a:rPr>
                        <a:t>/</a:t>
                      </a:r>
                      <a:r>
                        <a:rPr lang="ru-RU" sz="1200" b="0" kern="1200" dirty="0" err="1">
                          <a:solidFill>
                            <a:schemeClr val="tx1"/>
                          </a:solidFill>
                          <a:effectLst/>
                          <a:latin typeface="Arial" panose="020B0604020202020204" pitchFamily="34" charset="0"/>
                          <a:ea typeface="+mn-ea"/>
                          <a:cs typeface="Arial" panose="020B0604020202020204" pitchFamily="34" charset="0"/>
                        </a:rPr>
                        <a:t>прац</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a:solidFill>
                            <a:schemeClr val="tx1"/>
                          </a:solidFill>
                          <a:effectLst/>
                          <a:latin typeface="Arial" panose="020B0604020202020204" pitchFamily="34" charset="0"/>
                          <a:ea typeface="+mn-ea"/>
                          <a:cs typeface="Arial" panose="020B0604020202020204" pitchFamily="34" charset="0"/>
                        </a:rPr>
                        <a:t>вник суду</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4738">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Народний депутат чи депутат </a:t>
                      </a:r>
                      <a:r>
                        <a:rPr lang="ru-RU" sz="1200" b="0" kern="1200" dirty="0" err="1">
                          <a:solidFill>
                            <a:schemeClr val="tx1"/>
                          </a:solidFill>
                          <a:effectLst/>
                          <a:latin typeface="Arial" panose="020B0604020202020204" pitchFamily="34" charset="0"/>
                          <a:ea typeface="+mn-ea"/>
                          <a:cs typeface="Arial" panose="020B0604020202020204" pitchFamily="34" charset="0"/>
                        </a:rPr>
                        <a:t>мiсцевої</a:t>
                      </a:r>
                      <a:r>
                        <a:rPr lang="ru-RU" sz="1200" b="0" kern="1200" dirty="0">
                          <a:solidFill>
                            <a:schemeClr val="tx1"/>
                          </a:solidFill>
                          <a:effectLst/>
                          <a:latin typeface="Arial" panose="020B0604020202020204" pitchFamily="34" charset="0"/>
                          <a:ea typeface="+mn-ea"/>
                          <a:cs typeface="Arial" panose="020B0604020202020204" pitchFamily="34" charset="0"/>
                        </a:rPr>
                        <a:t> ради</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4738">
                <a:tc>
                  <a:txBody>
                    <a:bodyPr/>
                    <a:lstStyle/>
                    <a:p>
                      <a:pPr algn="r">
                        <a:lnSpc>
                          <a:spcPct val="115000"/>
                        </a:lnSpc>
                        <a:spcAft>
                          <a:spcPts val="0"/>
                        </a:spcAft>
                      </a:pPr>
                      <a:r>
                        <a:rPr lang="ru-RU" sz="1200" b="0" kern="1200" dirty="0" err="1">
                          <a:solidFill>
                            <a:schemeClr val="tx1"/>
                          </a:solidFill>
                          <a:effectLst/>
                          <a:latin typeface="Arial" panose="020B0604020202020204" pitchFamily="34" charset="0"/>
                          <a:ea typeface="+mn-ea"/>
                          <a:cs typeface="Arial" panose="020B0604020202020204" pitchFamily="34" charset="0"/>
                        </a:rPr>
                        <a:t>Жодного</a:t>
                      </a:r>
                      <a:r>
                        <a:rPr lang="ru-RU" sz="1200" b="0" kern="1200" dirty="0">
                          <a:solidFill>
                            <a:schemeClr val="tx1"/>
                          </a:solidFill>
                          <a:effectLst/>
                          <a:latin typeface="Arial" panose="020B0604020202020204" pitchFamily="34" charset="0"/>
                          <a:ea typeface="+mn-ea"/>
                          <a:cs typeface="Arial" panose="020B0604020202020204" pitchFamily="34" charset="0"/>
                        </a:rPr>
                        <a:t> з </a:t>
                      </a:r>
                      <a:r>
                        <a:rPr lang="ru-RU" sz="1200" b="0" kern="1200" dirty="0" err="1">
                          <a:solidFill>
                            <a:schemeClr val="tx1"/>
                          </a:solidFill>
                          <a:effectLst/>
                          <a:latin typeface="Arial" panose="020B0604020202020204" pitchFamily="34" charset="0"/>
                          <a:ea typeface="+mn-ea"/>
                          <a:cs typeface="Arial" panose="020B0604020202020204" pitchFamily="34" charset="0"/>
                        </a:rPr>
                        <a:t>перел</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a:solidFill>
                            <a:schemeClr val="tx1"/>
                          </a:solidFill>
                          <a:effectLst/>
                          <a:latin typeface="Arial" panose="020B0604020202020204" pitchFamily="34" charset="0"/>
                          <a:ea typeface="+mn-ea"/>
                          <a:cs typeface="Arial" panose="020B0604020202020204" pitchFamily="34" charset="0"/>
                        </a:rPr>
                        <a:t>ку</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4738">
                <a:tc>
                  <a:txBody>
                    <a:bodyPr/>
                    <a:lstStyle/>
                    <a:p>
                      <a:pPr algn="r">
                        <a:lnSpc>
                          <a:spcPct val="115000"/>
                        </a:lnSpc>
                        <a:spcAft>
                          <a:spcPts val="0"/>
                        </a:spcAft>
                      </a:pPr>
                      <a:r>
                        <a:rPr lang="ru-RU" sz="1200" b="0" kern="1200" dirty="0">
                          <a:solidFill>
                            <a:schemeClr val="tx1"/>
                          </a:solidFill>
                          <a:effectLst/>
                          <a:latin typeface="Arial" panose="020B0604020202020204" pitchFamily="34" charset="0"/>
                          <a:ea typeface="+mn-ea"/>
                          <a:cs typeface="Arial" panose="020B0604020202020204" pitchFamily="34" charset="0"/>
                        </a:rPr>
                        <a:t>В</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err="1">
                          <a:solidFill>
                            <a:schemeClr val="tx1"/>
                          </a:solidFill>
                          <a:effectLst/>
                          <a:latin typeface="Arial" panose="020B0604020202020204" pitchFamily="34" charset="0"/>
                          <a:ea typeface="+mn-ea"/>
                          <a:cs typeface="Arial" panose="020B0604020202020204" pitchFamily="34" charset="0"/>
                        </a:rPr>
                        <a:t>дмова</a:t>
                      </a:r>
                      <a:r>
                        <a:rPr lang="ru-RU" sz="1200" b="0" kern="1200" dirty="0">
                          <a:solidFill>
                            <a:schemeClr val="tx1"/>
                          </a:solidFill>
                          <a:effectLst/>
                          <a:latin typeface="Arial" panose="020B0604020202020204" pitchFamily="34" charset="0"/>
                          <a:ea typeface="+mn-ea"/>
                          <a:cs typeface="Arial" panose="020B0604020202020204" pitchFamily="34" charset="0"/>
                        </a:rPr>
                        <a:t> відповідати</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0332819"/>
                  </a:ext>
                </a:extLst>
              </a:tr>
            </a:tbl>
          </a:graphicData>
        </a:graphic>
      </p:graphicFrame>
      <p:graphicFrame>
        <p:nvGraphicFramePr>
          <p:cNvPr id="9" name="Объект 12"/>
          <p:cNvGraphicFramePr>
            <a:graphicFrameLocks/>
          </p:cNvGraphicFramePr>
          <p:nvPr>
            <p:extLst>
              <p:ext uri="{D42A27DB-BD31-4B8C-83A1-F6EECF244321}">
                <p14:modId xmlns:p14="http://schemas.microsoft.com/office/powerpoint/2010/main" val="1558225609"/>
              </p:ext>
            </p:extLst>
          </p:nvPr>
        </p:nvGraphicFramePr>
        <p:xfrm>
          <a:off x="5822950" y="1764681"/>
          <a:ext cx="2989746" cy="319404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ХАРАКТЕРИСТИКИ РЕСПОНДЕНТІВ </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(4/5)</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204747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8"/>
          <p:cNvSpPr txBox="1">
            <a:spLocks/>
          </p:cNvSpPr>
          <p:nvPr/>
        </p:nvSpPr>
        <p:spPr>
          <a:xfrm>
            <a:off x="209662" y="774431"/>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ЧИ БРАЛИ ВИ КОЛИ-НЕБУДЬ УЧАСТЬ В ОН-ЛАЙН ОПИТУВАННІ (ОПИТУВАННІ ПО ІНТЕРНЕТУ) </a:t>
            </a:r>
            <a:r>
              <a:rPr lang="uk-UA" dirty="0"/>
              <a:t>СТОСОВНО </a:t>
            </a:r>
            <a:r>
              <a:rPr lang="ru-RU" dirty="0"/>
              <a:t>ДОВІРИ ДО СУДОВОЇ СИСТЕМИ УКРАЇНИ?</a:t>
            </a:r>
            <a:endParaRPr lang="uk-UA" dirty="0"/>
          </a:p>
        </p:txBody>
      </p:sp>
      <p:sp>
        <p:nvSpPr>
          <p:cNvPr id="8" name="Title 7"/>
          <p:cNvSpPr txBox="1">
            <a:spLocks/>
          </p:cNvSpPr>
          <p:nvPr/>
        </p:nvSpPr>
        <p:spPr bwMode="auto">
          <a:xfrm>
            <a:off x="145777" y="217206"/>
            <a:ext cx="85573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ХАРАКТЕРИСТИКИ РЕСПОНДЕНТІВ </a:t>
            </a:r>
            <a:r>
              <a:rPr lang="en-US" altLang="en-US" b="1" dirty="0">
                <a:solidFill>
                  <a:srgbClr val="651D32"/>
                </a:solidFill>
                <a:latin typeface="Gill Sans MT" panose="020B0502020104020203" pitchFamily="34" charset="0"/>
              </a:rPr>
              <a:t>(5/5)</a:t>
            </a:r>
            <a:endParaRPr lang="en-US" altLang="en-US" b="1" dirty="0">
              <a:solidFill>
                <a:srgbClr val="BA0C2F"/>
              </a:solidFill>
              <a:latin typeface="Gill Sans MT" panose="020B0502020104020203" pitchFamily="34" charset="0"/>
            </a:endParaRPr>
          </a:p>
        </p:txBody>
      </p:sp>
      <p:graphicFrame>
        <p:nvGraphicFramePr>
          <p:cNvPr id="10" name="Объект 5"/>
          <p:cNvGraphicFramePr>
            <a:graphicFrameLocks noGrp="1"/>
          </p:cNvGraphicFramePr>
          <p:nvPr>
            <p:ph idx="13"/>
            <p:extLst>
              <p:ext uri="{D42A27DB-BD31-4B8C-83A1-F6EECF244321}">
                <p14:modId xmlns:p14="http://schemas.microsoft.com/office/powerpoint/2010/main" val="46669708"/>
              </p:ext>
            </p:extLst>
          </p:nvPr>
        </p:nvGraphicFramePr>
        <p:xfrm>
          <a:off x="405685" y="1602637"/>
          <a:ext cx="7735015" cy="2856674"/>
        </p:xfrm>
        <a:graphic>
          <a:graphicData uri="http://schemas.openxmlformats.org/drawingml/2006/chart">
            <c:chart xmlns:c="http://schemas.openxmlformats.org/drawingml/2006/chart" xmlns:r="http://schemas.openxmlformats.org/officeDocument/2006/relationships" r:id="rId2"/>
          </a:graphicData>
        </a:graphic>
      </p:graphicFrame>
      <p:sp>
        <p:nvSpPr>
          <p:cNvPr id="7"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205143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143000" y="534988"/>
            <a:ext cx="7468340" cy="461665"/>
          </a:xfrm>
        </p:spPr>
        <p:txBody>
          <a:bodyPr/>
          <a:lstStyle/>
          <a:p>
            <a:r>
              <a:rPr lang="ru-RU" altLang="en-US" dirty="0">
                <a:latin typeface="Gill Sans MT" panose="020B0502020104020203" pitchFamily="34" charset="0"/>
                <a:cs typeface="Gill Sans MT" panose="020B0502020104020203" pitchFamily="34" charset="0"/>
              </a:rPr>
              <a:t>ДОВІРА ДО ДЕРЖАВНИХ І СУСПІЛЬНИХ ІНСТИТУЦІЙ</a:t>
            </a:r>
            <a:endParaRPr lang="en-US" altLang="en-US" dirty="0">
              <a:latin typeface="Gill Sans MT" panose="020B0502020104020203" pitchFamily="34" charset="0"/>
              <a:cs typeface="Gill Sans MT" panose="020B0502020104020203" pitchFamily="34" charset="0"/>
            </a:endParaRPr>
          </a:p>
        </p:txBody>
      </p:sp>
      <p:sp>
        <p:nvSpPr>
          <p:cNvPr id="160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77EE6-0C9F-42C9-A021-373AF64D1E79}" type="slidenum">
              <a:rPr lang="en-US" altLang="en-US">
                <a:solidFill>
                  <a:srgbClr val="FFFFFF"/>
                </a:solidFill>
                <a:latin typeface="Gill Sans MT" panose="020B0502020104020203" pitchFamily="34" charset="0"/>
              </a:rPr>
              <a:pPr/>
              <a:t>12</a:t>
            </a:fld>
            <a:endParaRPr lang="en-US" altLang="en-US"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387054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ДОВІРА ДО ДЕРЖАВНИХ І СУСПІЛЬНИХ ІНСТИТУЦІЙ</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Content Placeholder 2"/>
          <p:cNvSpPr>
            <a:spLocks noGrp="1"/>
          </p:cNvSpPr>
          <p:nvPr>
            <p:ph idx="1"/>
          </p:nvPr>
        </p:nvSpPr>
        <p:spPr>
          <a:xfrm>
            <a:off x="202096" y="727144"/>
            <a:ext cx="7772400" cy="3200400"/>
          </a:xfrm>
        </p:spPr>
        <p:txBody>
          <a:bodyPr>
            <a:normAutofit/>
          </a:bodyPr>
          <a:lstStyle/>
          <a:p>
            <a:endParaRPr lang="en-US" sz="1200" dirty="0"/>
          </a:p>
          <a:p>
            <a:r>
              <a:rPr lang="ru-RU" sz="1200" dirty="0"/>
              <a:t>Загалом </a:t>
            </a:r>
            <a:r>
              <a:rPr lang="ru-RU" sz="1200" dirty="0" err="1"/>
              <a:t>респонденти</a:t>
            </a:r>
            <a:r>
              <a:rPr lang="ru-RU" sz="1200" dirty="0"/>
              <a:t> </a:t>
            </a:r>
            <a:r>
              <a:rPr lang="ru-RU" sz="1200" dirty="0" err="1"/>
              <a:t>мають</a:t>
            </a:r>
            <a:r>
              <a:rPr lang="ru-RU" sz="1200" dirty="0"/>
              <a:t> </a:t>
            </a:r>
            <a:r>
              <a:rPr lang="ru-RU" sz="1200" dirty="0" err="1"/>
              <a:t>низький</a:t>
            </a:r>
            <a:r>
              <a:rPr lang="ru-RU" sz="1200" dirty="0"/>
              <a:t> рівень </a:t>
            </a:r>
            <a:r>
              <a:rPr lang="ru-RU" sz="1200" dirty="0" err="1"/>
              <a:t>довіри</a:t>
            </a:r>
            <a:r>
              <a:rPr lang="ru-RU" sz="1200" dirty="0"/>
              <a:t> до </a:t>
            </a:r>
            <a:r>
              <a:rPr lang="ru-RU" sz="1200" dirty="0" err="1"/>
              <a:t>усіх</a:t>
            </a:r>
            <a:r>
              <a:rPr lang="ru-RU" sz="1200" dirty="0"/>
              <a:t> </a:t>
            </a:r>
            <a:r>
              <a:rPr lang="ru-RU" sz="1200" dirty="0" err="1"/>
              <a:t>державних</a:t>
            </a:r>
            <a:r>
              <a:rPr lang="ru-RU" sz="1200" dirty="0"/>
              <a:t> і </a:t>
            </a:r>
            <a:r>
              <a:rPr lang="ru-RU" sz="1200" dirty="0" err="1"/>
              <a:t>суспільних</a:t>
            </a:r>
            <a:r>
              <a:rPr lang="ru-RU" sz="1200" dirty="0"/>
              <a:t> </a:t>
            </a:r>
            <a:r>
              <a:rPr lang="ru-RU" sz="1200" dirty="0" err="1"/>
              <a:t>інституцій</a:t>
            </a:r>
            <a:r>
              <a:rPr lang="ru-RU" sz="1200" dirty="0"/>
              <a:t>. Серед </a:t>
            </a:r>
            <a:r>
              <a:rPr lang="ru-RU" sz="1200" dirty="0" err="1"/>
              <a:t>державних</a:t>
            </a:r>
            <a:r>
              <a:rPr lang="ru-RU" sz="1200" dirty="0"/>
              <a:t> </a:t>
            </a:r>
            <a:r>
              <a:rPr lang="ru-RU" sz="1200" dirty="0" err="1"/>
              <a:t>інституцій</a:t>
            </a:r>
            <a:r>
              <a:rPr lang="ru-RU" sz="1200" dirty="0"/>
              <a:t> лише </a:t>
            </a:r>
            <a:r>
              <a:rPr lang="ru-RU" sz="1200" dirty="0" err="1"/>
              <a:t>Збройні</a:t>
            </a:r>
            <a:r>
              <a:rPr lang="ru-RU" sz="1200" dirty="0"/>
              <a:t> </a:t>
            </a:r>
            <a:r>
              <a:rPr lang="ru-RU" sz="1200" dirty="0" err="1"/>
              <a:t>сили</a:t>
            </a:r>
            <a:r>
              <a:rPr lang="ru-RU" sz="1200" dirty="0"/>
              <a:t> України </a:t>
            </a:r>
            <a:r>
              <a:rPr lang="ru-RU" sz="1200" dirty="0" err="1"/>
              <a:t>отримали</a:t>
            </a:r>
            <a:r>
              <a:rPr lang="ru-RU" sz="1200" dirty="0"/>
              <a:t> </a:t>
            </a:r>
            <a:r>
              <a:rPr lang="ru-RU" sz="1200" dirty="0" err="1"/>
              <a:t>позитивний</a:t>
            </a:r>
            <a:r>
              <a:rPr lang="ru-RU" sz="1200" dirty="0"/>
              <a:t> баланс </a:t>
            </a:r>
            <a:r>
              <a:rPr lang="ru-RU" sz="1200" dirty="0" err="1"/>
              <a:t>довіри</a:t>
            </a:r>
            <a:r>
              <a:rPr lang="ru-RU" sz="1200" dirty="0"/>
              <a:t> (коли </a:t>
            </a:r>
            <a:r>
              <a:rPr lang="ru-RU" sz="1200" dirty="0" err="1"/>
              <a:t>частка</a:t>
            </a:r>
            <a:r>
              <a:rPr lang="ru-RU" sz="1200" dirty="0"/>
              <a:t> респондентів, що довіряють, є </a:t>
            </a:r>
            <a:r>
              <a:rPr lang="ru-RU" sz="1200" dirty="0" err="1"/>
              <a:t>більшою</a:t>
            </a:r>
            <a:r>
              <a:rPr lang="ru-RU" sz="1200" dirty="0"/>
              <a:t> від </a:t>
            </a:r>
            <a:r>
              <a:rPr lang="ru-RU" sz="1200" dirty="0" err="1"/>
              <a:t>частки</a:t>
            </a:r>
            <a:r>
              <a:rPr lang="ru-RU" sz="1200" dirty="0"/>
              <a:t> тих, що не довіряють) – 45% </a:t>
            </a:r>
            <a:r>
              <a:rPr lang="ru-RU" sz="1200" dirty="0" err="1"/>
              <a:t>українців</a:t>
            </a:r>
            <a:r>
              <a:rPr lang="ru-RU" sz="1200" dirty="0"/>
              <a:t> довіряють </a:t>
            </a:r>
            <a:r>
              <a:rPr lang="ru-RU" sz="1200" dirty="0" err="1"/>
              <a:t>проти</a:t>
            </a:r>
            <a:r>
              <a:rPr lang="ru-RU" sz="1200" dirty="0"/>
              <a:t> 24% тих, що не довіряють. </a:t>
            </a:r>
            <a:r>
              <a:rPr lang="ru-RU" sz="1200" dirty="0" err="1"/>
              <a:t>Респонденти</a:t>
            </a:r>
            <a:r>
              <a:rPr lang="ru-RU" sz="1200" dirty="0"/>
              <a:t> демонструють </a:t>
            </a:r>
            <a:r>
              <a:rPr lang="ru-RU" sz="1200" dirty="0" err="1"/>
              <a:t>найнижчий</a:t>
            </a:r>
            <a:r>
              <a:rPr lang="ru-RU" sz="1200" dirty="0"/>
              <a:t> рівень </a:t>
            </a:r>
            <a:r>
              <a:rPr lang="ru-RU" sz="1200" dirty="0" err="1"/>
              <a:t>довіри</a:t>
            </a:r>
            <a:r>
              <a:rPr lang="ru-RU" sz="1200" dirty="0"/>
              <a:t> до </a:t>
            </a:r>
            <a:r>
              <a:rPr lang="ru-RU" sz="1200" dirty="0" err="1"/>
              <a:t>Верховної</a:t>
            </a:r>
            <a:r>
              <a:rPr lang="ru-RU" sz="1200" dirty="0"/>
              <a:t> Ради (11% довіряють </a:t>
            </a:r>
            <a:r>
              <a:rPr lang="ru-RU" sz="1200" dirty="0" err="1"/>
              <a:t>проти</a:t>
            </a:r>
            <a:r>
              <a:rPr lang="ru-RU" sz="1200" dirty="0"/>
              <a:t> 69% тих, що не довіряють), </a:t>
            </a:r>
            <a:r>
              <a:rPr lang="ru-RU" sz="1200" dirty="0" err="1"/>
              <a:t>політичних</a:t>
            </a:r>
            <a:r>
              <a:rPr lang="ru-RU" sz="1200" dirty="0"/>
              <a:t> </a:t>
            </a:r>
            <a:r>
              <a:rPr lang="ru-RU" sz="1200" dirty="0" err="1"/>
              <a:t>партій</a:t>
            </a:r>
            <a:r>
              <a:rPr lang="ru-RU" sz="1200" dirty="0"/>
              <a:t> (13% </a:t>
            </a:r>
            <a:r>
              <a:rPr lang="ru-RU" sz="1200" dirty="0" err="1"/>
              <a:t>проти</a:t>
            </a:r>
            <a:r>
              <a:rPr lang="ru-RU" sz="1200" dirty="0"/>
              <a:t> 64%) і </a:t>
            </a:r>
            <a:r>
              <a:rPr lang="ru-RU" sz="1200" dirty="0" err="1"/>
              <a:t>Кабінету</a:t>
            </a:r>
            <a:r>
              <a:rPr lang="ru-RU" sz="1200" dirty="0"/>
              <a:t> </a:t>
            </a:r>
            <a:r>
              <a:rPr lang="ru-RU" sz="1200" dirty="0" err="1"/>
              <a:t>Міністрів</a:t>
            </a:r>
            <a:r>
              <a:rPr lang="ru-RU" sz="1200" dirty="0"/>
              <a:t> (13% </a:t>
            </a:r>
            <a:r>
              <a:rPr lang="ru-RU" sz="1200" dirty="0" err="1"/>
              <a:t>проти</a:t>
            </a:r>
            <a:r>
              <a:rPr lang="ru-RU" sz="1200" dirty="0"/>
              <a:t> 64%). </a:t>
            </a:r>
            <a:r>
              <a:rPr lang="ru-RU" sz="1200" dirty="0" err="1"/>
              <a:t>Місцевим</a:t>
            </a:r>
            <a:r>
              <a:rPr lang="ru-RU" sz="1200" dirty="0"/>
              <a:t> органам влади довіряють </a:t>
            </a:r>
            <a:r>
              <a:rPr lang="ru-RU" sz="1200" dirty="0" err="1"/>
              <a:t>більше</a:t>
            </a:r>
            <a:r>
              <a:rPr lang="ru-RU" sz="1200" dirty="0"/>
              <a:t>: 24% довіряють </a:t>
            </a:r>
            <a:r>
              <a:rPr lang="ru-RU" sz="1200" dirty="0" err="1"/>
              <a:t>проти</a:t>
            </a:r>
            <a:r>
              <a:rPr lang="ru-RU" sz="1200" dirty="0"/>
              <a:t> 45% тих, що не довіряють. </a:t>
            </a:r>
            <a:endParaRPr lang="en-US" sz="1200" dirty="0"/>
          </a:p>
          <a:p>
            <a:r>
              <a:rPr lang="ru-RU" sz="1200" dirty="0"/>
              <a:t>Лише </a:t>
            </a:r>
            <a:r>
              <a:rPr lang="ru-RU" sz="1200" dirty="0" err="1"/>
              <a:t>п'ята</a:t>
            </a:r>
            <a:r>
              <a:rPr lang="ru-RU" sz="1200" dirty="0"/>
              <a:t> </a:t>
            </a:r>
            <a:r>
              <a:rPr lang="ru-RU" sz="1200" dirty="0" err="1"/>
              <a:t>частина</a:t>
            </a:r>
            <a:r>
              <a:rPr lang="ru-RU" sz="1200" dirty="0"/>
              <a:t> (20%) </a:t>
            </a:r>
            <a:r>
              <a:rPr lang="ru-RU" sz="1200" dirty="0" err="1"/>
              <a:t>українців</a:t>
            </a:r>
            <a:r>
              <a:rPr lang="ru-RU" sz="1200" dirty="0"/>
              <a:t> довіряють </a:t>
            </a:r>
            <a:r>
              <a:rPr lang="ru-RU" sz="1200" dirty="0" err="1"/>
              <a:t>судовій</a:t>
            </a:r>
            <a:r>
              <a:rPr lang="ru-RU" sz="1200" dirty="0"/>
              <a:t> </a:t>
            </a:r>
            <a:r>
              <a:rPr lang="ru-RU" sz="1200" dirty="0" err="1"/>
              <a:t>системі</a:t>
            </a:r>
            <a:r>
              <a:rPr lang="ru-RU" sz="1200" dirty="0"/>
              <a:t>, а 71% не довіряють </a:t>
            </a:r>
            <a:r>
              <a:rPr lang="ru-RU" sz="1200" dirty="0" err="1"/>
              <a:t>їй</a:t>
            </a:r>
            <a:r>
              <a:rPr lang="ru-RU" sz="1200" dirty="0"/>
              <a:t>.</a:t>
            </a:r>
            <a:endParaRPr lang="en-US" sz="1200" dirty="0"/>
          </a:p>
          <a:p>
            <a:endParaRPr lang="en-US" sz="1200" dirty="0"/>
          </a:p>
        </p:txBody>
      </p:sp>
    </p:spTree>
    <p:extLst>
      <p:ext uri="{BB962C8B-B14F-4D97-AF65-F5344CB8AC3E}">
        <p14:creationId xmlns:p14="http://schemas.microsoft.com/office/powerpoint/2010/main" val="154652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9185533"/>
              </p:ext>
            </p:extLst>
          </p:nvPr>
        </p:nvGraphicFramePr>
        <p:xfrm>
          <a:off x="164964" y="962573"/>
          <a:ext cx="8435479" cy="4001637"/>
        </p:xfrm>
        <a:graphic>
          <a:graphicData uri="http://schemas.openxmlformats.org/drawingml/2006/table">
            <a:tbl>
              <a:tblPr firstRow="1" bandRow="1">
                <a:tableStyleId>{5FD0F851-EC5A-4D38-B0AD-8093EC10F338}</a:tableStyleId>
              </a:tblPr>
              <a:tblGrid>
                <a:gridCol w="4538207">
                  <a:extLst>
                    <a:ext uri="{9D8B030D-6E8A-4147-A177-3AD203B41FA5}">
                      <a16:colId xmlns:a16="http://schemas.microsoft.com/office/drawing/2014/main" xmlns="" val="3924693811"/>
                    </a:ext>
                  </a:extLst>
                </a:gridCol>
                <a:gridCol w="284554">
                  <a:extLst>
                    <a:ext uri="{9D8B030D-6E8A-4147-A177-3AD203B41FA5}">
                      <a16:colId xmlns:a16="http://schemas.microsoft.com/office/drawing/2014/main" xmlns="" val="4274829821"/>
                    </a:ext>
                  </a:extLst>
                </a:gridCol>
                <a:gridCol w="1782186">
                  <a:extLst>
                    <a:ext uri="{9D8B030D-6E8A-4147-A177-3AD203B41FA5}">
                      <a16:colId xmlns:a16="http://schemas.microsoft.com/office/drawing/2014/main" xmlns="" val="869667447"/>
                    </a:ext>
                  </a:extLst>
                </a:gridCol>
                <a:gridCol w="1830532">
                  <a:extLst>
                    <a:ext uri="{9D8B030D-6E8A-4147-A177-3AD203B41FA5}">
                      <a16:colId xmlns:a16="http://schemas.microsoft.com/office/drawing/2014/main" xmlns="" val="3325791271"/>
                    </a:ext>
                  </a:extLst>
                </a:gridCol>
              </a:tblGrid>
              <a:tr h="246751">
                <a:tc>
                  <a:txBody>
                    <a:bodyPr/>
                    <a:lstStyle/>
                    <a:p>
                      <a:pPr algn="r" fontAlgn="ctr"/>
                      <a:r>
                        <a:rPr lang="uk-UA" sz="950" b="0" i="0" u="none" strike="noStrike" noProof="0" dirty="0">
                          <a:solidFill>
                            <a:srgbClr val="000000"/>
                          </a:solidFill>
                          <a:effectLst/>
                          <a:latin typeface="Arial" panose="020B0604020202020204" pitchFamily="34" charset="0"/>
                        </a:rPr>
                        <a:t>Збройним силам України</a:t>
                      </a:r>
                      <a:endParaRPr lang="en-US" sz="950" b="0" i="0" u="none" strike="noStrike" dirty="0">
                        <a:solidFill>
                          <a:srgbClr val="000000"/>
                        </a:solidFill>
                        <a:effectLst/>
                        <a:latin typeface="Arial" panose="020B0604020202020204" pitchFamily="34" charset="0"/>
                      </a:endParaRPr>
                    </a:p>
                  </a:txBody>
                  <a:tcPr marL="428625" marR="9525" marT="9525"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263876">
                <a:tc>
                  <a:txBody>
                    <a:bodyPr/>
                    <a:lstStyle/>
                    <a:p>
                      <a:pPr algn="r" fontAlgn="ctr"/>
                      <a:r>
                        <a:rPr lang="uk-UA" sz="950" b="0" i="0" u="none" strike="noStrike" noProof="0" dirty="0">
                          <a:solidFill>
                            <a:srgbClr val="000000"/>
                          </a:solidFill>
                          <a:effectLst/>
                          <a:latin typeface="Arial" panose="020B0604020202020204" pitchFamily="34" charset="0"/>
                        </a:rPr>
                        <a:t>Засобам масової </a:t>
                      </a:r>
                      <a:r>
                        <a:rPr lang="uk-UA" sz="950" b="0" i="0" u="none" strike="noStrike" noProof="0" dirty="0" err="1">
                          <a:solidFill>
                            <a:srgbClr val="000000"/>
                          </a:solidFill>
                          <a:effectLst/>
                          <a:latin typeface="Arial" panose="020B0604020202020204" pitchFamily="34" charset="0"/>
                        </a:rPr>
                        <a:t>iнформацiї</a:t>
                      </a:r>
                      <a:r>
                        <a:rPr lang="uk-UA" sz="950" b="0" i="0" u="none" strike="noStrike" noProof="0" dirty="0">
                          <a:solidFill>
                            <a:srgbClr val="000000"/>
                          </a:solidFill>
                          <a:effectLst/>
                          <a:latin typeface="Arial" panose="020B0604020202020204" pitchFamily="34" charset="0"/>
                        </a:rPr>
                        <a:t>/ </a:t>
                      </a:r>
                      <a:r>
                        <a:rPr lang="uk-UA" sz="950" b="0" i="0" u="none" strike="noStrike" noProof="0" dirty="0" err="1">
                          <a:solidFill>
                            <a:srgbClr val="000000"/>
                          </a:solidFill>
                          <a:effectLst/>
                          <a:latin typeface="Arial" panose="020B0604020202020204" pitchFamily="34" charset="0"/>
                        </a:rPr>
                        <a:t>журналiстам</a:t>
                      </a:r>
                      <a:endParaRPr lang="uk-UA" sz="950" b="0" i="0" u="none" strike="noStrike" noProof="0" dirty="0">
                        <a:solidFill>
                          <a:srgbClr val="000000"/>
                        </a:solidFill>
                        <a:effectLst/>
                        <a:latin typeface="Arial" panose="020B0604020202020204" pitchFamily="34" charset="0"/>
                      </a:endParaRPr>
                    </a:p>
                  </a:txBody>
                  <a:tcPr marL="4286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283825">
                <a:tc>
                  <a:txBody>
                    <a:bodyPr/>
                    <a:lstStyle/>
                    <a:p>
                      <a:pPr algn="r" fontAlgn="ctr"/>
                      <a:r>
                        <a:rPr lang="uk-UA" sz="950" b="0" i="0" u="none" strike="noStrike" noProof="0" dirty="0">
                          <a:solidFill>
                            <a:srgbClr val="000000"/>
                          </a:solidFill>
                          <a:effectLst/>
                          <a:latin typeface="Arial" panose="020B0604020202020204" pitchFamily="34" charset="0"/>
                        </a:rPr>
                        <a:t>Громадським </a:t>
                      </a:r>
                      <a:r>
                        <a:rPr lang="uk-UA" sz="950" b="0" i="0" u="none" strike="noStrike" noProof="0" dirty="0" err="1">
                          <a:solidFill>
                            <a:srgbClr val="000000"/>
                          </a:solidFill>
                          <a:effectLst/>
                          <a:latin typeface="Arial" panose="020B0604020202020204" pitchFamily="34" charset="0"/>
                        </a:rPr>
                        <a:t>органiзацiям</a:t>
                      </a:r>
                      <a:endParaRPr lang="en-US" sz="950" b="0" i="0" u="none" strike="noStrike" dirty="0">
                        <a:solidFill>
                          <a:srgbClr val="000000"/>
                        </a:solidFill>
                        <a:effectLst/>
                        <a:latin typeface="Arial" panose="020B0604020202020204" pitchFamily="34" charset="0"/>
                      </a:endParaRPr>
                    </a:p>
                  </a:txBody>
                  <a:tcPr marL="428625" marR="9525" marT="9525" marB="0" anchor="ct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316474">
                <a:tc>
                  <a:txBody>
                    <a:bodyPr/>
                    <a:lstStyle/>
                    <a:p>
                      <a:pPr algn="r" fontAlgn="ctr"/>
                      <a:r>
                        <a:rPr lang="uk-UA" sz="950" b="0" i="0" u="none" strike="noStrike" noProof="0" dirty="0">
                          <a:solidFill>
                            <a:srgbClr val="000000"/>
                          </a:solidFill>
                          <a:effectLst/>
                          <a:latin typeface="Arial" panose="020B0604020202020204" pitchFamily="34" charset="0"/>
                        </a:rPr>
                        <a:t>Органам </a:t>
                      </a:r>
                      <a:r>
                        <a:rPr lang="uk-UA" sz="950" b="0" i="0" u="none" strike="noStrike" noProof="0" dirty="0" err="1">
                          <a:solidFill>
                            <a:srgbClr val="000000"/>
                          </a:solidFill>
                          <a:effectLst/>
                          <a:latin typeface="Arial" panose="020B0604020202020204" pitchFamily="34" charset="0"/>
                        </a:rPr>
                        <a:t>мiсцевого</a:t>
                      </a:r>
                      <a:r>
                        <a:rPr lang="uk-UA" sz="950" b="0" i="0" u="none" strike="noStrike" noProof="0" dirty="0">
                          <a:solidFill>
                            <a:srgbClr val="000000"/>
                          </a:solidFill>
                          <a:effectLst/>
                          <a:latin typeface="Arial" panose="020B0604020202020204" pitchFamily="34" charset="0"/>
                        </a:rPr>
                        <a:t> самоврядування</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769028592"/>
                  </a:ext>
                </a:extLst>
              </a:tr>
              <a:tr h="206151">
                <a:tc>
                  <a:txBody>
                    <a:bodyPr/>
                    <a:lstStyle/>
                    <a:p>
                      <a:pPr algn="r" fontAlgn="ctr"/>
                      <a:r>
                        <a:rPr lang="uk-UA" sz="950" b="0" i="0" u="none" strike="noStrike" noProof="0" dirty="0">
                          <a:solidFill>
                            <a:srgbClr val="000000"/>
                          </a:solidFill>
                          <a:effectLst/>
                          <a:latin typeface="Arial" panose="020B0604020202020204" pitchFamily="34" charset="0"/>
                        </a:rPr>
                        <a:t>Органам </a:t>
                      </a:r>
                      <a:r>
                        <a:rPr lang="uk-UA" sz="950" b="0" i="0" u="none" strike="noStrike" noProof="0" dirty="0" err="1">
                          <a:solidFill>
                            <a:srgbClr val="000000"/>
                          </a:solidFill>
                          <a:effectLst/>
                          <a:latin typeface="Arial" panose="020B0604020202020204" pitchFamily="34" charset="0"/>
                        </a:rPr>
                        <a:t>полiцiї</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036974283"/>
                  </a:ext>
                </a:extLst>
              </a:tr>
              <a:tr h="265841">
                <a:tc>
                  <a:txBody>
                    <a:bodyPr/>
                    <a:lstStyle/>
                    <a:p>
                      <a:pPr algn="r" fontAlgn="ctr"/>
                      <a:r>
                        <a:rPr lang="uk-UA" sz="950" b="0" i="0" u="none" strike="noStrike" noProof="0" dirty="0">
                          <a:solidFill>
                            <a:srgbClr val="000000"/>
                          </a:solidFill>
                          <a:effectLst/>
                          <a:latin typeface="Arial" panose="020B0604020202020204" pitchFamily="34" charset="0"/>
                        </a:rPr>
                        <a:t>  СБУ (Служба безпеки України</a:t>
                      </a:r>
                      <a:r>
                        <a:rPr lang="en-US" sz="950" b="0" i="0" u="none" strike="noStrike" dirty="0">
                          <a:solidFill>
                            <a:srgbClr val="000000"/>
                          </a:solidFill>
                          <a:effectLst/>
                          <a:latin typeface="Arial" panose="020B0604020202020204" pitchFamily="34" charset="0"/>
                        </a:rPr>
                        <a:t>) </a:t>
                      </a: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379809811"/>
                  </a:ext>
                </a:extLst>
              </a:tr>
              <a:tr h="266700">
                <a:tc>
                  <a:txBody>
                    <a:bodyPr/>
                    <a:lstStyle/>
                    <a:p>
                      <a:pPr algn="r" fontAlgn="ctr"/>
                      <a:r>
                        <a:rPr lang="ru-RU" sz="950" b="0" i="0" u="none" strike="noStrike" dirty="0">
                          <a:solidFill>
                            <a:srgbClr val="000000"/>
                          </a:solidFill>
                          <a:effectLst/>
                          <a:latin typeface="Arial" panose="020B0604020202020204" pitchFamily="34" charset="0"/>
                        </a:rPr>
                        <a:t>Органам прокуратури</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546606253"/>
                  </a:ext>
                </a:extLst>
              </a:tr>
              <a:tr h="260350">
                <a:tc>
                  <a:txBody>
                    <a:bodyPr/>
                    <a:lstStyle/>
                    <a:p>
                      <a:pPr algn="r" fontAlgn="ctr"/>
                      <a:r>
                        <a:rPr lang="ru-RU" sz="950" b="0" i="0" u="none" strike="noStrike" dirty="0">
                          <a:solidFill>
                            <a:srgbClr val="000000"/>
                          </a:solidFill>
                          <a:effectLst/>
                          <a:latin typeface="Arial" panose="020B0604020202020204" pitchFamily="34" charset="0"/>
                        </a:rPr>
                        <a:t>Національному </a:t>
                      </a:r>
                      <a:r>
                        <a:rPr lang="ru-RU" sz="950" b="0" i="0" u="none" strike="noStrike" dirty="0" err="1">
                          <a:solidFill>
                            <a:srgbClr val="000000"/>
                          </a:solidFill>
                          <a:effectLst/>
                          <a:latin typeface="Arial" panose="020B0604020202020204" pitchFamily="34" charset="0"/>
                        </a:rPr>
                        <a:t>антикорупційному</a:t>
                      </a:r>
                      <a:r>
                        <a:rPr lang="ru-RU" sz="950" b="0" i="0" u="none" strike="noStrike" dirty="0">
                          <a:solidFill>
                            <a:srgbClr val="000000"/>
                          </a:solidFill>
                          <a:effectLst/>
                          <a:latin typeface="Arial" panose="020B0604020202020204" pitchFamily="34" charset="0"/>
                        </a:rPr>
                        <a:t> бюро (НАБУ, </a:t>
                      </a:r>
                      <a:r>
                        <a:rPr lang="ru-RU" sz="950" b="0" i="0" u="none" strike="noStrike" dirty="0" err="1">
                          <a:solidFill>
                            <a:srgbClr val="000000"/>
                          </a:solidFill>
                          <a:effectLst/>
                          <a:latin typeface="Arial" panose="020B0604020202020204" pitchFamily="34" charset="0"/>
                        </a:rPr>
                        <a:t>керівник</a:t>
                      </a:r>
                      <a:r>
                        <a:rPr lang="ru-RU" sz="950" b="0" i="0" u="none" strike="noStrike" dirty="0">
                          <a:solidFill>
                            <a:srgbClr val="000000"/>
                          </a:solidFill>
                          <a:effectLst/>
                          <a:latin typeface="Arial" panose="020B0604020202020204" pitchFamily="34" charset="0"/>
                        </a:rPr>
                        <a:t> Артем Ситник)</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1334046451"/>
                  </a:ext>
                </a:extLst>
              </a:tr>
              <a:tr h="246751">
                <a:tc>
                  <a:txBody>
                    <a:bodyPr/>
                    <a:lstStyle/>
                    <a:p>
                      <a:pPr algn="r" fontAlgn="ctr"/>
                      <a:r>
                        <a:rPr lang="ru-RU" sz="950" b="0" i="0" u="none" strike="noStrike" dirty="0">
                          <a:solidFill>
                            <a:srgbClr val="000000"/>
                          </a:solidFill>
                          <a:effectLst/>
                          <a:latin typeface="Arial" panose="020B0604020202020204" pitchFamily="34" charset="0"/>
                        </a:rPr>
                        <a:t>М</a:t>
                      </a:r>
                      <a:r>
                        <a:rPr lang="en-US" sz="950" b="0" i="0" u="none" strike="noStrike" dirty="0">
                          <a:solidFill>
                            <a:srgbClr val="000000"/>
                          </a:solidFill>
                          <a:effectLst/>
                          <a:latin typeface="Arial" panose="020B0604020202020204" pitchFamily="34" charset="0"/>
                        </a:rPr>
                        <a:t>i</a:t>
                      </a:r>
                      <a:r>
                        <a:rPr lang="ru-RU" sz="950" b="0" i="0" u="none" strike="noStrike" dirty="0">
                          <a:solidFill>
                            <a:srgbClr val="000000"/>
                          </a:solidFill>
                          <a:effectLst/>
                          <a:latin typeface="Arial" panose="020B0604020202020204" pitchFamily="34" charset="0"/>
                        </a:rPr>
                        <a:t>н</a:t>
                      </a:r>
                      <a:r>
                        <a:rPr lang="en-US" sz="950" b="0" i="0" u="none" strike="noStrike" dirty="0">
                          <a:solidFill>
                            <a:srgbClr val="000000"/>
                          </a:solidFill>
                          <a:effectLst/>
                          <a:latin typeface="Arial" panose="020B0604020202020204" pitchFamily="34" charset="0"/>
                        </a:rPr>
                        <a:t>i</a:t>
                      </a:r>
                      <a:r>
                        <a:rPr lang="ru-RU" sz="950" b="0" i="0" u="none" strike="noStrike" dirty="0" err="1">
                          <a:solidFill>
                            <a:srgbClr val="000000"/>
                          </a:solidFill>
                          <a:effectLst/>
                          <a:latin typeface="Arial" panose="020B0604020202020204" pitchFamily="34" charset="0"/>
                        </a:rPr>
                        <a:t>стерствам</a:t>
                      </a:r>
                      <a:r>
                        <a:rPr lang="ru-RU" sz="950" b="0" i="0" u="none" strike="noStrike" dirty="0">
                          <a:solidFill>
                            <a:srgbClr val="000000"/>
                          </a:solidFill>
                          <a:effectLst/>
                          <a:latin typeface="Arial" panose="020B0604020202020204" pitchFamily="34" charset="0"/>
                        </a:rPr>
                        <a:t> та в</a:t>
                      </a:r>
                      <a:r>
                        <a:rPr lang="en-US" sz="950" b="0" i="0" u="none" strike="noStrike" dirty="0">
                          <a:solidFill>
                            <a:srgbClr val="000000"/>
                          </a:solidFill>
                          <a:effectLst/>
                          <a:latin typeface="Arial" panose="020B0604020202020204" pitchFamily="34" charset="0"/>
                        </a:rPr>
                        <a:t>i</a:t>
                      </a:r>
                      <a:r>
                        <a:rPr lang="ru-RU" sz="950" b="0" i="0" u="none" strike="noStrike" dirty="0" err="1">
                          <a:solidFill>
                            <a:srgbClr val="000000"/>
                          </a:solidFill>
                          <a:effectLst/>
                          <a:latin typeface="Arial" panose="020B0604020202020204" pitchFamily="34" charset="0"/>
                        </a:rPr>
                        <a:t>домствам</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419104429"/>
                  </a:ext>
                </a:extLst>
              </a:tr>
              <a:tr h="293752">
                <a:tc>
                  <a:txBody>
                    <a:bodyPr/>
                    <a:lstStyle/>
                    <a:p>
                      <a:pPr algn="r" fontAlgn="ctr"/>
                      <a:r>
                        <a:rPr lang="uk-UA" sz="950" b="0" i="0" u="none" strike="noStrike" dirty="0">
                          <a:solidFill>
                            <a:srgbClr val="000000"/>
                          </a:solidFill>
                          <a:effectLst/>
                          <a:latin typeface="Arial" panose="020B0604020202020204" pitchFamily="34" charset="0"/>
                        </a:rPr>
                        <a:t>Судовій владі </a:t>
                      </a:r>
                      <a:r>
                        <a:rPr lang="en-US" sz="950" b="0" i="0" u="none" strike="noStrike" dirty="0">
                          <a:solidFill>
                            <a:srgbClr val="000000"/>
                          </a:solidFill>
                          <a:effectLst/>
                          <a:latin typeface="Arial" panose="020B0604020202020204" pitchFamily="34" charset="0"/>
                        </a:rPr>
                        <a:t>/ </a:t>
                      </a:r>
                      <a:r>
                        <a:rPr lang="ru-RU" sz="950" b="0" i="0" u="none" strike="noStrike">
                          <a:solidFill>
                            <a:srgbClr val="000000"/>
                          </a:solidFill>
                          <a:effectLst/>
                          <a:latin typeface="Arial" panose="020B0604020202020204" pitchFamily="34" charset="0"/>
                        </a:rPr>
                        <a:t>судам</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1683532136"/>
                  </a:ext>
                </a:extLst>
              </a:tr>
              <a:tr h="308725">
                <a:tc>
                  <a:txBody>
                    <a:bodyPr/>
                    <a:lstStyle/>
                    <a:p>
                      <a:pPr algn="r" fontAlgn="ctr"/>
                      <a:r>
                        <a:rPr lang="ru-RU" sz="950" b="0" i="0" u="none" strike="noStrike" dirty="0">
                          <a:solidFill>
                            <a:srgbClr val="000000"/>
                          </a:solidFill>
                          <a:effectLst/>
                          <a:latin typeface="Arial" panose="020B0604020202020204" pitchFamily="34" charset="0"/>
                        </a:rPr>
                        <a:t>Національному агентству з </a:t>
                      </a:r>
                      <a:r>
                        <a:rPr lang="ru-RU" sz="950" b="0" i="0" u="none" strike="noStrike" dirty="0" err="1">
                          <a:solidFill>
                            <a:srgbClr val="000000"/>
                          </a:solidFill>
                          <a:effectLst/>
                          <a:latin typeface="Arial" panose="020B0604020202020204" pitchFamily="34" charset="0"/>
                        </a:rPr>
                        <a:t>питань</a:t>
                      </a:r>
                      <a:r>
                        <a:rPr lang="ru-RU" sz="950" b="0" i="0" u="none" strike="noStrike" dirty="0">
                          <a:solidFill>
                            <a:srgbClr val="000000"/>
                          </a:solidFill>
                          <a:effectLst/>
                          <a:latin typeface="Arial" panose="020B0604020202020204" pitchFamily="34" charset="0"/>
                        </a:rPr>
                        <a:t> </a:t>
                      </a:r>
                      <a:r>
                        <a:rPr lang="ru-RU" sz="950" b="0" i="0" u="none" strike="noStrike" dirty="0" err="1">
                          <a:solidFill>
                            <a:srgbClr val="000000"/>
                          </a:solidFill>
                          <a:effectLst/>
                          <a:latin typeface="Arial" panose="020B0604020202020204" pitchFamily="34" charset="0"/>
                        </a:rPr>
                        <a:t>запобігання</a:t>
                      </a:r>
                      <a:r>
                        <a:rPr lang="ru-RU" sz="950" b="0" i="0" u="none" strike="noStrike" dirty="0">
                          <a:solidFill>
                            <a:srgbClr val="000000"/>
                          </a:solidFill>
                          <a:effectLst/>
                          <a:latin typeface="Arial" panose="020B0604020202020204" pitchFamily="34" charset="0"/>
                        </a:rPr>
                        <a:t> корупції (НАЗК, </a:t>
                      </a:r>
                      <a:r>
                        <a:rPr lang="ru-RU" sz="950" b="0" i="0" u="none" strike="noStrike" dirty="0" err="1">
                          <a:solidFill>
                            <a:srgbClr val="000000"/>
                          </a:solidFill>
                          <a:effectLst/>
                          <a:latin typeface="Arial" panose="020B0604020202020204" pitchFamily="34" charset="0"/>
                        </a:rPr>
                        <a:t>керівник</a:t>
                      </a:r>
                      <a:r>
                        <a:rPr lang="ru-RU" sz="950" b="0" i="0" u="none" strike="noStrike" dirty="0">
                          <a:solidFill>
                            <a:srgbClr val="000000"/>
                          </a:solidFill>
                          <a:effectLst/>
                          <a:latin typeface="Arial" panose="020B0604020202020204" pitchFamily="34" charset="0"/>
                        </a:rPr>
                        <a:t> Олександр </a:t>
                      </a:r>
                      <a:r>
                        <a:rPr lang="ru-RU" sz="950" b="0" i="0" u="none" strike="noStrike" dirty="0" err="1">
                          <a:solidFill>
                            <a:srgbClr val="000000"/>
                          </a:solidFill>
                          <a:effectLst/>
                          <a:latin typeface="Arial" panose="020B0604020202020204" pitchFamily="34" charset="0"/>
                        </a:rPr>
                        <a:t>Мангул</a:t>
                      </a:r>
                      <a:r>
                        <a:rPr lang="ru-RU" sz="950" b="0" i="0" u="none" strike="noStrike" dirty="0">
                          <a:solidFill>
                            <a:srgbClr val="000000"/>
                          </a:solidFill>
                          <a:effectLst/>
                          <a:latin typeface="Arial" panose="020B0604020202020204" pitchFamily="34" charset="0"/>
                        </a:rPr>
                        <a:t>)</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198330419"/>
                  </a:ext>
                </a:extLst>
              </a:tr>
              <a:tr h="198522">
                <a:tc>
                  <a:txBody>
                    <a:bodyPr/>
                    <a:lstStyle/>
                    <a:p>
                      <a:pPr algn="r" fontAlgn="ctr"/>
                      <a:r>
                        <a:rPr lang="ru-RU" sz="950" b="0" i="0" u="none" strike="noStrike" dirty="0">
                          <a:solidFill>
                            <a:srgbClr val="000000"/>
                          </a:solidFill>
                          <a:effectLst/>
                          <a:latin typeface="Arial" panose="020B0604020202020204" pitchFamily="34" charset="0"/>
                        </a:rPr>
                        <a:t>Президенту України</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1256215325"/>
                  </a:ext>
                </a:extLst>
              </a:tr>
              <a:tr h="258212">
                <a:tc>
                  <a:txBody>
                    <a:bodyPr/>
                    <a:lstStyle/>
                    <a:p>
                      <a:pPr algn="r" fontAlgn="ctr"/>
                      <a:r>
                        <a:rPr lang="ru-RU" sz="950" b="0" i="0" u="none" strike="noStrike" dirty="0" err="1">
                          <a:solidFill>
                            <a:srgbClr val="000000"/>
                          </a:solidFill>
                          <a:effectLst/>
                          <a:latin typeface="Arial" panose="020B0604020202020204" pitchFamily="34" charset="0"/>
                        </a:rPr>
                        <a:t>Каб</a:t>
                      </a:r>
                      <a:r>
                        <a:rPr lang="en-US" sz="950" b="0" i="0" u="none" strike="noStrike" dirty="0">
                          <a:solidFill>
                            <a:srgbClr val="000000"/>
                          </a:solidFill>
                          <a:effectLst/>
                          <a:latin typeface="Arial" panose="020B0604020202020204" pitchFamily="34" charset="0"/>
                        </a:rPr>
                        <a:t>i</a:t>
                      </a:r>
                      <a:r>
                        <a:rPr lang="ru-RU" sz="950" b="0" i="0" u="none" strike="noStrike" dirty="0">
                          <a:solidFill>
                            <a:srgbClr val="000000"/>
                          </a:solidFill>
                          <a:effectLst/>
                          <a:latin typeface="Arial" panose="020B0604020202020204" pitchFamily="34" charset="0"/>
                        </a:rPr>
                        <a:t>нету М</a:t>
                      </a:r>
                      <a:r>
                        <a:rPr lang="en-US" sz="950" b="0" i="0" u="none" strike="noStrike" dirty="0">
                          <a:solidFill>
                            <a:srgbClr val="000000"/>
                          </a:solidFill>
                          <a:effectLst/>
                          <a:latin typeface="Arial" panose="020B0604020202020204" pitchFamily="34" charset="0"/>
                        </a:rPr>
                        <a:t>i</a:t>
                      </a:r>
                      <a:r>
                        <a:rPr lang="ru-RU" sz="950" b="0" i="0" u="none" strike="noStrike" dirty="0">
                          <a:solidFill>
                            <a:srgbClr val="000000"/>
                          </a:solidFill>
                          <a:effectLst/>
                          <a:latin typeface="Arial" panose="020B0604020202020204" pitchFamily="34" charset="0"/>
                        </a:rPr>
                        <a:t>н</a:t>
                      </a:r>
                      <a:r>
                        <a:rPr lang="en-US" sz="950" b="0" i="0" u="none" strike="noStrike" dirty="0">
                          <a:solidFill>
                            <a:srgbClr val="000000"/>
                          </a:solidFill>
                          <a:effectLst/>
                          <a:latin typeface="Arial" panose="020B0604020202020204" pitchFamily="34" charset="0"/>
                        </a:rPr>
                        <a:t>i</a:t>
                      </a:r>
                      <a:r>
                        <a:rPr lang="ru-RU" sz="950" b="0" i="0" u="none" strike="noStrike" dirty="0" err="1">
                          <a:solidFill>
                            <a:srgbClr val="000000"/>
                          </a:solidFill>
                          <a:effectLst/>
                          <a:latin typeface="Arial" panose="020B0604020202020204" pitchFamily="34" charset="0"/>
                        </a:rPr>
                        <a:t>стр</a:t>
                      </a:r>
                      <a:r>
                        <a:rPr lang="en-US" sz="950" b="0" i="0" u="none" strike="noStrike" dirty="0">
                          <a:solidFill>
                            <a:srgbClr val="000000"/>
                          </a:solidFill>
                          <a:effectLst/>
                          <a:latin typeface="Arial" panose="020B0604020202020204" pitchFamily="34" charset="0"/>
                        </a:rPr>
                        <a:t>i</a:t>
                      </a:r>
                      <a:r>
                        <a:rPr lang="ru-RU" sz="950" b="0" i="0" u="none" strike="noStrike" dirty="0">
                          <a:solidFill>
                            <a:srgbClr val="000000"/>
                          </a:solidFill>
                          <a:effectLst/>
                          <a:latin typeface="Arial" panose="020B0604020202020204" pitchFamily="34" charset="0"/>
                        </a:rPr>
                        <a:t>в України</a:t>
                      </a: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115140320"/>
                  </a:ext>
                </a:extLst>
              </a:tr>
              <a:tr h="252623">
                <a:tc>
                  <a:txBody>
                    <a:bodyPr/>
                    <a:lstStyle/>
                    <a:p>
                      <a:pPr algn="r" fontAlgn="ctr"/>
                      <a:r>
                        <a:rPr lang="ru-RU" sz="950" b="0" i="0" u="none" strike="noStrike" dirty="0">
                          <a:solidFill>
                            <a:srgbClr val="000000"/>
                          </a:solidFill>
                          <a:effectLst/>
                          <a:latin typeface="Arial" panose="020B0604020202020204" pitchFamily="34" charset="0"/>
                        </a:rPr>
                        <a:t> Пол</a:t>
                      </a:r>
                      <a:r>
                        <a:rPr lang="en-US" sz="950" b="0" i="0" u="none" strike="noStrike" dirty="0">
                          <a:solidFill>
                            <a:srgbClr val="000000"/>
                          </a:solidFill>
                          <a:effectLst/>
                          <a:latin typeface="Arial" panose="020B0604020202020204" pitchFamily="34" charset="0"/>
                        </a:rPr>
                        <a:t>i</a:t>
                      </a:r>
                      <a:r>
                        <a:rPr lang="ru-RU" sz="950" b="0" i="0" u="none" strike="noStrike" dirty="0" err="1">
                          <a:solidFill>
                            <a:srgbClr val="000000"/>
                          </a:solidFill>
                          <a:effectLst/>
                          <a:latin typeface="Arial" panose="020B0604020202020204" pitchFamily="34" charset="0"/>
                        </a:rPr>
                        <a:t>тичним</a:t>
                      </a:r>
                      <a:r>
                        <a:rPr lang="ru-RU" sz="950" b="0" i="0" u="none" strike="noStrike" dirty="0">
                          <a:solidFill>
                            <a:srgbClr val="000000"/>
                          </a:solidFill>
                          <a:effectLst/>
                          <a:latin typeface="Arial" panose="020B0604020202020204" pitchFamily="34" charset="0"/>
                        </a:rPr>
                        <a:t> парт</a:t>
                      </a:r>
                      <a:r>
                        <a:rPr lang="en-US" sz="950" b="0" i="0" u="none" strike="noStrike" dirty="0">
                          <a:solidFill>
                            <a:srgbClr val="000000"/>
                          </a:solidFill>
                          <a:effectLst/>
                          <a:latin typeface="Arial" panose="020B0604020202020204" pitchFamily="34" charset="0"/>
                        </a:rPr>
                        <a:t>i</a:t>
                      </a:r>
                      <a:r>
                        <a:rPr lang="ru-RU" sz="950" b="0" i="0" u="none" strike="noStrike" dirty="0">
                          <a:solidFill>
                            <a:srgbClr val="000000"/>
                          </a:solidFill>
                          <a:effectLst/>
                          <a:latin typeface="Arial" panose="020B0604020202020204" pitchFamily="34" charset="0"/>
                        </a:rPr>
                        <a:t>ям</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381382028"/>
                  </a:ext>
                </a:extLst>
              </a:tr>
              <a:tr h="311037">
                <a:tc>
                  <a:txBody>
                    <a:bodyPr/>
                    <a:lstStyle/>
                    <a:p>
                      <a:pPr algn="r" fontAlgn="ctr"/>
                      <a:r>
                        <a:rPr lang="uk-UA" sz="950" b="0" i="0" u="none" strike="noStrike" noProof="0" dirty="0" err="1">
                          <a:solidFill>
                            <a:srgbClr val="000000"/>
                          </a:solidFill>
                          <a:effectLst/>
                          <a:latin typeface="Arial" panose="020B0604020202020204" pitchFamily="34" charset="0"/>
                        </a:rPr>
                        <a:t>Верховнiй</a:t>
                      </a:r>
                      <a:r>
                        <a:rPr lang="uk-UA" sz="950" b="0" i="0" u="none" strike="noStrike" noProof="0" dirty="0">
                          <a:solidFill>
                            <a:srgbClr val="000000"/>
                          </a:solidFill>
                          <a:effectLst/>
                          <a:latin typeface="Arial" panose="020B0604020202020204" pitchFamily="34" charset="0"/>
                        </a:rPr>
                        <a:t> </a:t>
                      </a:r>
                      <a:r>
                        <a:rPr lang="uk-UA" sz="950" b="0" i="0" u="none" strike="noStrike" noProof="0" dirty="0" err="1">
                          <a:solidFill>
                            <a:srgbClr val="000000"/>
                          </a:solidFill>
                          <a:effectLst/>
                          <a:latin typeface="Arial" panose="020B0604020202020204" pitchFamily="34" charset="0"/>
                        </a:rPr>
                        <a:t>Радi</a:t>
                      </a:r>
                      <a:r>
                        <a:rPr lang="uk-UA" sz="950" b="0" i="0" u="none" strike="noStrike" noProof="0" dirty="0">
                          <a:solidFill>
                            <a:srgbClr val="000000"/>
                          </a:solidFill>
                          <a:effectLst/>
                          <a:latin typeface="Arial" panose="020B0604020202020204" pitchFamily="34" charset="0"/>
                        </a:rPr>
                        <a:t> України</a:t>
                      </a:r>
                      <a:endParaRPr lang="en-US" sz="95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790831636"/>
                  </a:ext>
                </a:extLst>
              </a:tr>
            </a:tbl>
          </a:graphicData>
        </a:graphic>
      </p:graphicFrame>
      <p:graphicFrame>
        <p:nvGraphicFramePr>
          <p:cNvPr id="7" name="Объект 5"/>
          <p:cNvGraphicFramePr>
            <a:graphicFrameLocks/>
          </p:cNvGraphicFramePr>
          <p:nvPr>
            <p:extLst>
              <p:ext uri="{D42A27DB-BD31-4B8C-83A1-F6EECF244321}">
                <p14:modId xmlns:p14="http://schemas.microsoft.com/office/powerpoint/2010/main" val="1995499063"/>
              </p:ext>
            </p:extLst>
          </p:nvPr>
        </p:nvGraphicFramePr>
        <p:xfrm>
          <a:off x="4278408" y="804067"/>
          <a:ext cx="4707482" cy="4269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Объект 36"/>
          <p:cNvGraphicFramePr>
            <a:graphicFrameLocks/>
          </p:cNvGraphicFramePr>
          <p:nvPr>
            <p:extLst>
              <p:ext uri="{D42A27DB-BD31-4B8C-83A1-F6EECF244321}">
                <p14:modId xmlns:p14="http://schemas.microsoft.com/office/powerpoint/2010/main" val="2258215388"/>
              </p:ext>
            </p:extLst>
          </p:nvPr>
        </p:nvGraphicFramePr>
        <p:xfrm>
          <a:off x="2014271" y="519124"/>
          <a:ext cx="7285993" cy="361324"/>
        </p:xfrm>
        <a:graphic>
          <a:graphicData uri="http://schemas.openxmlformats.org/drawingml/2006/chart">
            <c:chart xmlns:c="http://schemas.openxmlformats.org/drawingml/2006/chart" xmlns:r="http://schemas.openxmlformats.org/officeDocument/2006/relationships" r:id="rId3"/>
          </a:graphicData>
        </a:graphic>
      </p:graphicFrame>
      <p:sp>
        <p:nvSpPr>
          <p:cNvPr id="18" name="Объект 28"/>
          <p:cNvSpPr txBox="1">
            <a:spLocks/>
          </p:cNvSpPr>
          <p:nvPr/>
        </p:nvSpPr>
        <p:spPr>
          <a:xfrm>
            <a:off x="164965" y="603449"/>
            <a:ext cx="8435479" cy="27699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a:t>
            </a:r>
            <a:r>
              <a:rPr lang="en-US" dirty="0"/>
              <a:t>I</a:t>
            </a:r>
            <a:r>
              <a:rPr lang="ru-RU" dirty="0"/>
              <a:t>ЛЬКИ ВИ ДОВ</a:t>
            </a:r>
            <a:r>
              <a:rPr lang="en-US" dirty="0"/>
              <a:t>I</a:t>
            </a:r>
            <a:r>
              <a:rPr lang="ru-RU" dirty="0"/>
              <a:t>РЯЄТЕ?</a:t>
            </a:r>
            <a:r>
              <a:rPr lang="en-US" dirty="0"/>
              <a:t> </a:t>
            </a:r>
            <a:endParaRPr lang="uk-UA" dirty="0"/>
          </a:p>
        </p:txBody>
      </p:sp>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ДОВІРА ДО ДЕРЖАВНИХ І СУСПІЛЬНИХ ІНСТИТУЦІЙ</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111113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noGrp="1"/>
          </p:cNvGraphicFramePr>
          <p:nvPr>
            <p:ph idx="1"/>
            <p:extLst>
              <p:ext uri="{D42A27DB-BD31-4B8C-83A1-F6EECF244321}">
                <p14:modId xmlns:p14="http://schemas.microsoft.com/office/powerpoint/2010/main" val="4240629899"/>
              </p:ext>
            </p:extLst>
          </p:nvPr>
        </p:nvGraphicFramePr>
        <p:xfrm>
          <a:off x="164965" y="1357414"/>
          <a:ext cx="8814070" cy="3033592"/>
        </p:xfrm>
        <a:graphic>
          <a:graphicData uri="http://schemas.openxmlformats.org/drawingml/2006/table">
            <a:tbl>
              <a:tblPr firstRow="1" bandRow="1">
                <a:tableStyleId>{5FD0F851-EC5A-4D38-B0AD-8093EC10F338}</a:tableStyleId>
              </a:tblPr>
              <a:tblGrid>
                <a:gridCol w="3867285">
                  <a:extLst>
                    <a:ext uri="{9D8B030D-6E8A-4147-A177-3AD203B41FA5}">
                      <a16:colId xmlns:a16="http://schemas.microsoft.com/office/drawing/2014/main" xmlns="" val="3924693811"/>
                    </a:ext>
                  </a:extLst>
                </a:gridCol>
                <a:gridCol w="4946785">
                  <a:extLst>
                    <a:ext uri="{9D8B030D-6E8A-4147-A177-3AD203B41FA5}">
                      <a16:colId xmlns:a16="http://schemas.microsoft.com/office/drawing/2014/main" xmlns="" val="4274829821"/>
                    </a:ext>
                  </a:extLst>
                </a:gridCol>
              </a:tblGrid>
              <a:tr h="521664">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Повністю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українським</a:t>
                      </a:r>
                      <a:r>
                        <a:rPr lang="ru-RU" sz="1000" b="0" i="0" u="none" strike="noStrike" dirty="0">
                          <a:solidFill>
                            <a:schemeClr val="tx1"/>
                          </a:solidFill>
                          <a:effectLst/>
                          <a:latin typeface="Arial" panose="020B0604020202020204" pitchFamily="34" charset="0"/>
                          <a:cs typeface="Arial" panose="020B0604020202020204" pitchFamily="34" charset="0"/>
                        </a:rPr>
                        <a:t> судам</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580999">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	Скоріше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ніж</a:t>
                      </a:r>
                      <a:r>
                        <a:rPr lang="ru-RU" sz="1000" b="0" i="0" u="none" strike="noStrike" dirty="0">
                          <a:solidFill>
                            <a:schemeClr val="tx1"/>
                          </a:solidFill>
                          <a:effectLst/>
                          <a:latin typeface="Arial" panose="020B0604020202020204" pitchFamily="34" charset="0"/>
                          <a:cs typeface="Arial" panose="020B0604020202020204" pitchFamily="34" charset="0"/>
                        </a:rPr>
                        <a:t> не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endParaRPr lang="uk-UA" sz="800" dirty="0">
                        <a:noFill/>
                      </a:endParaRPr>
                    </a:p>
                  </a:txBody>
                  <a:tcPr>
                    <a:lnT w="12700" cmpd="sng">
                      <a:noFill/>
                    </a:lnT>
                    <a:lnB w="12700" cmpd="sng">
                      <a:noFill/>
                    </a:lnB>
                  </a:tcPr>
                </a:tc>
                <a:extLst>
                  <a:ext uri="{0D108BD9-81ED-4DB2-BD59-A6C34878D82A}">
                    <a16:rowId xmlns:a16="http://schemas.microsoft.com/office/drawing/2014/main" xmlns="" val="3226707338"/>
                  </a:ext>
                </a:extLst>
              </a:tr>
              <a:tr h="593360">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Скоріше не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ніж</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648565">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Зовсім не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українським</a:t>
                      </a:r>
                      <a:r>
                        <a:rPr lang="ru-RU" sz="1000" b="0" i="0" u="none" strike="noStrike" dirty="0">
                          <a:solidFill>
                            <a:schemeClr val="tx1"/>
                          </a:solidFill>
                          <a:effectLst/>
                          <a:latin typeface="Arial" panose="020B0604020202020204" pitchFamily="34" charset="0"/>
                          <a:cs typeface="Arial" panose="020B0604020202020204" pitchFamily="34" charset="0"/>
                        </a:rPr>
                        <a:t> судам</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689004">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Важко </a:t>
                      </a:r>
                      <a:r>
                        <a:rPr lang="ru-RU" sz="1000" b="0" i="0" u="none" strike="noStrike" dirty="0" err="1">
                          <a:solidFill>
                            <a:schemeClr val="tx1"/>
                          </a:solidFill>
                          <a:effectLst/>
                          <a:latin typeface="Arial" panose="020B0604020202020204" pitchFamily="34" charset="0"/>
                          <a:cs typeface="Arial" panose="020B0604020202020204" pitchFamily="34" charset="0"/>
                        </a:rPr>
                        <a:t>сказати</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769028592"/>
                  </a:ext>
                </a:extLst>
              </a:tr>
            </a:tbl>
          </a:graphicData>
        </a:graphic>
      </p:graphicFrame>
      <p:graphicFrame>
        <p:nvGraphicFramePr>
          <p:cNvPr id="4" name="Объект 12"/>
          <p:cNvGraphicFramePr>
            <a:graphicFrameLocks/>
          </p:cNvGraphicFramePr>
          <p:nvPr>
            <p:extLst/>
          </p:nvPr>
        </p:nvGraphicFramePr>
        <p:xfrm>
          <a:off x="3244782" y="1296403"/>
          <a:ext cx="3877123" cy="3034297"/>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8"/>
          <p:cNvSpPr txBox="1">
            <a:spLocks/>
          </p:cNvSpPr>
          <p:nvPr/>
        </p:nvSpPr>
        <p:spPr>
          <a:xfrm>
            <a:off x="209662" y="774431"/>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ЯКЕ З НАВЕДЕНИХ НИЖЧЕ ТВЕРДЖЕНЬ НАЙБІЛЬШ ТОЧНО ПЕРЕДАЄ ВАШЕ ОСОБИСТЕ СТАВЛЕННЯ ДО СУДОВОЇ СИСТЕМИ УКРАЇНИ?</a:t>
            </a:r>
            <a:endParaRPr lang="uk-UA" dirty="0"/>
          </a:p>
        </p:txBody>
      </p:sp>
      <p:sp>
        <p:nvSpPr>
          <p:cNvPr id="8" name="Title 7"/>
          <p:cNvSpPr txBox="1">
            <a:spLocks/>
          </p:cNvSpPr>
          <p:nvPr/>
        </p:nvSpPr>
        <p:spPr bwMode="auto">
          <a:xfrm>
            <a:off x="145777" y="217206"/>
            <a:ext cx="85573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uk-UA" altLang="en-US" b="1" dirty="0">
                <a:solidFill>
                  <a:srgbClr val="651D32"/>
                </a:solidFill>
                <a:latin typeface="Gill Sans MT" panose="020B0502020104020203" pitchFamily="34" charset="0"/>
              </a:rPr>
              <a:t>ДОВІРА ДО СУДОВОЇ СИСТЕМИ</a:t>
            </a:r>
            <a:endParaRPr lang="en-US" altLang="en-US" b="1" dirty="0">
              <a:solidFill>
                <a:srgbClr val="BA0C2F"/>
              </a:solidFill>
              <a:latin typeface="Gill Sans MT" panose="020B0502020104020203"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80958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143000" y="534988"/>
            <a:ext cx="7468340" cy="830997"/>
          </a:xfrm>
        </p:spPr>
        <p:txBody>
          <a:bodyPr/>
          <a:lstStyle/>
          <a:p>
            <a:r>
              <a:rPr lang="ru-RU" altLang="en-US" dirty="0">
                <a:latin typeface="Gill Sans MT" panose="020B0502020104020203" pitchFamily="34" charset="0"/>
                <a:cs typeface="Gill Sans MT" panose="020B0502020104020203" pitchFamily="34" charset="0"/>
              </a:rPr>
              <a:t>СПРИЙНЯТТЯ СУДОВОЇ СИСТЕМИ ТА СУДОВОЇ РЕФОРМИ</a:t>
            </a:r>
            <a:endParaRPr lang="en-US" altLang="en-US" dirty="0">
              <a:latin typeface="Gill Sans MT" panose="020B0502020104020203" pitchFamily="34" charset="0"/>
              <a:cs typeface="Gill Sans MT" panose="020B0502020104020203" pitchFamily="34" charset="0"/>
            </a:endParaRPr>
          </a:p>
        </p:txBody>
      </p:sp>
      <p:sp>
        <p:nvSpPr>
          <p:cNvPr id="160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77EE6-0C9F-42C9-A021-373AF64D1E79}" type="slidenum">
              <a:rPr lang="en-US" altLang="en-US">
                <a:solidFill>
                  <a:srgbClr val="FFFFFF"/>
                </a:solidFill>
                <a:latin typeface="Gill Sans MT" panose="020B0502020104020203" pitchFamily="34" charset="0"/>
              </a:rPr>
              <a:pPr/>
              <a:t>16</a:t>
            </a:fld>
            <a:endParaRPr lang="en-US" altLang="en-US"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265435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 </a:t>
            </a:r>
            <a:r>
              <a:rPr lang="en-US" altLang="en-US" b="1" dirty="0">
                <a:solidFill>
                  <a:srgbClr val="651D32"/>
                </a:solidFill>
                <a:latin typeface="Gill Sans MT" panose="020B0502020104020203" pitchFamily="34" charset="0"/>
              </a:rPr>
              <a:t>(1)</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825218"/>
            <a:ext cx="8204200" cy="3200400"/>
          </a:xfrm>
        </p:spPr>
        <p:txBody>
          <a:bodyPr>
            <a:noAutofit/>
          </a:bodyPr>
          <a:lstStyle/>
          <a:p>
            <a:r>
              <a:rPr lang="ru-RU" sz="1200" dirty="0"/>
              <a:t>Лише 16% </a:t>
            </a:r>
            <a:r>
              <a:rPr lang="ru-RU" sz="1200" dirty="0" err="1"/>
              <a:t>українців</a:t>
            </a:r>
            <a:r>
              <a:rPr lang="ru-RU" sz="1200" dirty="0"/>
              <a:t> </a:t>
            </a:r>
            <a:r>
              <a:rPr lang="ru-RU" sz="1200" dirty="0" err="1"/>
              <a:t>обізнані</a:t>
            </a:r>
            <a:r>
              <a:rPr lang="ru-RU" sz="1200" dirty="0"/>
              <a:t> з </a:t>
            </a:r>
            <a:r>
              <a:rPr lang="ru-RU" sz="1200" dirty="0" err="1"/>
              <a:t>процесом</a:t>
            </a:r>
            <a:r>
              <a:rPr lang="ru-RU" sz="1200" dirty="0"/>
              <a:t> </a:t>
            </a:r>
            <a:r>
              <a:rPr lang="ru-RU" sz="1200" dirty="0" err="1"/>
              <a:t>впровадження</a:t>
            </a:r>
            <a:r>
              <a:rPr lang="ru-RU" sz="1200" dirty="0"/>
              <a:t> судової </a:t>
            </a:r>
            <a:r>
              <a:rPr lang="ru-RU" sz="1200" dirty="0" err="1"/>
              <a:t>реформи</a:t>
            </a:r>
            <a:r>
              <a:rPr lang="ru-RU" sz="1200" dirty="0"/>
              <a:t>.  </a:t>
            </a:r>
            <a:r>
              <a:rPr lang="ru-RU" sz="1200" dirty="0" err="1"/>
              <a:t>Найвищий</a:t>
            </a:r>
            <a:r>
              <a:rPr lang="ru-RU" sz="1200" dirty="0"/>
              <a:t> рівень </a:t>
            </a:r>
            <a:r>
              <a:rPr lang="ru-RU" sz="1200" dirty="0" err="1"/>
              <a:t>обізнаності</a:t>
            </a:r>
            <a:r>
              <a:rPr lang="ru-RU" sz="1200" dirty="0"/>
              <a:t> </a:t>
            </a:r>
            <a:r>
              <a:rPr lang="ru-RU" sz="1200" dirty="0" err="1"/>
              <a:t>спостерігається</a:t>
            </a:r>
            <a:r>
              <a:rPr lang="ru-RU" sz="1200" dirty="0"/>
              <a:t> у </a:t>
            </a:r>
            <a:r>
              <a:rPr lang="ru-RU" sz="1200" dirty="0" err="1"/>
              <a:t>Києві</a:t>
            </a:r>
            <a:r>
              <a:rPr lang="ru-RU" sz="1200" dirty="0"/>
              <a:t> (27%). Натомість </a:t>
            </a:r>
            <a:r>
              <a:rPr lang="ru-RU" sz="1200" dirty="0" err="1"/>
              <a:t>Південь</a:t>
            </a:r>
            <a:r>
              <a:rPr lang="ru-RU" sz="1200" dirty="0"/>
              <a:t> та Центр – це </a:t>
            </a:r>
            <a:r>
              <a:rPr lang="ru-RU" sz="1200" dirty="0" err="1"/>
              <a:t>найменш</a:t>
            </a:r>
            <a:r>
              <a:rPr lang="ru-RU" sz="1200" dirty="0"/>
              <a:t> </a:t>
            </a:r>
            <a:r>
              <a:rPr lang="ru-RU" sz="1200" dirty="0" err="1"/>
              <a:t>обізнані</a:t>
            </a:r>
            <a:r>
              <a:rPr lang="ru-RU" sz="1200" dirty="0"/>
              <a:t> </a:t>
            </a:r>
            <a:r>
              <a:rPr lang="ru-RU" sz="1200" dirty="0" err="1"/>
              <a:t>регіони</a:t>
            </a:r>
            <a:r>
              <a:rPr lang="ru-RU" sz="1200" dirty="0"/>
              <a:t>.</a:t>
            </a:r>
            <a:endParaRPr lang="en-US" sz="1200" dirty="0"/>
          </a:p>
          <a:p>
            <a:r>
              <a:rPr lang="ru-RU" sz="1200" dirty="0" err="1"/>
              <a:t>Найбільш</a:t>
            </a:r>
            <a:r>
              <a:rPr lang="ru-RU" sz="1200" dirty="0"/>
              <a:t> </a:t>
            </a:r>
            <a:r>
              <a:rPr lang="ru-RU" sz="1200" dirty="0" err="1"/>
              <a:t>відомими</a:t>
            </a:r>
            <a:r>
              <a:rPr lang="ru-RU" sz="1200" dirty="0"/>
              <a:t> аспектами судової </a:t>
            </a:r>
            <a:r>
              <a:rPr lang="ru-RU" sz="1200" dirty="0" err="1"/>
              <a:t>реформи</a:t>
            </a:r>
            <a:r>
              <a:rPr lang="ru-RU" sz="1200" dirty="0"/>
              <a:t> є </a:t>
            </a:r>
            <a:r>
              <a:rPr lang="uk-UA" sz="1200" dirty="0"/>
              <a:t>прийняття закону про утворення </a:t>
            </a:r>
            <a:r>
              <a:rPr lang="ru-RU" sz="1200" dirty="0" err="1"/>
              <a:t>Вищого</a:t>
            </a:r>
            <a:r>
              <a:rPr lang="ru-RU" sz="1200" dirty="0"/>
              <a:t> </a:t>
            </a:r>
            <a:r>
              <a:rPr lang="ru-RU" sz="1200" dirty="0" err="1"/>
              <a:t>антикорупційного</a:t>
            </a:r>
            <a:r>
              <a:rPr lang="ru-RU" sz="1200" dirty="0"/>
              <a:t> суду та декларування </a:t>
            </a:r>
            <a:r>
              <a:rPr lang="ru-RU" sz="1200" dirty="0" err="1"/>
              <a:t>суддями</a:t>
            </a:r>
            <a:r>
              <a:rPr lang="ru-RU" sz="1200" dirty="0"/>
              <a:t> </a:t>
            </a:r>
            <a:r>
              <a:rPr lang="ru-RU" sz="1200" dirty="0" err="1"/>
              <a:t>доходів</a:t>
            </a:r>
            <a:r>
              <a:rPr lang="ru-RU" sz="1200" dirty="0"/>
              <a:t>.</a:t>
            </a:r>
            <a:endParaRPr lang="en-US" sz="1200" dirty="0"/>
          </a:p>
          <a:p>
            <a:r>
              <a:rPr lang="ru-RU" sz="1200" dirty="0" err="1"/>
              <a:t>Респонденти</a:t>
            </a:r>
            <a:r>
              <a:rPr lang="ru-RU" sz="1200" dirty="0"/>
              <a:t> назвали </a:t>
            </a:r>
            <a:r>
              <a:rPr lang="ru-RU" sz="1200" dirty="0" err="1"/>
              <a:t>такі</a:t>
            </a:r>
            <a:r>
              <a:rPr lang="ru-RU" sz="1200" dirty="0"/>
              <a:t> проблеми судової системи України: той, </a:t>
            </a:r>
            <a:r>
              <a:rPr lang="ru-RU" sz="1200" dirty="0" err="1"/>
              <a:t>хто</a:t>
            </a:r>
            <a:r>
              <a:rPr lang="ru-RU" sz="1200" dirty="0"/>
              <a:t> має </a:t>
            </a:r>
            <a:r>
              <a:rPr lang="ru-RU" sz="1200" dirty="0" err="1"/>
              <a:t>більше</a:t>
            </a:r>
            <a:r>
              <a:rPr lang="ru-RU" sz="1200" dirty="0"/>
              <a:t> грошей, </a:t>
            </a:r>
            <a:r>
              <a:rPr lang="ru-RU" sz="1200" dirty="0" err="1"/>
              <a:t>завжди</a:t>
            </a:r>
            <a:r>
              <a:rPr lang="ru-RU" sz="1200" dirty="0"/>
              <a:t> </a:t>
            </a:r>
            <a:r>
              <a:rPr lang="ru-RU" sz="1200" dirty="0" err="1"/>
              <a:t>виграє</a:t>
            </a:r>
            <a:r>
              <a:rPr lang="ru-RU" sz="1200" dirty="0"/>
              <a:t> справу (69%); </a:t>
            </a:r>
            <a:r>
              <a:rPr lang="ru-RU" sz="1200" dirty="0" err="1"/>
              <a:t>корупція</a:t>
            </a:r>
            <a:r>
              <a:rPr lang="ru-RU" sz="1200" dirty="0"/>
              <a:t> в судах </a:t>
            </a:r>
            <a:r>
              <a:rPr lang="ru-RU" sz="1200" dirty="0" err="1"/>
              <a:t>зростає</a:t>
            </a:r>
            <a:r>
              <a:rPr lang="ru-RU" sz="1200" dirty="0"/>
              <a:t> (58%); </a:t>
            </a:r>
            <a:r>
              <a:rPr lang="ru-RU" sz="1200" dirty="0" err="1"/>
              <a:t>підкуп</a:t>
            </a:r>
            <a:r>
              <a:rPr lang="ru-RU" sz="1200" dirty="0"/>
              <a:t> суддів – </a:t>
            </a:r>
            <a:r>
              <a:rPr lang="ru-RU" sz="1200" dirty="0" err="1"/>
              <a:t>звичайна</a:t>
            </a:r>
            <a:r>
              <a:rPr lang="ru-RU" sz="1200" dirty="0"/>
              <a:t> практика в </a:t>
            </a:r>
            <a:r>
              <a:rPr lang="ru-RU" sz="1200" dirty="0" err="1"/>
              <a:t>українських</a:t>
            </a:r>
            <a:r>
              <a:rPr lang="ru-RU" sz="1200" dirty="0"/>
              <a:t> судах (57%); </a:t>
            </a:r>
            <a:r>
              <a:rPr lang="ru-RU" sz="1200" dirty="0" err="1"/>
              <a:t>призначення</a:t>
            </a:r>
            <a:r>
              <a:rPr lang="ru-RU" sz="1200" dirty="0"/>
              <a:t> (</a:t>
            </a:r>
            <a:r>
              <a:rPr lang="ru-RU" sz="1200" dirty="0" err="1"/>
              <a:t>добір</a:t>
            </a:r>
            <a:r>
              <a:rPr lang="ru-RU" sz="1200" dirty="0"/>
              <a:t>) суддів </a:t>
            </a:r>
            <a:r>
              <a:rPr lang="ru-RU" sz="1200" dirty="0" err="1"/>
              <a:t>відбувається</a:t>
            </a:r>
            <a:r>
              <a:rPr lang="ru-RU" sz="1200" dirty="0"/>
              <a:t> під </a:t>
            </a:r>
            <a:r>
              <a:rPr lang="ru-RU" sz="1200" dirty="0" err="1"/>
              <a:t>політичним</a:t>
            </a:r>
            <a:r>
              <a:rPr lang="ru-RU" sz="1200" dirty="0"/>
              <a:t> </a:t>
            </a:r>
            <a:r>
              <a:rPr lang="ru-RU" sz="1200" dirty="0" err="1"/>
              <a:t>впливом</a:t>
            </a:r>
            <a:r>
              <a:rPr lang="ru-RU" sz="1200" dirty="0"/>
              <a:t> (56%). </a:t>
            </a:r>
            <a:r>
              <a:rPr lang="ru-RU" sz="1200" dirty="0" err="1"/>
              <a:t>Водночас</a:t>
            </a:r>
            <a:r>
              <a:rPr lang="ru-RU" sz="1200" dirty="0"/>
              <a:t> </a:t>
            </a:r>
            <a:r>
              <a:rPr lang="ru-RU" sz="1200" dirty="0" err="1"/>
              <a:t>незначна</a:t>
            </a:r>
            <a:r>
              <a:rPr lang="ru-RU" sz="1200" dirty="0"/>
              <a:t> </a:t>
            </a:r>
            <a:r>
              <a:rPr lang="ru-RU" sz="1200" dirty="0" err="1"/>
              <a:t>кількість</a:t>
            </a:r>
            <a:r>
              <a:rPr lang="ru-RU" sz="1200" dirty="0"/>
              <a:t> респондентів </a:t>
            </a:r>
            <a:r>
              <a:rPr lang="ru-RU" sz="1200" dirty="0" err="1"/>
              <a:t>погоджується</a:t>
            </a:r>
            <a:r>
              <a:rPr lang="ru-RU" sz="1200" dirty="0"/>
              <a:t>, що суди є </a:t>
            </a:r>
            <a:r>
              <a:rPr lang="ru-RU" sz="1200" dirty="0" err="1"/>
              <a:t>незалежними</a:t>
            </a:r>
            <a:r>
              <a:rPr lang="ru-RU" sz="1200" dirty="0"/>
              <a:t> (20%) та судді </a:t>
            </a:r>
            <a:r>
              <a:rPr lang="ru-RU" sz="1200" dirty="0" err="1"/>
              <a:t>завжди</a:t>
            </a:r>
            <a:r>
              <a:rPr lang="ru-RU" sz="1200" dirty="0"/>
              <a:t> </a:t>
            </a:r>
            <a:r>
              <a:rPr lang="ru-RU" sz="1200" dirty="0" err="1"/>
              <a:t>ухвалюють</a:t>
            </a:r>
            <a:r>
              <a:rPr lang="ru-RU" sz="1200" dirty="0"/>
              <a:t> </a:t>
            </a:r>
            <a:r>
              <a:rPr lang="ru-RU" sz="1200" dirty="0" err="1"/>
              <a:t>законні</a:t>
            </a:r>
            <a:r>
              <a:rPr lang="ru-RU" sz="1200" dirty="0"/>
              <a:t> та </a:t>
            </a:r>
            <a:r>
              <a:rPr lang="ru-RU" sz="1200" dirty="0" err="1"/>
              <a:t>справедливі</a:t>
            </a:r>
            <a:r>
              <a:rPr lang="ru-RU" sz="1200" dirty="0"/>
              <a:t> </a:t>
            </a:r>
            <a:r>
              <a:rPr lang="ru-RU" sz="1200" dirty="0" err="1"/>
              <a:t>рішення</a:t>
            </a:r>
            <a:r>
              <a:rPr lang="ru-RU" sz="1200" dirty="0"/>
              <a:t> (17%).</a:t>
            </a:r>
            <a:endParaRPr lang="en-US" sz="1200" dirty="0"/>
          </a:p>
          <a:p>
            <a:r>
              <a:rPr lang="ru-RU" sz="1200" dirty="0" err="1"/>
              <a:t>Майже</a:t>
            </a:r>
            <a:r>
              <a:rPr lang="ru-RU" sz="1200" dirty="0"/>
              <a:t> половина респондентів (48%) вважають, що судді часто </a:t>
            </a:r>
            <a:r>
              <a:rPr lang="ru-RU" sz="1200" dirty="0" err="1"/>
              <a:t>приймають</a:t>
            </a:r>
            <a:r>
              <a:rPr lang="ru-RU" sz="1200" dirty="0"/>
              <a:t> </a:t>
            </a:r>
            <a:r>
              <a:rPr lang="ru-RU" sz="1200" dirty="0" err="1"/>
              <a:t>рішення</a:t>
            </a:r>
            <a:r>
              <a:rPr lang="ru-RU" sz="1200" dirty="0"/>
              <a:t> під </a:t>
            </a:r>
            <a:r>
              <a:rPr lang="ru-RU" sz="1200" dirty="0" err="1"/>
              <a:t>тиском</a:t>
            </a:r>
            <a:r>
              <a:rPr lang="ru-RU" sz="1200" dirty="0"/>
              <a:t>, </a:t>
            </a:r>
            <a:r>
              <a:rPr lang="ru-RU" sz="1200" dirty="0" err="1"/>
              <a:t>побоюючись</a:t>
            </a:r>
            <a:r>
              <a:rPr lang="ru-RU" sz="1200" dirty="0"/>
              <a:t> стати </a:t>
            </a:r>
            <a:r>
              <a:rPr lang="ru-RU" sz="1200" dirty="0" err="1"/>
              <a:t>об’єктом</a:t>
            </a:r>
            <a:r>
              <a:rPr lang="ru-RU" sz="1200" dirty="0"/>
              <a:t> </a:t>
            </a:r>
            <a:r>
              <a:rPr lang="ru-RU" sz="1200" dirty="0" err="1"/>
              <a:t>громадського</a:t>
            </a:r>
            <a:r>
              <a:rPr lang="ru-RU" sz="1200" dirty="0"/>
              <a:t> </a:t>
            </a:r>
            <a:r>
              <a:rPr lang="ru-RU" sz="1200" dirty="0" err="1"/>
              <a:t>осуду</a:t>
            </a:r>
            <a:r>
              <a:rPr lang="ru-RU" sz="1200" dirty="0"/>
              <a:t> та </a:t>
            </a:r>
            <a:r>
              <a:rPr lang="ru-RU" sz="1200" dirty="0" err="1"/>
              <a:t>акцій</a:t>
            </a:r>
            <a:r>
              <a:rPr lang="ru-RU" sz="1200" dirty="0"/>
              <a:t> </a:t>
            </a:r>
            <a:r>
              <a:rPr lang="ru-RU" sz="1200" dirty="0" err="1"/>
              <a:t>громадських</a:t>
            </a:r>
            <a:r>
              <a:rPr lang="ru-RU" sz="1200" dirty="0"/>
              <a:t> </a:t>
            </a:r>
            <a:r>
              <a:rPr lang="ru-RU" sz="1200" dirty="0" err="1"/>
              <a:t>активістів</a:t>
            </a:r>
            <a:r>
              <a:rPr lang="ru-RU" sz="1200" dirty="0"/>
              <a:t>.</a:t>
            </a:r>
            <a:endParaRPr lang="en-US" sz="1200" dirty="0"/>
          </a:p>
          <a:p>
            <a:r>
              <a:rPr lang="ru-RU" sz="1200" dirty="0"/>
              <a:t>Доступ до </a:t>
            </a:r>
            <a:r>
              <a:rPr lang="ru-RU" sz="1200" dirty="0" err="1"/>
              <a:t>інформації</a:t>
            </a:r>
            <a:r>
              <a:rPr lang="ru-RU" sz="1200" dirty="0"/>
              <a:t> про </a:t>
            </a:r>
            <a:r>
              <a:rPr lang="ru-RU" sz="1200" dirty="0" err="1"/>
              <a:t>судову</a:t>
            </a:r>
            <a:r>
              <a:rPr lang="ru-RU" sz="1200" dirty="0"/>
              <a:t> систему також </a:t>
            </a:r>
            <a:r>
              <a:rPr lang="ru-RU" sz="1200" dirty="0" err="1"/>
              <a:t>оцінюється</a:t>
            </a:r>
            <a:r>
              <a:rPr lang="ru-RU" sz="1200" dirty="0"/>
              <a:t> негативно: лише 27% вважають, що </a:t>
            </a:r>
            <a:r>
              <a:rPr lang="ru-RU" sz="1200" dirty="0" err="1"/>
              <a:t>отримують</a:t>
            </a:r>
            <a:r>
              <a:rPr lang="ru-RU" sz="1200" dirty="0"/>
              <a:t> </a:t>
            </a:r>
            <a:r>
              <a:rPr lang="ru-RU" sz="1200" dirty="0" err="1"/>
              <a:t>об’єктивну</a:t>
            </a:r>
            <a:r>
              <a:rPr lang="ru-RU" sz="1200" dirty="0"/>
              <a:t> </a:t>
            </a:r>
            <a:r>
              <a:rPr lang="ru-RU" sz="1200" dirty="0" err="1"/>
              <a:t>інформацію</a:t>
            </a:r>
            <a:r>
              <a:rPr lang="ru-RU" sz="1200" dirty="0"/>
              <a:t> про суди і </a:t>
            </a:r>
            <a:r>
              <a:rPr lang="ru-RU" sz="1200" dirty="0" err="1"/>
              <a:t>судову</a:t>
            </a:r>
            <a:r>
              <a:rPr lang="ru-RU" sz="1200" dirty="0"/>
              <a:t> систему; 21% </a:t>
            </a:r>
            <a:r>
              <a:rPr lang="ru-RU" sz="1200" dirty="0" err="1"/>
              <a:t>погоджуються</a:t>
            </a:r>
            <a:r>
              <a:rPr lang="ru-RU" sz="1200" dirty="0"/>
              <a:t> з тим, що легко </a:t>
            </a:r>
            <a:r>
              <a:rPr lang="ru-RU" sz="1200" dirty="0" err="1"/>
              <a:t>знайти</a:t>
            </a:r>
            <a:r>
              <a:rPr lang="ru-RU" sz="1200" dirty="0"/>
              <a:t> </a:t>
            </a:r>
            <a:r>
              <a:rPr lang="ru-RU" sz="1200" dirty="0" err="1"/>
              <a:t>достовірну</a:t>
            </a:r>
            <a:r>
              <a:rPr lang="ru-RU" sz="1200" dirty="0"/>
              <a:t> </a:t>
            </a:r>
            <a:r>
              <a:rPr lang="ru-RU" sz="1200" dirty="0" err="1"/>
              <a:t>інформацію</a:t>
            </a:r>
            <a:r>
              <a:rPr lang="ru-RU" sz="1200" dirty="0"/>
              <a:t> про доходи і </a:t>
            </a:r>
            <a:r>
              <a:rPr lang="ru-RU" sz="1200" dirty="0" err="1"/>
              <a:t>власність</a:t>
            </a:r>
            <a:r>
              <a:rPr lang="ru-RU" sz="1200" dirty="0"/>
              <a:t> суддів; а 16% – з тим, що </a:t>
            </a:r>
            <a:r>
              <a:rPr lang="ru-RU" sz="1200" dirty="0" err="1"/>
              <a:t>судова</a:t>
            </a:r>
            <a:r>
              <a:rPr lang="ru-RU" sz="1200" dirty="0"/>
              <a:t> система України є </a:t>
            </a:r>
            <a:r>
              <a:rPr lang="ru-RU" sz="1200" dirty="0" err="1"/>
              <a:t>відкритою</a:t>
            </a:r>
            <a:r>
              <a:rPr lang="ru-RU" sz="1200" dirty="0"/>
              <a:t> та </a:t>
            </a:r>
            <a:r>
              <a:rPr lang="ru-RU" sz="1200" dirty="0" err="1"/>
              <a:t>прозорою</a:t>
            </a:r>
            <a:r>
              <a:rPr lang="ru-RU" sz="1200" dirty="0"/>
              <a:t> для громадян, ЗМІ, </a:t>
            </a:r>
            <a:r>
              <a:rPr lang="ru-RU" sz="1200" dirty="0" err="1"/>
              <a:t>громадських</a:t>
            </a:r>
            <a:r>
              <a:rPr lang="ru-RU" sz="1200" dirty="0"/>
              <a:t> </a:t>
            </a:r>
            <a:r>
              <a:rPr lang="ru-RU" sz="1200" dirty="0" err="1"/>
              <a:t>організацій</a:t>
            </a:r>
            <a:r>
              <a:rPr lang="ru-RU" sz="1200" dirty="0"/>
              <a:t> та всіх </a:t>
            </a:r>
            <a:r>
              <a:rPr lang="ru-RU" sz="1200" dirty="0" err="1"/>
              <a:t>зацікавлених</a:t>
            </a:r>
            <a:r>
              <a:rPr lang="ru-RU" sz="1200" dirty="0"/>
              <a:t> </a:t>
            </a:r>
            <a:r>
              <a:rPr lang="ru-RU" sz="1200" dirty="0" err="1"/>
              <a:t>осіб</a:t>
            </a:r>
            <a:r>
              <a:rPr lang="ru-RU" sz="1200" dirty="0"/>
              <a:t>.</a:t>
            </a:r>
            <a:endParaRPr lang="en-US" sz="1200" dirty="0"/>
          </a:p>
          <a:p>
            <a:pPr marL="0" indent="0">
              <a:buNone/>
            </a:pPr>
            <a:endParaRPr lang="en-US" sz="1200" dirty="0"/>
          </a:p>
        </p:txBody>
      </p:sp>
    </p:spTree>
    <p:extLst>
      <p:ext uri="{BB962C8B-B14F-4D97-AF65-F5344CB8AC3E}">
        <p14:creationId xmlns:p14="http://schemas.microsoft.com/office/powerpoint/2010/main" val="362755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 </a:t>
            </a:r>
            <a:r>
              <a:rPr lang="en-US" altLang="en-US" b="1" dirty="0">
                <a:solidFill>
                  <a:srgbClr val="651D32"/>
                </a:solidFill>
                <a:latin typeface="Gill Sans MT" panose="020B0502020104020203" pitchFamily="34" charset="0"/>
              </a:rPr>
              <a:t>(2)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825218"/>
            <a:ext cx="8204200" cy="3200400"/>
          </a:xfrm>
        </p:spPr>
        <p:txBody>
          <a:bodyPr>
            <a:noAutofit/>
          </a:bodyPr>
          <a:lstStyle/>
          <a:p>
            <a:r>
              <a:rPr lang="ru-RU" sz="1200" dirty="0"/>
              <a:t>34% </a:t>
            </a:r>
            <a:r>
              <a:rPr lang="ru-RU" sz="1200" dirty="0" err="1"/>
              <a:t>українців</a:t>
            </a:r>
            <a:r>
              <a:rPr lang="ru-RU" sz="1200" dirty="0"/>
              <a:t> </a:t>
            </a:r>
            <a:r>
              <a:rPr lang="ru-RU" sz="1200" dirty="0" err="1"/>
              <a:t>сподіваються</a:t>
            </a:r>
            <a:r>
              <a:rPr lang="ru-RU" sz="1200" dirty="0"/>
              <a:t>, що </a:t>
            </a:r>
            <a:r>
              <a:rPr lang="ru-RU" sz="1200" dirty="0" err="1"/>
              <a:t>судова</a:t>
            </a:r>
            <a:r>
              <a:rPr lang="ru-RU" sz="1200" dirty="0"/>
              <a:t> реформа </a:t>
            </a:r>
            <a:r>
              <a:rPr lang="ru-RU" sz="1200" dirty="0" err="1"/>
              <a:t>покращить</a:t>
            </a:r>
            <a:r>
              <a:rPr lang="ru-RU" sz="1200" dirty="0"/>
              <a:t> </a:t>
            </a:r>
            <a:r>
              <a:rPr lang="ru-RU" sz="1200" dirty="0" err="1"/>
              <a:t>ситуацію</a:t>
            </a:r>
            <a:r>
              <a:rPr lang="ru-RU" sz="1200" dirty="0"/>
              <a:t> </a:t>
            </a:r>
            <a:r>
              <a:rPr lang="ru-RU" sz="1200" dirty="0" err="1"/>
              <a:t>вже</a:t>
            </a:r>
            <a:r>
              <a:rPr lang="ru-RU" sz="1200" dirty="0"/>
              <a:t> в </a:t>
            </a:r>
            <a:r>
              <a:rPr lang="ru-RU" sz="1200" dirty="0" err="1"/>
              <a:t>наступні</a:t>
            </a:r>
            <a:r>
              <a:rPr lang="ru-RU" sz="1200" dirty="0"/>
              <a:t> 24 </a:t>
            </a:r>
            <a:r>
              <a:rPr lang="ru-RU" sz="1200" dirty="0" err="1"/>
              <a:t>місяці</a:t>
            </a:r>
            <a:r>
              <a:rPr lang="ru-RU" sz="1200" dirty="0"/>
              <a:t>.  </a:t>
            </a:r>
            <a:r>
              <a:rPr lang="ru-RU" sz="1200" dirty="0" err="1"/>
              <a:t>Однак</a:t>
            </a:r>
            <a:r>
              <a:rPr lang="ru-RU" sz="1200" dirty="0"/>
              <a:t> </a:t>
            </a:r>
            <a:r>
              <a:rPr lang="ru-RU" sz="1200" dirty="0" err="1"/>
              <a:t>більшість</a:t>
            </a:r>
            <a:r>
              <a:rPr lang="ru-RU" sz="1200" dirty="0"/>
              <a:t> цих респондентів (27%) вважають, що </a:t>
            </a:r>
            <a:r>
              <a:rPr lang="ru-RU" sz="1200" dirty="0" err="1"/>
              <a:t>зміни</a:t>
            </a:r>
            <a:r>
              <a:rPr lang="ru-RU" sz="1200" dirty="0"/>
              <a:t> не будуть </a:t>
            </a:r>
            <a:r>
              <a:rPr lang="ru-RU" sz="1200" dirty="0" err="1"/>
              <a:t>суттєвими</a:t>
            </a:r>
            <a:r>
              <a:rPr lang="ru-RU" sz="1200" dirty="0"/>
              <a:t>, і лише 7% </a:t>
            </a:r>
            <a:r>
              <a:rPr lang="ru-RU" sz="1200" dirty="0" err="1"/>
              <a:t>думають</a:t>
            </a:r>
            <a:r>
              <a:rPr lang="ru-RU" sz="1200" dirty="0"/>
              <a:t>, що суди </a:t>
            </a:r>
            <a:r>
              <a:rPr lang="ru-RU" sz="1200" dirty="0" err="1"/>
              <a:t>стануть</a:t>
            </a:r>
            <a:r>
              <a:rPr lang="ru-RU" sz="1200" dirty="0"/>
              <a:t> </a:t>
            </a:r>
            <a:r>
              <a:rPr lang="ru-RU" sz="1200" dirty="0" err="1"/>
              <a:t>більш</a:t>
            </a:r>
            <a:r>
              <a:rPr lang="ru-RU" sz="1200" dirty="0"/>
              <a:t> </a:t>
            </a:r>
            <a:r>
              <a:rPr lang="ru-RU" sz="1200" dirty="0" err="1"/>
              <a:t>ефективними</a:t>
            </a:r>
            <a:r>
              <a:rPr lang="ru-RU" sz="1200" dirty="0"/>
              <a:t>, </a:t>
            </a:r>
            <a:r>
              <a:rPr lang="ru-RU" sz="1200" dirty="0" err="1"/>
              <a:t>незалежними</a:t>
            </a:r>
            <a:r>
              <a:rPr lang="ru-RU" sz="1200" dirty="0"/>
              <a:t> та </a:t>
            </a:r>
            <a:r>
              <a:rPr lang="ru-RU" sz="1200" dirty="0" err="1"/>
              <a:t>неупередженими</a:t>
            </a:r>
            <a:r>
              <a:rPr lang="ru-RU" sz="1200" dirty="0"/>
              <a:t>.</a:t>
            </a:r>
            <a:endParaRPr lang="uk-UA" sz="1200" dirty="0"/>
          </a:p>
          <a:p>
            <a:r>
              <a:rPr lang="ru-RU" sz="1200" dirty="0"/>
              <a:t>Одна </a:t>
            </a:r>
            <a:r>
              <a:rPr lang="ru-RU" sz="1200" dirty="0" err="1"/>
              <a:t>п'ята</a:t>
            </a:r>
            <a:r>
              <a:rPr lang="ru-RU" sz="1200" dirty="0"/>
              <a:t> </a:t>
            </a:r>
            <a:r>
              <a:rPr lang="ru-RU" sz="1200" dirty="0" err="1"/>
              <a:t>частина</a:t>
            </a:r>
            <a:r>
              <a:rPr lang="ru-RU" sz="1200" dirty="0"/>
              <a:t> (20%) </a:t>
            </a:r>
            <a:r>
              <a:rPr lang="ru-RU" sz="1200" dirty="0" err="1"/>
              <a:t>українців</a:t>
            </a:r>
            <a:r>
              <a:rPr lang="en-US" sz="1200" dirty="0"/>
              <a:t> </a:t>
            </a:r>
            <a:r>
              <a:rPr lang="uk-UA" sz="1200" dirty="0"/>
              <a:t>знають </a:t>
            </a:r>
            <a:r>
              <a:rPr lang="ru-RU" sz="1200" dirty="0"/>
              <a:t>про </a:t>
            </a:r>
            <a:r>
              <a:rPr lang="ru-RU" sz="1200" dirty="0" err="1"/>
              <a:t>можливість</a:t>
            </a:r>
            <a:r>
              <a:rPr lang="ru-RU" sz="1200" dirty="0"/>
              <a:t> альтернативного (</a:t>
            </a:r>
            <a:r>
              <a:rPr lang="ru-RU" sz="1200" dirty="0" err="1"/>
              <a:t>позасудового</a:t>
            </a:r>
            <a:r>
              <a:rPr lang="ru-RU" sz="1200" dirty="0"/>
              <a:t>) </a:t>
            </a:r>
            <a:r>
              <a:rPr lang="ru-RU" sz="1200" dirty="0" err="1"/>
              <a:t>вирішення</a:t>
            </a:r>
            <a:r>
              <a:rPr lang="ru-RU" sz="1200" dirty="0"/>
              <a:t> </a:t>
            </a:r>
            <a:r>
              <a:rPr lang="ru-RU" sz="1200" dirty="0" err="1"/>
              <a:t>спорів</a:t>
            </a:r>
            <a:r>
              <a:rPr lang="ru-RU" sz="1200" dirty="0"/>
              <a:t>. </a:t>
            </a:r>
            <a:r>
              <a:rPr lang="ru-RU" sz="1200" dirty="0" err="1"/>
              <a:t>Найвищий</a:t>
            </a:r>
            <a:r>
              <a:rPr lang="ru-RU" sz="1200" dirty="0"/>
              <a:t> рівень </a:t>
            </a:r>
            <a:r>
              <a:rPr lang="ru-RU" sz="1200" dirty="0" err="1"/>
              <a:t>обізнаності</a:t>
            </a:r>
            <a:r>
              <a:rPr lang="ru-RU" sz="1200" dirty="0"/>
              <a:t> </a:t>
            </a:r>
            <a:r>
              <a:rPr lang="ru-RU" sz="1200" dirty="0" err="1"/>
              <a:t>спостерігається</a:t>
            </a:r>
            <a:r>
              <a:rPr lang="ru-RU" sz="1200" dirty="0"/>
              <a:t> на </a:t>
            </a:r>
            <a:r>
              <a:rPr lang="ru-RU" sz="1200" dirty="0" err="1"/>
              <a:t>Півночі</a:t>
            </a:r>
            <a:r>
              <a:rPr lang="ru-RU" sz="1200" dirty="0"/>
              <a:t> (28%).</a:t>
            </a:r>
            <a:endParaRPr lang="uk-UA" sz="1200" dirty="0"/>
          </a:p>
          <a:p>
            <a:r>
              <a:rPr lang="ru-RU" sz="1200" dirty="0" err="1"/>
              <a:t>Незважаючи</a:t>
            </a:r>
            <a:r>
              <a:rPr lang="ru-RU" sz="1200" dirty="0"/>
              <a:t> на загалом </a:t>
            </a:r>
            <a:r>
              <a:rPr lang="ru-RU" sz="1200" dirty="0" err="1"/>
              <a:t>неприхильне</a:t>
            </a:r>
            <a:r>
              <a:rPr lang="ru-RU" sz="1200" dirty="0"/>
              <a:t> </a:t>
            </a:r>
            <a:r>
              <a:rPr lang="ru-RU" sz="1200" dirty="0" err="1"/>
              <a:t>сприйняття</a:t>
            </a:r>
            <a:r>
              <a:rPr lang="ru-RU" sz="1200" dirty="0"/>
              <a:t> </a:t>
            </a:r>
            <a:r>
              <a:rPr lang="ru-RU" sz="1200" dirty="0" err="1"/>
              <a:t>української</a:t>
            </a:r>
            <a:r>
              <a:rPr lang="ru-RU" sz="1200" dirty="0"/>
              <a:t> судової системи </a:t>
            </a:r>
            <a:r>
              <a:rPr lang="ru-RU" sz="1200" dirty="0" err="1"/>
              <a:t>населенням</a:t>
            </a:r>
            <a:r>
              <a:rPr lang="ru-RU" sz="1200" dirty="0"/>
              <a:t>, </a:t>
            </a:r>
            <a:r>
              <a:rPr lang="ru-RU" sz="1200" dirty="0" err="1"/>
              <a:t>ті</a:t>
            </a:r>
            <a:r>
              <a:rPr lang="ru-RU" sz="1200" dirty="0"/>
              <a:t>, </a:t>
            </a:r>
            <a:r>
              <a:rPr lang="ru-RU" sz="1200" dirty="0" err="1"/>
              <a:t>хто</a:t>
            </a:r>
            <a:r>
              <a:rPr lang="ru-RU" sz="1200" dirty="0"/>
              <a:t> </a:t>
            </a:r>
            <a:r>
              <a:rPr lang="ru-RU" sz="1200" dirty="0" err="1"/>
              <a:t>особисто</a:t>
            </a:r>
            <a:r>
              <a:rPr lang="ru-RU" sz="1200" dirty="0"/>
              <a:t> брав участь у </a:t>
            </a:r>
            <a:r>
              <a:rPr lang="ru-RU" sz="1200" dirty="0" err="1"/>
              <a:t>судових</a:t>
            </a:r>
            <a:r>
              <a:rPr lang="ru-RU" sz="1200" dirty="0"/>
              <a:t> </a:t>
            </a:r>
            <a:r>
              <a:rPr lang="ru-RU" sz="1200" dirty="0" err="1"/>
              <a:t>провадженнях</a:t>
            </a:r>
            <a:r>
              <a:rPr lang="ru-RU" sz="1200" dirty="0"/>
              <a:t> протягом </a:t>
            </a:r>
            <a:r>
              <a:rPr lang="ru-RU" sz="1200" dirty="0" err="1"/>
              <a:t>останніх</a:t>
            </a:r>
            <a:r>
              <a:rPr lang="ru-RU" sz="1200" dirty="0"/>
              <a:t> 24 </a:t>
            </a:r>
            <a:r>
              <a:rPr lang="ru-RU" sz="1200" dirty="0" err="1"/>
              <a:t>місяців</a:t>
            </a:r>
            <a:r>
              <a:rPr lang="ru-RU" sz="1200" dirty="0"/>
              <a:t>, позитивно </a:t>
            </a:r>
            <a:r>
              <a:rPr lang="ru-RU" sz="1200" dirty="0" err="1"/>
              <a:t>оцінюють</a:t>
            </a:r>
            <a:r>
              <a:rPr lang="ru-RU" sz="1200" dirty="0"/>
              <a:t> </a:t>
            </a:r>
            <a:r>
              <a:rPr lang="ru-RU" sz="1200" dirty="0" err="1"/>
              <a:t>власний</a:t>
            </a:r>
            <a:r>
              <a:rPr lang="ru-RU" sz="1200" dirty="0"/>
              <a:t> досвід: </a:t>
            </a:r>
            <a:r>
              <a:rPr lang="ru-RU" sz="1200" dirty="0" err="1"/>
              <a:t>коректність</a:t>
            </a:r>
            <a:r>
              <a:rPr lang="ru-RU" sz="1200" dirty="0"/>
              <a:t> та </a:t>
            </a:r>
            <a:r>
              <a:rPr lang="ru-RU" sz="1200" dirty="0" err="1"/>
              <a:t>ввічливість</a:t>
            </a:r>
            <a:r>
              <a:rPr lang="ru-RU" sz="1200" dirty="0"/>
              <a:t> суддів (63%), </a:t>
            </a:r>
            <a:r>
              <a:rPr lang="ru-RU" sz="1200" dirty="0" err="1"/>
              <a:t>професійна</a:t>
            </a:r>
            <a:r>
              <a:rPr lang="ru-RU" sz="1200" dirty="0"/>
              <a:t> </a:t>
            </a:r>
            <a:r>
              <a:rPr lang="ru-RU" sz="1200" dirty="0" err="1"/>
              <a:t>кваліфікація</a:t>
            </a:r>
            <a:r>
              <a:rPr lang="ru-RU" sz="1200" dirty="0"/>
              <a:t> суддів (60%), добре </a:t>
            </a:r>
            <a:r>
              <a:rPr lang="ru-RU" sz="1200" dirty="0" err="1"/>
              <a:t>організована</a:t>
            </a:r>
            <a:r>
              <a:rPr lang="ru-RU" sz="1200" dirty="0"/>
              <a:t> робота </a:t>
            </a:r>
            <a:r>
              <a:rPr lang="ru-RU" sz="1200" dirty="0" err="1"/>
              <a:t>канцелярії</a:t>
            </a:r>
            <a:r>
              <a:rPr lang="ru-RU" sz="1200" dirty="0"/>
              <a:t> / </a:t>
            </a:r>
            <a:r>
              <a:rPr lang="ru-RU" sz="1200" dirty="0" err="1"/>
              <a:t>апарату</a:t>
            </a:r>
            <a:r>
              <a:rPr lang="ru-RU" sz="1200" dirty="0"/>
              <a:t> суду (59%). </a:t>
            </a:r>
            <a:r>
              <a:rPr lang="ru-RU" sz="1200" dirty="0" err="1"/>
              <a:t>Водночас</a:t>
            </a:r>
            <a:r>
              <a:rPr lang="ru-RU" sz="1200" dirty="0"/>
              <a:t> 54% цих респондентів </a:t>
            </a:r>
            <a:r>
              <a:rPr lang="ru-RU" sz="1200" dirty="0" err="1"/>
              <a:t>відзначили</a:t>
            </a:r>
            <a:r>
              <a:rPr lang="ru-RU" sz="1200" dirty="0"/>
              <a:t> відсутність </a:t>
            </a:r>
            <a:r>
              <a:rPr lang="ru-RU" sz="1200" dirty="0" err="1"/>
              <a:t>корупційних</a:t>
            </a:r>
            <a:r>
              <a:rPr lang="ru-RU" sz="1200" dirty="0"/>
              <a:t> </a:t>
            </a:r>
            <a:r>
              <a:rPr lang="ru-RU" sz="1200" dirty="0" err="1"/>
              <a:t>ситуацій</a:t>
            </a:r>
            <a:r>
              <a:rPr lang="ru-RU" sz="1200" dirty="0"/>
              <a:t>: від них не </a:t>
            </a:r>
            <a:r>
              <a:rPr lang="ru-RU" sz="1200" dirty="0" err="1"/>
              <a:t>вимагали</a:t>
            </a:r>
            <a:r>
              <a:rPr lang="ru-RU" sz="1200" dirty="0"/>
              <a:t> </a:t>
            </a:r>
            <a:r>
              <a:rPr lang="ru-RU" sz="1200" dirty="0" err="1"/>
              <a:t>хабарів</a:t>
            </a:r>
            <a:r>
              <a:rPr lang="ru-RU" sz="1200" dirty="0"/>
              <a:t>, </a:t>
            </a:r>
            <a:r>
              <a:rPr lang="ru-RU" sz="1200" dirty="0" err="1"/>
              <a:t>неофіційних</a:t>
            </a:r>
            <a:r>
              <a:rPr lang="ru-RU" sz="1200" dirty="0"/>
              <a:t> </a:t>
            </a:r>
            <a:r>
              <a:rPr lang="ru-RU" sz="1200" dirty="0" err="1"/>
              <a:t>платежів</a:t>
            </a:r>
            <a:r>
              <a:rPr lang="ru-RU" sz="1200" dirty="0"/>
              <a:t>, </a:t>
            </a:r>
            <a:r>
              <a:rPr lang="ru-RU" sz="1200" dirty="0" err="1"/>
              <a:t>подарунків</a:t>
            </a:r>
            <a:r>
              <a:rPr lang="ru-RU" sz="1200" dirty="0"/>
              <a:t> </a:t>
            </a:r>
            <a:r>
              <a:rPr lang="ru-RU" sz="1200" dirty="0" err="1"/>
              <a:t>тощо</a:t>
            </a:r>
            <a:r>
              <a:rPr lang="ru-RU" sz="1200" dirty="0"/>
              <a:t> та лише 49% </a:t>
            </a:r>
            <a:r>
              <a:rPr lang="ru-RU" sz="1200" dirty="0" err="1"/>
              <a:t>зазначили</a:t>
            </a:r>
            <a:r>
              <a:rPr lang="ru-RU" sz="1200" dirty="0"/>
              <a:t>, що не </a:t>
            </a:r>
            <a:r>
              <a:rPr lang="ru-RU" sz="1200" dirty="0" err="1"/>
              <a:t>було</a:t>
            </a:r>
            <a:r>
              <a:rPr lang="ru-RU" sz="1200" dirty="0"/>
              <a:t> </a:t>
            </a:r>
            <a:r>
              <a:rPr lang="ru-RU" sz="1200" dirty="0" err="1"/>
              <a:t>жодних</a:t>
            </a:r>
            <a:r>
              <a:rPr lang="ru-RU" sz="1200" dirty="0"/>
              <a:t> </a:t>
            </a:r>
            <a:r>
              <a:rPr lang="ru-RU" sz="1200" dirty="0" err="1"/>
              <a:t>ознак</a:t>
            </a:r>
            <a:r>
              <a:rPr lang="ru-RU" sz="1200" dirty="0"/>
              <a:t> того, що </a:t>
            </a:r>
            <a:r>
              <a:rPr lang="ru-RU" sz="1200" dirty="0" err="1"/>
              <a:t>суддя</a:t>
            </a:r>
            <a:r>
              <a:rPr lang="ru-RU" sz="1200" dirty="0"/>
              <a:t> </a:t>
            </a:r>
            <a:r>
              <a:rPr lang="ru-RU" sz="1200" dirty="0" err="1"/>
              <a:t>діяв</a:t>
            </a:r>
            <a:r>
              <a:rPr lang="ru-RU" sz="1200" dirty="0"/>
              <a:t> під </a:t>
            </a:r>
            <a:r>
              <a:rPr lang="ru-RU" sz="1200" dirty="0" err="1"/>
              <a:t>впливом</a:t>
            </a:r>
            <a:r>
              <a:rPr lang="ru-RU" sz="1200" dirty="0"/>
              <a:t> </a:t>
            </a:r>
            <a:r>
              <a:rPr lang="ru-RU" sz="1200" dirty="0" err="1"/>
              <a:t>іншої</a:t>
            </a:r>
            <a:r>
              <a:rPr lang="ru-RU" sz="1200" dirty="0"/>
              <a:t> </a:t>
            </a:r>
            <a:r>
              <a:rPr lang="ru-RU" sz="1200" dirty="0" err="1"/>
              <a:t>сторони</a:t>
            </a:r>
            <a:r>
              <a:rPr lang="ru-RU" sz="1200" dirty="0"/>
              <a:t> або </a:t>
            </a:r>
            <a:r>
              <a:rPr lang="ru-RU" sz="1200" dirty="0" err="1"/>
              <a:t>третьої</a:t>
            </a:r>
            <a:r>
              <a:rPr lang="ru-RU" sz="1200" dirty="0"/>
              <a:t> особи.</a:t>
            </a:r>
            <a:endParaRPr lang="en-US" sz="1200" dirty="0"/>
          </a:p>
          <a:p>
            <a:r>
              <a:rPr lang="ru-RU" sz="1200" dirty="0" err="1"/>
              <a:t>Неоднозначний</a:t>
            </a:r>
            <a:r>
              <a:rPr lang="ru-RU" sz="1200" dirty="0"/>
              <a:t> досвід </a:t>
            </a:r>
            <a:r>
              <a:rPr lang="ru-RU" sz="1200" dirty="0" err="1"/>
              <a:t>щодо</a:t>
            </a:r>
            <a:r>
              <a:rPr lang="ru-RU" sz="1200" dirty="0"/>
              <a:t> </a:t>
            </a:r>
            <a:r>
              <a:rPr lang="ru-RU" sz="1200" dirty="0" err="1"/>
              <a:t>взаємодії</a:t>
            </a:r>
            <a:r>
              <a:rPr lang="ru-RU" sz="1200" dirty="0"/>
              <a:t> з судами </a:t>
            </a:r>
            <a:r>
              <a:rPr lang="ru-RU" sz="1200" dirty="0" err="1"/>
              <a:t>відображається</a:t>
            </a:r>
            <a:r>
              <a:rPr lang="ru-RU" sz="1200" dirty="0"/>
              <a:t> у </a:t>
            </a:r>
            <a:r>
              <a:rPr lang="ru-RU" sz="1200" dirty="0" err="1"/>
              <a:t>загальному</a:t>
            </a:r>
            <a:r>
              <a:rPr lang="ru-RU" sz="1200" dirty="0"/>
              <a:t> </a:t>
            </a:r>
            <a:r>
              <a:rPr lang="ru-RU" sz="1200" dirty="0" err="1"/>
              <a:t>враженні</a:t>
            </a:r>
            <a:r>
              <a:rPr lang="ru-RU" sz="1200" dirty="0"/>
              <a:t> від </a:t>
            </a:r>
            <a:r>
              <a:rPr lang="ru-RU" sz="1200" dirty="0" err="1"/>
              <a:t>участі</a:t>
            </a:r>
            <a:r>
              <a:rPr lang="ru-RU" sz="1200" dirty="0"/>
              <a:t> у </a:t>
            </a:r>
            <a:r>
              <a:rPr lang="ru-RU" sz="1200" dirty="0" err="1"/>
              <a:t>провадженні</a:t>
            </a:r>
            <a:r>
              <a:rPr lang="ru-RU" sz="1200" dirty="0"/>
              <a:t>: 28% тих, </a:t>
            </a:r>
            <a:r>
              <a:rPr lang="ru-RU" sz="1200" dirty="0" err="1"/>
              <a:t>хто</a:t>
            </a:r>
            <a:r>
              <a:rPr lang="ru-RU" sz="1200" dirty="0"/>
              <a:t> взяв участь у </a:t>
            </a:r>
            <a:r>
              <a:rPr lang="ru-RU" sz="1200" dirty="0" err="1"/>
              <a:t>провадженні</a:t>
            </a:r>
            <a:r>
              <a:rPr lang="ru-RU" sz="1200" dirty="0"/>
              <a:t>, довіряють суду, з яким вони </a:t>
            </a:r>
            <a:r>
              <a:rPr lang="ru-RU" sz="1200" dirty="0" err="1"/>
              <a:t>мали</a:t>
            </a:r>
            <a:r>
              <a:rPr lang="ru-RU" sz="1200" dirty="0"/>
              <a:t> справу, і 28% таких респондентів не довіряють суду.</a:t>
            </a:r>
            <a:endParaRPr lang="en-US" sz="1200" dirty="0"/>
          </a:p>
          <a:p>
            <a:r>
              <a:rPr lang="ru-RU" sz="1200" dirty="0"/>
              <a:t>10% </a:t>
            </a:r>
            <a:r>
              <a:rPr lang="ru-RU" sz="1200" dirty="0" err="1"/>
              <a:t>українців</a:t>
            </a:r>
            <a:r>
              <a:rPr lang="ru-RU" sz="1200" dirty="0"/>
              <a:t> </a:t>
            </a:r>
            <a:r>
              <a:rPr lang="ru-RU" sz="1200" dirty="0" err="1"/>
              <a:t>утримувалися</a:t>
            </a:r>
            <a:r>
              <a:rPr lang="ru-RU" sz="1200" dirty="0"/>
              <a:t> від </a:t>
            </a:r>
            <a:r>
              <a:rPr lang="ru-RU" sz="1200" dirty="0" err="1"/>
              <a:t>судових</a:t>
            </a:r>
            <a:r>
              <a:rPr lang="ru-RU" sz="1200" dirty="0"/>
              <a:t> </a:t>
            </a:r>
            <a:r>
              <a:rPr lang="ru-RU" sz="1200" dirty="0" err="1"/>
              <a:t>позовів</a:t>
            </a:r>
            <a:r>
              <a:rPr lang="ru-RU" sz="1200" dirty="0"/>
              <a:t>, коли </a:t>
            </a:r>
            <a:r>
              <a:rPr lang="ru-RU" sz="1200" dirty="0" err="1"/>
              <a:t>були</a:t>
            </a:r>
            <a:r>
              <a:rPr lang="ru-RU" sz="1200" dirty="0"/>
              <a:t> </a:t>
            </a:r>
            <a:r>
              <a:rPr lang="ru-RU" sz="1200" dirty="0" err="1"/>
              <a:t>обставини</a:t>
            </a:r>
            <a:r>
              <a:rPr lang="ru-RU" sz="1200" dirty="0"/>
              <a:t>, </a:t>
            </a:r>
            <a:r>
              <a:rPr lang="ru-RU" sz="1200" dirty="0" err="1"/>
              <a:t>що</a:t>
            </a:r>
            <a:r>
              <a:rPr lang="ru-RU" sz="1200" dirty="0"/>
              <a:t> </a:t>
            </a:r>
            <a:r>
              <a:rPr lang="ru-RU" sz="1200" dirty="0" err="1"/>
              <a:t>вимагали</a:t>
            </a:r>
            <a:r>
              <a:rPr lang="ru-RU" sz="1200" dirty="0"/>
              <a:t> </a:t>
            </a:r>
            <a:r>
              <a:rPr lang="ru-RU" sz="1200" dirty="0" err="1"/>
              <a:t>або</a:t>
            </a:r>
            <a:r>
              <a:rPr lang="ru-RU" sz="1200" dirty="0"/>
              <a:t> </a:t>
            </a:r>
            <a:r>
              <a:rPr lang="ru-RU" sz="1200" dirty="0" err="1"/>
              <a:t>передбачали</a:t>
            </a:r>
            <a:r>
              <a:rPr lang="ru-RU" sz="1200" dirty="0"/>
              <a:t> </a:t>
            </a:r>
            <a:r>
              <a:rPr lang="ru-RU" sz="1200" dirty="0" err="1"/>
              <a:t>звернення</a:t>
            </a:r>
            <a:r>
              <a:rPr lang="ru-RU" sz="1200" dirty="0"/>
              <a:t> до суду, і для 43% </a:t>
            </a:r>
            <a:r>
              <a:rPr lang="ru-RU" sz="1200" dirty="0" err="1"/>
              <a:t>однією</a:t>
            </a:r>
            <a:r>
              <a:rPr lang="ru-RU" sz="1200" dirty="0"/>
              <a:t> з </a:t>
            </a:r>
            <a:r>
              <a:rPr lang="ru-RU" sz="1200" dirty="0" err="1"/>
              <a:t>головних</a:t>
            </a:r>
            <a:r>
              <a:rPr lang="ru-RU" sz="1200" dirty="0"/>
              <a:t> причин була </a:t>
            </a:r>
            <a:r>
              <a:rPr lang="ru-RU" sz="1200" dirty="0" err="1"/>
              <a:t>невіра</a:t>
            </a:r>
            <a:r>
              <a:rPr lang="ru-RU" sz="1200" dirty="0"/>
              <a:t> у </a:t>
            </a:r>
            <a:r>
              <a:rPr lang="ru-RU" sz="1200" dirty="0" err="1"/>
              <a:t>можливість</a:t>
            </a:r>
            <a:r>
              <a:rPr lang="ru-RU" sz="1200" dirty="0"/>
              <a:t> отримання справедливого і </a:t>
            </a:r>
            <a:r>
              <a:rPr lang="ru-RU" sz="1200" dirty="0" err="1"/>
              <a:t>легітимного</a:t>
            </a:r>
            <a:r>
              <a:rPr lang="ru-RU" sz="1200" dirty="0"/>
              <a:t> </a:t>
            </a:r>
            <a:r>
              <a:rPr lang="ru-RU" sz="1200" dirty="0" err="1"/>
              <a:t>рішення</a:t>
            </a:r>
            <a:r>
              <a:rPr lang="ru-RU" sz="1200" dirty="0"/>
              <a:t> суду.</a:t>
            </a:r>
            <a:endParaRPr lang="en-US" sz="1200" dirty="0"/>
          </a:p>
          <a:p>
            <a:pPr marL="0" indent="0">
              <a:buNone/>
            </a:pPr>
            <a:endParaRPr lang="en-US" sz="1200" dirty="0"/>
          </a:p>
          <a:p>
            <a:endParaRPr lang="en-US" sz="1200" dirty="0"/>
          </a:p>
        </p:txBody>
      </p:sp>
    </p:spTree>
    <p:extLst>
      <p:ext uri="{BB962C8B-B14F-4D97-AF65-F5344CB8AC3E}">
        <p14:creationId xmlns:p14="http://schemas.microsoft.com/office/powerpoint/2010/main" val="240708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 </a:t>
            </a:r>
            <a:r>
              <a:rPr lang="en-US" altLang="en-US" b="1" dirty="0">
                <a:solidFill>
                  <a:srgbClr val="651D32"/>
                </a:solidFill>
                <a:latin typeface="Gill Sans MT" panose="020B0502020104020203" pitchFamily="34" charset="0"/>
              </a:rPr>
              <a:t>(3)</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831568"/>
            <a:ext cx="8204200" cy="3200400"/>
          </a:xfrm>
        </p:spPr>
        <p:txBody>
          <a:bodyPr>
            <a:noAutofit/>
          </a:bodyPr>
          <a:lstStyle/>
          <a:p>
            <a:r>
              <a:rPr lang="ru-RU" sz="1200" dirty="0" err="1"/>
              <a:t>Українці</a:t>
            </a:r>
            <a:r>
              <a:rPr lang="ru-RU" sz="1200" dirty="0"/>
              <a:t> не у </a:t>
            </a:r>
            <a:r>
              <a:rPr lang="ru-RU" sz="1200" dirty="0" err="1"/>
              <a:t>захваті</a:t>
            </a:r>
            <a:r>
              <a:rPr lang="ru-RU" sz="1200" dirty="0"/>
              <a:t> від </a:t>
            </a:r>
            <a:r>
              <a:rPr lang="ru-RU" sz="1200" dirty="0" err="1"/>
              <a:t>участі</a:t>
            </a:r>
            <a:r>
              <a:rPr lang="ru-RU" sz="1200" dirty="0"/>
              <a:t> у судовому </a:t>
            </a:r>
            <a:r>
              <a:rPr lang="ru-RU" sz="1200" dirty="0" err="1"/>
              <a:t>засіданні</a:t>
            </a:r>
            <a:r>
              <a:rPr lang="ru-RU" sz="1200" dirty="0"/>
              <a:t> в </a:t>
            </a:r>
            <a:r>
              <a:rPr lang="ru-RU" sz="1200" dirty="0" err="1"/>
              <a:t>якості</a:t>
            </a:r>
            <a:r>
              <a:rPr lang="ru-RU" sz="1200" dirty="0"/>
              <a:t> присяжного: 67% респондентів не </a:t>
            </a:r>
            <a:r>
              <a:rPr lang="ru-RU" sz="1200" dirty="0" err="1"/>
              <a:t>мали</a:t>
            </a:r>
            <a:r>
              <a:rPr lang="ru-RU" sz="1200" dirty="0"/>
              <a:t> такого </a:t>
            </a:r>
            <a:r>
              <a:rPr lang="ru-RU" sz="1200" dirty="0" err="1"/>
              <a:t>досвіду</a:t>
            </a:r>
            <a:r>
              <a:rPr lang="ru-RU" sz="1200" dirty="0"/>
              <a:t> і не </a:t>
            </a:r>
            <a:r>
              <a:rPr lang="ru-RU" sz="1200" dirty="0" err="1"/>
              <a:t>мають</a:t>
            </a:r>
            <a:r>
              <a:rPr lang="ru-RU" sz="1200" dirty="0"/>
              <a:t> </a:t>
            </a:r>
            <a:r>
              <a:rPr lang="ru-RU" sz="1200" dirty="0" err="1"/>
              <a:t>бажання</a:t>
            </a:r>
            <a:r>
              <a:rPr lang="ru-RU" sz="1200" dirty="0"/>
              <a:t> бути </a:t>
            </a:r>
            <a:r>
              <a:rPr lang="ru-RU" sz="1200" dirty="0" err="1"/>
              <a:t>присяжним</a:t>
            </a:r>
            <a:r>
              <a:rPr lang="ru-RU" sz="1200" dirty="0"/>
              <a:t> в судовому </a:t>
            </a:r>
            <a:r>
              <a:rPr lang="ru-RU" sz="1200" dirty="0" err="1"/>
              <a:t>процесі</a:t>
            </a:r>
            <a:r>
              <a:rPr lang="ru-RU" sz="1200" dirty="0"/>
              <a:t>. Лише один з шести з тих, </a:t>
            </a:r>
            <a:r>
              <a:rPr lang="ru-RU" sz="1200" dirty="0" err="1"/>
              <a:t>хто</a:t>
            </a:r>
            <a:r>
              <a:rPr lang="ru-RU" sz="1200" dirty="0"/>
              <a:t> </a:t>
            </a:r>
            <a:r>
              <a:rPr lang="ru-RU" sz="1200" dirty="0" err="1"/>
              <a:t>мав</a:t>
            </a:r>
            <a:r>
              <a:rPr lang="ru-RU" sz="1200" dirty="0"/>
              <a:t> досвід присяжного протягом </a:t>
            </a:r>
            <a:r>
              <a:rPr lang="ru-RU" sz="1200" dirty="0" err="1"/>
              <a:t>останніх</a:t>
            </a:r>
            <a:r>
              <a:rPr lang="ru-RU" sz="1200" dirty="0"/>
              <a:t> 2 </a:t>
            </a:r>
            <a:r>
              <a:rPr lang="ru-RU" sz="1200" dirty="0" err="1"/>
              <a:t>років</a:t>
            </a:r>
            <a:r>
              <a:rPr lang="ru-RU" sz="1200" dirty="0"/>
              <a:t>, </a:t>
            </a:r>
            <a:r>
              <a:rPr lang="ru-RU" sz="1200" dirty="0" err="1"/>
              <a:t>мають</a:t>
            </a:r>
            <a:r>
              <a:rPr lang="ru-RU" sz="1200" dirty="0"/>
              <a:t> </a:t>
            </a:r>
            <a:r>
              <a:rPr lang="ru-RU" sz="1200" dirty="0" err="1"/>
              <a:t>бажання</a:t>
            </a:r>
            <a:r>
              <a:rPr lang="ru-RU" sz="1200" dirty="0"/>
              <a:t> </a:t>
            </a:r>
            <a:r>
              <a:rPr lang="ru-RU" sz="1200" dirty="0" err="1"/>
              <a:t>продовжувати</a:t>
            </a:r>
            <a:r>
              <a:rPr lang="ru-RU" sz="1200" dirty="0"/>
              <a:t> </a:t>
            </a:r>
            <a:r>
              <a:rPr lang="ru-RU" sz="1200" dirty="0" err="1"/>
              <a:t>таку</a:t>
            </a:r>
            <a:r>
              <a:rPr lang="ru-RU" sz="1200" dirty="0"/>
              <a:t> </a:t>
            </a:r>
            <a:r>
              <a:rPr lang="ru-RU" sz="1200" dirty="0" err="1"/>
              <a:t>діяльність</a:t>
            </a:r>
            <a:r>
              <a:rPr lang="ru-RU" sz="1200" dirty="0"/>
              <a:t>, тоді як 83% тих, </a:t>
            </a:r>
            <a:r>
              <a:rPr lang="ru-RU" sz="1200" dirty="0" err="1"/>
              <a:t>хто</a:t>
            </a:r>
            <a:r>
              <a:rPr lang="ru-RU" sz="1200" dirty="0"/>
              <a:t> </a:t>
            </a:r>
            <a:r>
              <a:rPr lang="ru-RU" sz="1200" dirty="0" err="1"/>
              <a:t>був</a:t>
            </a:r>
            <a:r>
              <a:rPr lang="ru-RU" sz="1200" dirty="0"/>
              <a:t> </a:t>
            </a:r>
            <a:r>
              <a:rPr lang="ru-RU" sz="1200" dirty="0" err="1"/>
              <a:t>присяжним</a:t>
            </a:r>
            <a:r>
              <a:rPr lang="ru-RU" sz="1200" dirty="0"/>
              <a:t>, не </a:t>
            </a:r>
            <a:r>
              <a:rPr lang="ru-RU" sz="1200" dirty="0" err="1"/>
              <a:t>хочуть</a:t>
            </a:r>
            <a:r>
              <a:rPr lang="ru-RU" sz="1200" dirty="0"/>
              <a:t> </a:t>
            </a:r>
            <a:r>
              <a:rPr lang="ru-RU" sz="1200" dirty="0" err="1"/>
              <a:t>повторювати</a:t>
            </a:r>
            <a:r>
              <a:rPr lang="ru-RU" sz="1200" dirty="0"/>
              <a:t> </a:t>
            </a:r>
            <a:r>
              <a:rPr lang="ru-RU" sz="1200" dirty="0" err="1"/>
              <a:t>цей</a:t>
            </a:r>
            <a:r>
              <a:rPr lang="ru-RU" sz="1200" dirty="0"/>
              <a:t> досвід.</a:t>
            </a:r>
            <a:endParaRPr lang="en-US" sz="1200" dirty="0"/>
          </a:p>
          <a:p>
            <a:r>
              <a:rPr lang="ru-RU" sz="1200" dirty="0" err="1"/>
              <a:t>Найважливішими</a:t>
            </a:r>
            <a:r>
              <a:rPr lang="ru-RU" sz="1200" dirty="0"/>
              <a:t> причинами того, </a:t>
            </a:r>
            <a:r>
              <a:rPr lang="ru-RU" sz="1200" dirty="0" err="1"/>
              <a:t>чому</a:t>
            </a:r>
            <a:r>
              <a:rPr lang="ru-RU" sz="1200" dirty="0"/>
              <a:t> вони не </a:t>
            </a:r>
            <a:r>
              <a:rPr lang="ru-RU" sz="1200" dirty="0" err="1"/>
              <a:t>мають</a:t>
            </a:r>
            <a:r>
              <a:rPr lang="ru-RU" sz="1200" dirty="0"/>
              <a:t> </a:t>
            </a:r>
            <a:r>
              <a:rPr lang="ru-RU" sz="1200" dirty="0" err="1"/>
              <a:t>бажання</a:t>
            </a:r>
            <a:r>
              <a:rPr lang="ru-RU" sz="1200" dirty="0"/>
              <a:t> бути </a:t>
            </a:r>
            <a:r>
              <a:rPr lang="ru-RU" sz="1200" dirty="0" err="1"/>
              <a:t>присяжним</a:t>
            </a:r>
            <a:r>
              <a:rPr lang="ru-RU" sz="1200" dirty="0"/>
              <a:t> в судовому </a:t>
            </a:r>
            <a:r>
              <a:rPr lang="ru-RU" sz="1200" dirty="0" err="1"/>
              <a:t>процесі</a:t>
            </a:r>
            <a:r>
              <a:rPr lang="ru-RU" sz="1200" dirty="0"/>
              <a:t> є відсутність </a:t>
            </a:r>
            <a:r>
              <a:rPr lang="ru-RU" sz="1200" dirty="0" err="1"/>
              <a:t>юридичних</a:t>
            </a:r>
            <a:r>
              <a:rPr lang="ru-RU" sz="1200" dirty="0"/>
              <a:t> знань (51% респондентів, які не </a:t>
            </a:r>
            <a:r>
              <a:rPr lang="ru-RU" sz="1200" dirty="0" err="1"/>
              <a:t>мають</a:t>
            </a:r>
            <a:r>
              <a:rPr lang="ru-RU" sz="1200" dirty="0"/>
              <a:t> </a:t>
            </a:r>
            <a:r>
              <a:rPr lang="ru-RU" sz="1200" dirty="0" err="1"/>
              <a:t>бажання</a:t>
            </a:r>
            <a:r>
              <a:rPr lang="ru-RU" sz="1200" dirty="0"/>
              <a:t> брати участь у </a:t>
            </a:r>
            <a:r>
              <a:rPr lang="ru-RU" sz="1200" dirty="0" err="1"/>
              <a:t>якості</a:t>
            </a:r>
            <a:r>
              <a:rPr lang="ru-RU" sz="1200" dirty="0"/>
              <a:t> присяжного) та відсутність часу (48%). </a:t>
            </a:r>
            <a:r>
              <a:rPr lang="ru-RU" sz="1200" dirty="0" err="1"/>
              <a:t>Ті</a:t>
            </a:r>
            <a:r>
              <a:rPr lang="ru-RU" sz="1200" dirty="0"/>
              <a:t>, </a:t>
            </a:r>
            <a:r>
              <a:rPr lang="ru-RU" sz="1200" dirty="0" err="1"/>
              <a:t>хто</a:t>
            </a:r>
            <a:r>
              <a:rPr lang="ru-RU" sz="1200" dirty="0"/>
              <a:t> має </a:t>
            </a:r>
            <a:r>
              <a:rPr lang="ru-RU" sz="1200" dirty="0" err="1"/>
              <a:t>бажання</a:t>
            </a:r>
            <a:r>
              <a:rPr lang="ru-RU" sz="1200" dirty="0"/>
              <a:t> брати участь, вважають, що вони </a:t>
            </a:r>
            <a:r>
              <a:rPr lang="ru-RU" sz="1200" dirty="0" err="1"/>
              <a:t>сприятимуть</a:t>
            </a:r>
            <a:r>
              <a:rPr lang="ru-RU" sz="1200" dirty="0"/>
              <a:t> справедливому </a:t>
            </a:r>
            <a:r>
              <a:rPr lang="ru-RU" sz="1200" dirty="0" err="1"/>
              <a:t>відправленню</a:t>
            </a:r>
            <a:r>
              <a:rPr lang="ru-RU" sz="1200" dirty="0"/>
              <a:t> </a:t>
            </a:r>
            <a:r>
              <a:rPr lang="ru-RU" sz="1200" dirty="0" err="1"/>
              <a:t>правосуддя</a:t>
            </a:r>
            <a:r>
              <a:rPr lang="ru-RU" sz="1200" dirty="0"/>
              <a:t> (55%) та </a:t>
            </a:r>
            <a:r>
              <a:rPr lang="ru-RU" sz="1200" dirty="0" err="1"/>
              <a:t>запобіганню</a:t>
            </a:r>
            <a:r>
              <a:rPr lang="ru-RU" sz="1200" dirty="0"/>
              <a:t> корупції в судах (48%).</a:t>
            </a:r>
            <a:endParaRPr lang="en-US" sz="1200" dirty="0"/>
          </a:p>
          <a:p>
            <a:endParaRPr lang="en-US" sz="1200" dirty="0"/>
          </a:p>
          <a:p>
            <a:pPr marL="0" indent="0">
              <a:buNone/>
            </a:pPr>
            <a:endParaRPr lang="en-US" sz="1200" dirty="0"/>
          </a:p>
          <a:p>
            <a:endParaRPr lang="en-US" sz="1200" dirty="0"/>
          </a:p>
        </p:txBody>
      </p:sp>
    </p:spTree>
    <p:extLst>
      <p:ext uri="{BB962C8B-B14F-4D97-AF65-F5344CB8AC3E}">
        <p14:creationId xmlns:p14="http://schemas.microsoft.com/office/powerpoint/2010/main" val="122212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9563" y="307975"/>
            <a:ext cx="7772400" cy="369888"/>
          </a:xfrm>
        </p:spPr>
        <p:txBody>
          <a:bodyPr/>
          <a:lstStyle/>
          <a:p>
            <a:pPr eaLnBrk="1" fontAlgn="auto" hangingPunct="1">
              <a:spcAft>
                <a:spcPts val="0"/>
              </a:spcAft>
              <a:defRPr/>
            </a:pPr>
            <a:r>
              <a:rPr lang="ru-RU" sz="1800" b="1" dirty="0">
                <a:solidFill>
                  <a:schemeClr val="accent2">
                    <a:lumMod val="50000"/>
                  </a:schemeClr>
                </a:solidFill>
                <a:ea typeface="+mj-ea"/>
              </a:rPr>
              <a:t>ЗМІСТ</a:t>
            </a:r>
            <a:endParaRPr lang="uk-UA" sz="1800" b="1" dirty="0">
              <a:solidFill>
                <a:schemeClr val="accent2">
                  <a:lumMod val="50000"/>
                </a:schemeClr>
              </a:solidFill>
              <a:ea typeface="+mj-ea"/>
            </a:endParaRPr>
          </a:p>
        </p:txBody>
      </p:sp>
      <p:graphicFrame>
        <p:nvGraphicFramePr>
          <p:cNvPr id="8" name="Объект 6"/>
          <p:cNvGraphicFramePr>
            <a:graphicFrameLocks noGrp="1"/>
          </p:cNvGraphicFramePr>
          <p:nvPr>
            <p:ph idx="1"/>
            <p:extLst>
              <p:ext uri="{D42A27DB-BD31-4B8C-83A1-F6EECF244321}">
                <p14:modId xmlns:p14="http://schemas.microsoft.com/office/powerpoint/2010/main" val="3579324532"/>
              </p:ext>
            </p:extLst>
          </p:nvPr>
        </p:nvGraphicFramePr>
        <p:xfrm>
          <a:off x="384379" y="774993"/>
          <a:ext cx="7895487" cy="1975746"/>
        </p:xfrm>
        <a:graphic>
          <a:graphicData uri="http://schemas.openxmlformats.org/drawingml/2006/table">
            <a:tbl>
              <a:tblPr firstRow="1" bandRow="1">
                <a:tableStyleId>{5C22544A-7EE6-4342-B048-85BDC9FD1C3A}</a:tableStyleId>
              </a:tblPr>
              <a:tblGrid>
                <a:gridCol w="6786242">
                  <a:extLst>
                    <a:ext uri="{9D8B030D-6E8A-4147-A177-3AD203B41FA5}">
                      <a16:colId xmlns:a16="http://schemas.microsoft.com/office/drawing/2014/main" xmlns="" val="20000"/>
                    </a:ext>
                  </a:extLst>
                </a:gridCol>
                <a:gridCol w="1109245">
                  <a:extLst>
                    <a:ext uri="{9D8B030D-6E8A-4147-A177-3AD203B41FA5}">
                      <a16:colId xmlns:a16="http://schemas.microsoft.com/office/drawing/2014/main" xmlns="" val="20001"/>
                    </a:ext>
                  </a:extLst>
                </a:gridCol>
              </a:tblGrid>
              <a:tr h="329291">
                <a:tc>
                  <a:txBody>
                    <a:bodyPr/>
                    <a:lstStyle/>
                    <a:p>
                      <a:pPr algn="l"/>
                      <a:r>
                        <a:rPr lang="ru-RU" sz="1100" b="1" dirty="0">
                          <a:solidFill>
                            <a:srgbClr val="651D32"/>
                          </a:solidFill>
                          <a:latin typeface="Gill Sans MT (Body)"/>
                        </a:rPr>
                        <a:t>ЗАГАЛЬНІ ДАНІ</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latinLnBrk="0" hangingPunct="1"/>
                      <a:r>
                        <a:rPr lang="ru-RU" sz="1100" b="0" kern="1200" dirty="0">
                          <a:solidFill>
                            <a:schemeClr val="tx1"/>
                          </a:solidFill>
                          <a:latin typeface="Gill Sans MT (Body)"/>
                          <a:ea typeface="+mn-ea"/>
                          <a:cs typeface="+mn-cs"/>
                        </a:rPr>
                        <a:t>3</a:t>
                      </a:r>
                      <a:r>
                        <a:rPr lang="en-US" sz="1100" b="0" kern="1200" dirty="0">
                          <a:solidFill>
                            <a:schemeClr val="tx1"/>
                          </a:solidFill>
                          <a:latin typeface="Gill Sans MT (Body)"/>
                          <a:ea typeface="+mn-ea"/>
                          <a:cs typeface="+mn-cs"/>
                        </a:rPr>
                        <a:t> – 6</a:t>
                      </a:r>
                      <a:endParaRPr lang="uk-UA" sz="1100" b="0" kern="1200" dirty="0">
                        <a:solidFill>
                          <a:schemeClr val="tx1"/>
                        </a:solidFill>
                        <a:latin typeface="Gill Sans MT (Body)"/>
                        <a:ea typeface="+mn-ea"/>
                        <a:cs typeface="+mn-cs"/>
                      </a:endParaRP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29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1" baseline="0" dirty="0">
                          <a:solidFill>
                            <a:srgbClr val="651D32"/>
                          </a:solidFill>
                          <a:latin typeface="Gill Sans MT (Body)"/>
                        </a:rPr>
                        <a:t>ХАРАКТЕРИСТИКА РЕСПОНДЕНТІВ</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uk-UA" sz="1100" dirty="0">
                          <a:solidFill>
                            <a:schemeClr val="tx1"/>
                          </a:solidFill>
                          <a:latin typeface="Gill Sans MT (Body)"/>
                        </a:rPr>
                        <a:t>7 – </a:t>
                      </a:r>
                      <a:r>
                        <a:rPr lang="en-US" sz="1100" dirty="0">
                          <a:solidFill>
                            <a:schemeClr val="tx1"/>
                          </a:solidFill>
                          <a:latin typeface="Gill Sans MT (Body)"/>
                        </a:rPr>
                        <a:t>12</a:t>
                      </a:r>
                      <a:endParaRPr lang="uk-UA" sz="1100" dirty="0">
                        <a:solidFill>
                          <a:schemeClr val="tx1"/>
                        </a:solidFill>
                        <a:latin typeface="Gill Sans MT (Body)"/>
                      </a:endParaRP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29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1" dirty="0">
                          <a:solidFill>
                            <a:srgbClr val="651D32"/>
                          </a:solidFill>
                          <a:latin typeface="Gill Sans MT (Body)"/>
                        </a:rPr>
                        <a:t>ДОВІРА ДО ДЕРЖАВНИХ І СУСПІЛЬНИХ ІНСТИТУЦІЙ</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solidFill>
                            <a:schemeClr val="tx1"/>
                          </a:solidFill>
                          <a:latin typeface="Gill Sans MT (Body)"/>
                        </a:rPr>
                        <a:t>13 – 16</a:t>
                      </a:r>
                      <a:endParaRPr lang="uk-UA" sz="1100" dirty="0">
                        <a:solidFill>
                          <a:schemeClr val="tx1"/>
                        </a:solidFill>
                        <a:latin typeface="Gill Sans MT (Body)"/>
                      </a:endParaRP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2180924"/>
                  </a:ext>
                </a:extLst>
              </a:tr>
              <a:tr h="329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1" baseline="0" dirty="0">
                          <a:solidFill>
                            <a:srgbClr val="651D32"/>
                          </a:solidFill>
                          <a:latin typeface="Gill Sans MT (Body)"/>
                        </a:rPr>
                        <a:t>СПРИЙНЯТТЯ СУДОВОЇ СИСТЕМИ ТА СУДОВОЇ РЕФОРМИ</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solidFill>
                            <a:schemeClr val="tx1"/>
                          </a:solidFill>
                          <a:latin typeface="Gill Sans MT (Body)"/>
                        </a:rPr>
                        <a:t>17</a:t>
                      </a:r>
                      <a:r>
                        <a:rPr lang="en-US" sz="1100" baseline="0" dirty="0">
                          <a:solidFill>
                            <a:schemeClr val="tx1"/>
                          </a:solidFill>
                          <a:latin typeface="Gill Sans MT (Body)"/>
                        </a:rPr>
                        <a:t> – 32</a:t>
                      </a:r>
                      <a:endParaRPr lang="uk-UA" sz="1100" dirty="0">
                        <a:solidFill>
                          <a:schemeClr val="tx1"/>
                        </a:solidFill>
                        <a:latin typeface="Gill Sans MT (Body)"/>
                      </a:endParaRP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29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1" dirty="0">
                          <a:solidFill>
                            <a:srgbClr val="651D32"/>
                          </a:solidFill>
                          <a:latin typeface="Gill Sans MT (Body)"/>
                        </a:rPr>
                        <a:t>СПРИЙНЯТТЯ КОРУПЦІЇ В УКРАЇНІ</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aseline="0" dirty="0">
                          <a:solidFill>
                            <a:schemeClr val="tx1"/>
                          </a:solidFill>
                          <a:latin typeface="Gill Sans MT (Body)"/>
                        </a:rPr>
                        <a:t>33 – 42</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29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100" b="1" dirty="0">
                          <a:solidFill>
                            <a:srgbClr val="651D32"/>
                          </a:solidFill>
                          <a:latin typeface="Gill Sans MT (Body)"/>
                        </a:rPr>
                        <a:t>ОСОБИСТИЙ ДОСВІД ПРОТИДІЇ КОРУПЦІЇ ТА ГОТОВНІСТЬ ДО ТАКОЇ ПРОТИДІЇ</a:t>
                      </a: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dirty="0">
                          <a:solidFill>
                            <a:schemeClr val="tx1"/>
                          </a:solidFill>
                          <a:latin typeface="Gill Sans MT (Body)"/>
                        </a:rPr>
                        <a:t>43– 51</a:t>
                      </a:r>
                      <a:endParaRPr lang="uk-UA" sz="1100" dirty="0">
                        <a:solidFill>
                          <a:schemeClr val="tx1"/>
                        </a:solidFill>
                        <a:latin typeface="Gill Sans MT (Body)"/>
                      </a:endParaRPr>
                    </a:p>
                  </a:txBody>
                  <a:tcPr marL="91429" marR="91429" marT="45733" marB="45733"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5279484"/>
                  </a:ext>
                </a:extLst>
              </a:tr>
            </a:tbl>
          </a:graphicData>
        </a:graphic>
      </p:graphicFrame>
    </p:spTree>
    <p:extLst>
      <p:ext uri="{BB962C8B-B14F-4D97-AF65-F5344CB8AC3E}">
        <p14:creationId xmlns:p14="http://schemas.microsoft.com/office/powerpoint/2010/main" val="186460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p:cNvGraphicFramePr>
            <a:graphicFrameLocks noGrp="1"/>
          </p:cNvGraphicFramePr>
          <p:nvPr>
            <p:ph sz="half" idx="4294967295"/>
            <p:custDataLst>
              <p:tags r:id="rId1"/>
            </p:custDataLst>
            <p:extLst>
              <p:ext uri="{D42A27DB-BD31-4B8C-83A1-F6EECF244321}">
                <p14:modId xmlns:p14="http://schemas.microsoft.com/office/powerpoint/2010/main" val="2581609083"/>
              </p:ext>
            </p:extLst>
          </p:nvPr>
        </p:nvGraphicFramePr>
        <p:xfrm>
          <a:off x="768043" y="1095122"/>
          <a:ext cx="7852511" cy="3546130"/>
        </p:xfrm>
        <a:graphic>
          <a:graphicData uri="http://schemas.openxmlformats.org/drawingml/2006/chart">
            <c:chart xmlns:c="http://schemas.openxmlformats.org/drawingml/2006/chart" xmlns:r="http://schemas.openxmlformats.org/officeDocument/2006/relationships" r:id="rId3"/>
          </a:graphicData>
        </a:graphic>
      </p:graphicFrame>
      <p:sp>
        <p:nvSpPr>
          <p:cNvPr id="36" name="Прямоугольник 35"/>
          <p:cNvSpPr/>
          <p:nvPr/>
        </p:nvSpPr>
        <p:spPr>
          <a:xfrm>
            <a:off x="989696" y="2712480"/>
            <a:ext cx="655800" cy="1691915"/>
          </a:xfrm>
          <a:prstGeom prst="rect">
            <a:avLst/>
          </a:prstGeom>
          <a:noFill/>
          <a:ln w="19050">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7" name="TextBox 36"/>
          <p:cNvSpPr txBox="1"/>
          <p:nvPr/>
        </p:nvSpPr>
        <p:spPr>
          <a:xfrm>
            <a:off x="1586729" y="3377455"/>
            <a:ext cx="459112" cy="255134"/>
          </a:xfrm>
          <a:prstGeom prst="rect">
            <a:avLst/>
          </a:prstGeom>
          <a:noFill/>
        </p:spPr>
        <p:txBody>
          <a:bodyPr wrap="square" rtlCol="0">
            <a:spAutoFit/>
          </a:bodyPr>
          <a:lstStyle/>
          <a:p>
            <a:r>
              <a:rPr lang="en-US" sz="1058" b="1" dirty="0">
                <a:solidFill>
                  <a:schemeClr val="bg2"/>
                </a:solidFill>
                <a:latin typeface="Gill Sans MT"/>
              </a:rPr>
              <a:t>54</a:t>
            </a:r>
            <a:r>
              <a:rPr lang="uk-UA" sz="1058" b="1" dirty="0">
                <a:solidFill>
                  <a:schemeClr val="bg2"/>
                </a:solidFill>
                <a:latin typeface="Gill Sans MT"/>
              </a:rPr>
              <a:t>%</a:t>
            </a:r>
          </a:p>
        </p:txBody>
      </p:sp>
      <p:sp>
        <p:nvSpPr>
          <p:cNvPr id="38" name="Прямоугольник 37"/>
          <p:cNvSpPr/>
          <p:nvPr/>
        </p:nvSpPr>
        <p:spPr>
          <a:xfrm>
            <a:off x="2143459" y="3152877"/>
            <a:ext cx="568201" cy="1309348"/>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9" name="TextBox 38"/>
          <p:cNvSpPr txBox="1"/>
          <p:nvPr/>
        </p:nvSpPr>
        <p:spPr>
          <a:xfrm>
            <a:off x="2706526" y="3644254"/>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43</a:t>
            </a:r>
            <a:r>
              <a:rPr lang="uk-UA" sz="1000" b="1" dirty="0">
                <a:solidFill>
                  <a:schemeClr val="bg2"/>
                </a:solidFill>
                <a:latin typeface="Arial" panose="020B0604020202020204" pitchFamily="34" charset="0"/>
                <a:cs typeface="Arial" panose="020B0604020202020204" pitchFamily="34" charset="0"/>
              </a:rPr>
              <a:t>%</a:t>
            </a:r>
          </a:p>
        </p:txBody>
      </p:sp>
      <p:sp>
        <p:nvSpPr>
          <p:cNvPr id="40" name="Прямоугольник 39"/>
          <p:cNvSpPr/>
          <p:nvPr/>
        </p:nvSpPr>
        <p:spPr>
          <a:xfrm>
            <a:off x="3212740" y="2715014"/>
            <a:ext cx="653993" cy="1729985"/>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1" name="TextBox 40"/>
          <p:cNvSpPr txBox="1"/>
          <p:nvPr/>
        </p:nvSpPr>
        <p:spPr>
          <a:xfrm>
            <a:off x="3864041" y="3423049"/>
            <a:ext cx="590816"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55</a:t>
            </a:r>
            <a:r>
              <a:rPr lang="uk-UA" sz="1000" b="1" dirty="0">
                <a:solidFill>
                  <a:schemeClr val="bg2"/>
                </a:solidFill>
                <a:latin typeface="Arial" panose="020B0604020202020204" pitchFamily="34" charset="0"/>
                <a:cs typeface="Arial" panose="020B0604020202020204" pitchFamily="34" charset="0"/>
              </a:rPr>
              <a:t>%</a:t>
            </a:r>
          </a:p>
        </p:txBody>
      </p:sp>
      <p:sp>
        <p:nvSpPr>
          <p:cNvPr id="42" name="Прямоугольник 41"/>
          <p:cNvSpPr/>
          <p:nvPr/>
        </p:nvSpPr>
        <p:spPr>
          <a:xfrm>
            <a:off x="4353015" y="2493045"/>
            <a:ext cx="608716" cy="1872983"/>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3" name="TextBox 42"/>
          <p:cNvSpPr txBox="1"/>
          <p:nvPr/>
        </p:nvSpPr>
        <p:spPr>
          <a:xfrm>
            <a:off x="4923551" y="3299939"/>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60</a:t>
            </a:r>
            <a:r>
              <a:rPr lang="uk-UA" sz="1000" b="1" dirty="0">
                <a:solidFill>
                  <a:schemeClr val="bg2"/>
                </a:solidFill>
                <a:latin typeface="Arial" panose="020B0604020202020204" pitchFamily="34" charset="0"/>
                <a:cs typeface="Arial" panose="020B0604020202020204" pitchFamily="34" charset="0"/>
              </a:rPr>
              <a:t>%</a:t>
            </a:r>
          </a:p>
        </p:txBody>
      </p:sp>
      <p:sp>
        <p:nvSpPr>
          <p:cNvPr id="44" name="Прямоугольник 43"/>
          <p:cNvSpPr/>
          <p:nvPr/>
        </p:nvSpPr>
        <p:spPr>
          <a:xfrm>
            <a:off x="5444986" y="2493046"/>
            <a:ext cx="631166" cy="1920204"/>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6" name="Прямоугольник 45"/>
          <p:cNvSpPr/>
          <p:nvPr/>
        </p:nvSpPr>
        <p:spPr>
          <a:xfrm>
            <a:off x="6582366" y="2715015"/>
            <a:ext cx="623365" cy="1660136"/>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7" name="TextBox 46"/>
          <p:cNvSpPr txBox="1"/>
          <p:nvPr/>
        </p:nvSpPr>
        <p:spPr>
          <a:xfrm>
            <a:off x="7187380" y="3448402"/>
            <a:ext cx="486581" cy="255134"/>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54</a:t>
            </a:r>
            <a:r>
              <a:rPr lang="uk-UA" sz="1058" b="1" dirty="0">
                <a:solidFill>
                  <a:schemeClr val="bg2"/>
                </a:solidFill>
                <a:latin typeface="Gill Sans MT"/>
              </a:rPr>
              <a:t>%</a:t>
            </a:r>
          </a:p>
        </p:txBody>
      </p:sp>
      <p:sp>
        <p:nvSpPr>
          <p:cNvPr id="48" name="Прямоугольник 47"/>
          <p:cNvSpPr/>
          <p:nvPr/>
        </p:nvSpPr>
        <p:spPr>
          <a:xfrm>
            <a:off x="7664663" y="3102505"/>
            <a:ext cx="634935" cy="1253595"/>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9" name="TextBox 48"/>
          <p:cNvSpPr txBox="1"/>
          <p:nvPr/>
        </p:nvSpPr>
        <p:spPr>
          <a:xfrm>
            <a:off x="8268286" y="3561330"/>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40</a:t>
            </a:r>
            <a:r>
              <a:rPr lang="uk-UA" sz="1000" b="1" dirty="0">
                <a:solidFill>
                  <a:schemeClr val="bg2"/>
                </a:solidFill>
                <a:latin typeface="Arial" panose="020B0604020202020204" pitchFamily="34" charset="0"/>
                <a:cs typeface="Arial" panose="020B0604020202020204" pitchFamily="34" charset="0"/>
              </a:rPr>
              <a:t>%</a:t>
            </a:r>
          </a:p>
        </p:txBody>
      </p:sp>
      <p:sp>
        <p:nvSpPr>
          <p:cNvPr id="51" name="Прямоугольник 50"/>
          <p:cNvSpPr/>
          <p:nvPr/>
        </p:nvSpPr>
        <p:spPr>
          <a:xfrm>
            <a:off x="991549" y="1370848"/>
            <a:ext cx="640186" cy="531618"/>
          </a:xfrm>
          <a:prstGeom prst="rect">
            <a:avLst/>
          </a:prstGeom>
          <a:noFill/>
          <a:ln w="1905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2" name="TextBox 51"/>
          <p:cNvSpPr txBox="1"/>
          <p:nvPr/>
        </p:nvSpPr>
        <p:spPr>
          <a:xfrm>
            <a:off x="1586480" y="1521100"/>
            <a:ext cx="440081" cy="255134"/>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16</a:t>
            </a:r>
            <a:r>
              <a:rPr lang="uk-UA" sz="1000" b="1" dirty="0">
                <a:solidFill>
                  <a:schemeClr val="accent6"/>
                </a:solidFill>
                <a:latin typeface="Arial" panose="020B0604020202020204" pitchFamily="34" charset="0"/>
                <a:cs typeface="Arial" panose="020B0604020202020204" pitchFamily="34" charset="0"/>
              </a:rPr>
              <a:t>%</a:t>
            </a:r>
          </a:p>
        </p:txBody>
      </p:sp>
      <p:sp>
        <p:nvSpPr>
          <p:cNvPr id="53" name="Прямоугольник 52"/>
          <p:cNvSpPr/>
          <p:nvPr/>
        </p:nvSpPr>
        <p:spPr>
          <a:xfrm>
            <a:off x="2131879" y="1365787"/>
            <a:ext cx="561824" cy="779636"/>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4" name="TextBox 53"/>
          <p:cNvSpPr txBox="1"/>
          <p:nvPr/>
        </p:nvSpPr>
        <p:spPr>
          <a:xfrm>
            <a:off x="2666490" y="1641122"/>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24</a:t>
            </a:r>
            <a:r>
              <a:rPr lang="uk-UA" sz="1000" b="1" dirty="0">
                <a:solidFill>
                  <a:schemeClr val="accent6"/>
                </a:solidFill>
                <a:latin typeface="Arial" panose="020B0604020202020204" pitchFamily="34" charset="0"/>
                <a:cs typeface="Arial" panose="020B0604020202020204" pitchFamily="34" charset="0"/>
              </a:rPr>
              <a:t>%</a:t>
            </a:r>
          </a:p>
        </p:txBody>
      </p:sp>
      <p:sp>
        <p:nvSpPr>
          <p:cNvPr id="55" name="Прямоугольник 54"/>
          <p:cNvSpPr/>
          <p:nvPr/>
        </p:nvSpPr>
        <p:spPr>
          <a:xfrm>
            <a:off x="3246691" y="1365698"/>
            <a:ext cx="580722" cy="477198"/>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6" name="TextBox 55"/>
          <p:cNvSpPr txBox="1"/>
          <p:nvPr/>
        </p:nvSpPr>
        <p:spPr>
          <a:xfrm>
            <a:off x="3799034" y="1509098"/>
            <a:ext cx="497327" cy="255134"/>
          </a:xfrm>
          <a:prstGeom prst="rect">
            <a:avLst/>
          </a:prstGeom>
          <a:noFill/>
        </p:spPr>
        <p:txBody>
          <a:bodyPr wrap="square" rtlCol="0">
            <a:spAutoFit/>
          </a:bodyPr>
          <a:lstStyle/>
          <a:p>
            <a:r>
              <a:rPr lang="en-US" sz="1058" b="1" dirty="0">
                <a:solidFill>
                  <a:schemeClr val="accent6"/>
                </a:solidFill>
                <a:latin typeface="Gill Sans MT"/>
              </a:rPr>
              <a:t>15</a:t>
            </a:r>
            <a:r>
              <a:rPr lang="uk-UA" sz="1058" b="1" dirty="0">
                <a:solidFill>
                  <a:schemeClr val="accent6"/>
                </a:solidFill>
                <a:latin typeface="Gill Sans MT"/>
              </a:rPr>
              <a:t>%</a:t>
            </a:r>
          </a:p>
        </p:txBody>
      </p:sp>
      <p:sp>
        <p:nvSpPr>
          <p:cNvPr id="57" name="Прямоугольник 56"/>
          <p:cNvSpPr/>
          <p:nvPr/>
        </p:nvSpPr>
        <p:spPr>
          <a:xfrm>
            <a:off x="4350850" y="1352908"/>
            <a:ext cx="579131" cy="450024"/>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8" name="TextBox 57"/>
          <p:cNvSpPr txBox="1"/>
          <p:nvPr/>
        </p:nvSpPr>
        <p:spPr>
          <a:xfrm>
            <a:off x="4881902" y="1465951"/>
            <a:ext cx="452368" cy="255134"/>
          </a:xfrm>
          <a:prstGeom prst="rect">
            <a:avLst/>
          </a:prstGeom>
          <a:noFill/>
        </p:spPr>
        <p:txBody>
          <a:bodyPr wrap="none" rtlCol="0">
            <a:spAutoFit/>
          </a:bodyPr>
          <a:lstStyle/>
          <a:p>
            <a:r>
              <a:rPr lang="en-US" sz="1058" b="1" dirty="0">
                <a:solidFill>
                  <a:schemeClr val="accent6"/>
                </a:solidFill>
                <a:latin typeface="Gill Sans MT"/>
              </a:rPr>
              <a:t>13</a:t>
            </a:r>
            <a:r>
              <a:rPr lang="uk-UA" sz="1058" b="1" dirty="0">
                <a:solidFill>
                  <a:schemeClr val="accent6"/>
                </a:solidFill>
                <a:latin typeface="Gill Sans MT"/>
              </a:rPr>
              <a:t>%</a:t>
            </a:r>
          </a:p>
        </p:txBody>
      </p:sp>
      <p:sp>
        <p:nvSpPr>
          <p:cNvPr id="59" name="Прямоугольник 58"/>
          <p:cNvSpPr/>
          <p:nvPr/>
        </p:nvSpPr>
        <p:spPr>
          <a:xfrm>
            <a:off x="5444986" y="1352908"/>
            <a:ext cx="608996" cy="470079"/>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60" name="TextBox 59"/>
          <p:cNvSpPr txBox="1"/>
          <p:nvPr/>
        </p:nvSpPr>
        <p:spPr>
          <a:xfrm>
            <a:off x="6020238" y="1443785"/>
            <a:ext cx="452368" cy="255134"/>
          </a:xfrm>
          <a:prstGeom prst="rect">
            <a:avLst/>
          </a:prstGeom>
          <a:noFill/>
        </p:spPr>
        <p:txBody>
          <a:bodyPr wrap="none" rtlCol="0">
            <a:spAutoFit/>
          </a:bodyPr>
          <a:lstStyle/>
          <a:p>
            <a:r>
              <a:rPr lang="en-US" sz="1058" b="1" dirty="0">
                <a:solidFill>
                  <a:schemeClr val="accent6"/>
                </a:solidFill>
                <a:latin typeface="Gill Sans MT"/>
              </a:rPr>
              <a:t>13</a:t>
            </a:r>
            <a:r>
              <a:rPr lang="uk-UA" sz="1058" b="1" dirty="0">
                <a:solidFill>
                  <a:schemeClr val="accent6"/>
                </a:solidFill>
                <a:latin typeface="Gill Sans MT"/>
              </a:rPr>
              <a:t>%</a:t>
            </a:r>
          </a:p>
        </p:txBody>
      </p:sp>
      <p:sp>
        <p:nvSpPr>
          <p:cNvPr id="63" name="Прямоугольник 62"/>
          <p:cNvSpPr/>
          <p:nvPr/>
        </p:nvSpPr>
        <p:spPr>
          <a:xfrm>
            <a:off x="7664664" y="1352908"/>
            <a:ext cx="643711" cy="911911"/>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64" name="TextBox 63"/>
          <p:cNvSpPr txBox="1"/>
          <p:nvPr/>
        </p:nvSpPr>
        <p:spPr>
          <a:xfrm>
            <a:off x="8254875" y="1690967"/>
            <a:ext cx="519876" cy="255134"/>
          </a:xfrm>
          <a:prstGeom prst="rect">
            <a:avLst/>
          </a:prstGeom>
          <a:noFill/>
        </p:spPr>
        <p:txBody>
          <a:bodyPr wrap="square" rtlCol="0">
            <a:spAutoFit/>
          </a:bodyPr>
          <a:lstStyle/>
          <a:p>
            <a:r>
              <a:rPr lang="en-US" sz="1058" b="1" dirty="0">
                <a:solidFill>
                  <a:schemeClr val="accent6"/>
                </a:solidFill>
                <a:latin typeface="Gill Sans MT"/>
              </a:rPr>
              <a:t>27</a:t>
            </a:r>
            <a:r>
              <a:rPr lang="uk-UA" sz="1058" b="1" dirty="0">
                <a:solidFill>
                  <a:schemeClr val="accent6"/>
                </a:solidFill>
                <a:latin typeface="Gill Sans MT"/>
              </a:rPr>
              <a:t>%</a:t>
            </a:r>
          </a:p>
        </p:txBody>
      </p:sp>
      <p:cxnSp>
        <p:nvCxnSpPr>
          <p:cNvPr id="65" name="Прямая соединительная линия 64"/>
          <p:cNvCxnSpPr/>
          <p:nvPr/>
        </p:nvCxnSpPr>
        <p:spPr>
          <a:xfrm>
            <a:off x="1956252" y="1249777"/>
            <a:ext cx="0" cy="3284859"/>
          </a:xfrm>
          <a:prstGeom prst="line">
            <a:avLst/>
          </a:prstGeom>
          <a:ln>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060514" y="3329748"/>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62</a:t>
            </a:r>
            <a:r>
              <a:rPr lang="uk-UA" sz="1000" b="1" dirty="0">
                <a:solidFill>
                  <a:schemeClr val="bg2"/>
                </a:solidFill>
                <a:latin typeface="Arial" panose="020B0604020202020204" pitchFamily="34" charset="0"/>
                <a:cs typeface="Arial" panose="020B0604020202020204" pitchFamily="34" charset="0"/>
              </a:rPr>
              <a:t>%</a:t>
            </a:r>
          </a:p>
        </p:txBody>
      </p:sp>
      <p:graphicFrame>
        <p:nvGraphicFramePr>
          <p:cNvPr id="61" name="Объект 8"/>
          <p:cNvGraphicFramePr>
            <a:graphicFrameLocks noGrp="1"/>
          </p:cNvGraphicFramePr>
          <p:nvPr>
            <p:ph idx="1"/>
            <p:extLst>
              <p:ext uri="{D42A27DB-BD31-4B8C-83A1-F6EECF244321}">
                <p14:modId xmlns:p14="http://schemas.microsoft.com/office/powerpoint/2010/main" val="2459787964"/>
              </p:ext>
            </p:extLst>
          </p:nvPr>
        </p:nvGraphicFramePr>
        <p:xfrm>
          <a:off x="218941" y="4577380"/>
          <a:ext cx="8719634" cy="462428"/>
        </p:xfrm>
        <a:graphic>
          <a:graphicData uri="http://schemas.openxmlformats.org/drawingml/2006/chart">
            <c:chart xmlns:c="http://schemas.openxmlformats.org/drawingml/2006/chart" xmlns:r="http://schemas.openxmlformats.org/officeDocument/2006/relationships" r:id="rId4"/>
          </a:graphicData>
        </a:graphic>
      </p:graphicFrame>
      <p:sp>
        <p:nvSpPr>
          <p:cNvPr id="62" name="Объект 28"/>
          <p:cNvSpPr txBox="1">
            <a:spLocks/>
          </p:cNvSpPr>
          <p:nvPr/>
        </p:nvSpPr>
        <p:spPr>
          <a:xfrm>
            <a:off x="133110" y="655851"/>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В УКРАЇНI ТРИВАЄ СУДОВА РЕФОРМА. В ЯКIЙ МIРI ВИ ВВАЖАЄТЕ СЕБЕ ОБIЗНАНИМ(-ОЮ) ПРО ХIД СУДОВОЇ РЕФОРМИ, ЇЇ ЕЛЕМЕНТИ, УСПIХИ ТА НЕВДАЧI?</a:t>
            </a:r>
            <a:endParaRPr lang="uk-UA" dirty="0"/>
          </a:p>
        </p:txBody>
      </p:sp>
      <p:sp>
        <p:nvSpPr>
          <p:cNvPr id="34" name="Нижний колонтитул 4"/>
          <p:cNvSpPr>
            <a:spLocks noGrp="1"/>
          </p:cNvSpPr>
          <p:nvPr>
            <p:ph type="ftr" sz="quarter" idx="4294967295"/>
          </p:nvPr>
        </p:nvSpPr>
        <p:spPr>
          <a:xfrm>
            <a:off x="3412982" y="4967336"/>
            <a:ext cx="5666881" cy="208647"/>
          </a:xfrm>
          <a:prstGeom prst="rect">
            <a:avLst/>
          </a:prstGeom>
        </p:spPr>
        <p:txBody>
          <a:bodyPr/>
          <a:lstStyle/>
          <a:p>
            <a:r>
              <a:rPr lang="ru-RU" sz="756" dirty="0"/>
              <a:t>База</a:t>
            </a:r>
            <a:r>
              <a:rPr lang="en-US" sz="756" dirty="0"/>
              <a:t>: </a:t>
            </a:r>
            <a:r>
              <a:rPr lang="ru-RU" sz="756" dirty="0"/>
              <a:t>Загалом</a:t>
            </a:r>
            <a:r>
              <a:rPr lang="en-US" sz="756" dirty="0"/>
              <a:t> (n=2478), </a:t>
            </a:r>
            <a:r>
              <a:rPr lang="uk-UA" sz="756" dirty="0"/>
              <a:t>Північ</a:t>
            </a:r>
            <a:r>
              <a:rPr lang="en-US" sz="756" dirty="0"/>
              <a:t> (n=296), </a:t>
            </a:r>
            <a:r>
              <a:rPr lang="uk-UA" sz="756" dirty="0"/>
              <a:t>Захід</a:t>
            </a:r>
            <a:r>
              <a:rPr lang="en-US" sz="756" dirty="0"/>
              <a:t> (n=515), </a:t>
            </a:r>
            <a:r>
              <a:rPr lang="uk-UA" sz="756" dirty="0"/>
              <a:t>Центр</a:t>
            </a:r>
            <a:r>
              <a:rPr lang="en-US" sz="756" dirty="0"/>
              <a:t> (n=561), </a:t>
            </a:r>
            <a:r>
              <a:rPr lang="uk-UA" sz="756" dirty="0"/>
              <a:t>Південь</a:t>
            </a:r>
            <a:r>
              <a:rPr lang="en-US" sz="756" dirty="0"/>
              <a:t> (n=365), </a:t>
            </a:r>
            <a:r>
              <a:rPr lang="uk-UA" sz="756" dirty="0"/>
              <a:t>Схід</a:t>
            </a:r>
            <a:r>
              <a:rPr lang="en-US" sz="756" dirty="0"/>
              <a:t> (n=296), </a:t>
            </a:r>
            <a:r>
              <a:rPr lang="uk-UA" sz="756" dirty="0"/>
              <a:t>м. Київ </a:t>
            </a:r>
            <a:r>
              <a:rPr lang="en-US" sz="756" dirty="0"/>
              <a:t>(n=445).</a:t>
            </a:r>
            <a:endParaRPr lang="uk-UA" sz="756" dirty="0"/>
          </a:p>
        </p:txBody>
      </p:sp>
      <p:sp>
        <p:nvSpPr>
          <p:cNvPr id="35" name="Прямоугольник 58"/>
          <p:cNvSpPr/>
          <p:nvPr/>
        </p:nvSpPr>
        <p:spPr>
          <a:xfrm>
            <a:off x="6576454" y="1368001"/>
            <a:ext cx="609958" cy="536999"/>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0" name="TextBox 49"/>
          <p:cNvSpPr txBox="1"/>
          <p:nvPr/>
        </p:nvSpPr>
        <p:spPr>
          <a:xfrm>
            <a:off x="7147134" y="1513982"/>
            <a:ext cx="452368" cy="255134"/>
          </a:xfrm>
          <a:prstGeom prst="rect">
            <a:avLst/>
          </a:prstGeom>
          <a:noFill/>
        </p:spPr>
        <p:txBody>
          <a:bodyPr wrap="none" rtlCol="0">
            <a:spAutoFit/>
          </a:bodyPr>
          <a:lstStyle/>
          <a:p>
            <a:r>
              <a:rPr lang="en-US" sz="1058" b="1" dirty="0">
                <a:solidFill>
                  <a:schemeClr val="accent6"/>
                </a:solidFill>
                <a:latin typeface="Gill Sans MT"/>
              </a:rPr>
              <a:t>16</a:t>
            </a:r>
            <a:r>
              <a:rPr lang="uk-UA" sz="1058" b="1" dirty="0">
                <a:solidFill>
                  <a:schemeClr val="accent6"/>
                </a:solidFill>
                <a:latin typeface="Gill Sans MT"/>
              </a:rPr>
              <a:t>%</a:t>
            </a:r>
          </a:p>
        </p:txBody>
      </p:sp>
      <p:sp>
        <p:nvSpPr>
          <p:cNvPr id="66"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(1</a:t>
            </a:r>
            <a:r>
              <a:rPr lang="en-US" altLang="en-US" b="1" dirty="0">
                <a:solidFill>
                  <a:srgbClr val="651D32"/>
                </a:solidFill>
                <a:latin typeface="Gill Sans MT" panose="020B0502020104020203" pitchFamily="34" charset="0"/>
              </a:rPr>
              <a:t>/12)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376696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noGrp="1"/>
          </p:cNvGraphicFramePr>
          <p:nvPr>
            <p:ph idx="1"/>
            <p:extLst>
              <p:ext uri="{D42A27DB-BD31-4B8C-83A1-F6EECF244321}">
                <p14:modId xmlns:p14="http://schemas.microsoft.com/office/powerpoint/2010/main" val="2427539145"/>
              </p:ext>
            </p:extLst>
          </p:nvPr>
        </p:nvGraphicFramePr>
        <p:xfrm>
          <a:off x="164965" y="1357414"/>
          <a:ext cx="8814070" cy="3464431"/>
        </p:xfrm>
        <a:graphic>
          <a:graphicData uri="http://schemas.openxmlformats.org/drawingml/2006/table">
            <a:tbl>
              <a:tblPr firstRow="1" bandRow="1">
                <a:tableStyleId>{5FD0F851-EC5A-4D38-B0AD-8093EC10F338}</a:tableStyleId>
              </a:tblPr>
              <a:tblGrid>
                <a:gridCol w="5475107">
                  <a:extLst>
                    <a:ext uri="{9D8B030D-6E8A-4147-A177-3AD203B41FA5}">
                      <a16:colId xmlns:a16="http://schemas.microsoft.com/office/drawing/2014/main" xmlns="" val="3924693811"/>
                    </a:ext>
                  </a:extLst>
                </a:gridCol>
                <a:gridCol w="3338963">
                  <a:extLst>
                    <a:ext uri="{9D8B030D-6E8A-4147-A177-3AD203B41FA5}">
                      <a16:colId xmlns:a16="http://schemas.microsoft.com/office/drawing/2014/main" xmlns="" val="4274829821"/>
                    </a:ext>
                  </a:extLst>
                </a:gridCol>
              </a:tblGrid>
              <a:tr h="366073">
                <a:tc>
                  <a:txBody>
                    <a:bodyPr/>
                    <a:lstStyle/>
                    <a:p>
                      <a:pPr algn="r" fontAlgn="b"/>
                      <a:r>
                        <a:rPr lang="ru-RU" sz="1050" b="0" i="0" u="none" strike="noStrike" dirty="0">
                          <a:solidFill>
                            <a:srgbClr val="000000"/>
                          </a:solidFill>
                          <a:effectLst/>
                          <a:latin typeface="Arial" panose="020B0604020202020204" pitchFamily="34" charset="0"/>
                          <a:cs typeface="Arial" panose="020B0604020202020204" pitchFamily="34" charset="0"/>
                        </a:rPr>
                        <a:t>Створення Вищого </a:t>
                      </a:r>
                      <a:r>
                        <a:rPr lang="ru-RU" sz="1050" b="0" i="0" u="none" strike="noStrike" dirty="0" err="1">
                          <a:solidFill>
                            <a:srgbClr val="000000"/>
                          </a:solidFill>
                          <a:effectLst/>
                          <a:latin typeface="Arial" panose="020B0604020202020204" pitchFamily="34" charset="0"/>
                          <a:cs typeface="Arial" panose="020B0604020202020204" pitchFamily="34" charset="0"/>
                        </a:rPr>
                        <a:t>антикорупційного</a:t>
                      </a:r>
                      <a:r>
                        <a:rPr lang="ru-RU" sz="1050" b="0" i="0" u="none" strike="noStrike" dirty="0">
                          <a:solidFill>
                            <a:srgbClr val="000000"/>
                          </a:solidFill>
                          <a:effectLst/>
                          <a:latin typeface="Arial" panose="020B0604020202020204" pitchFamily="34" charset="0"/>
                          <a:cs typeface="Arial" panose="020B0604020202020204" pitchFamily="34" charset="0"/>
                        </a:rPr>
                        <a:t> суду (</a:t>
                      </a:r>
                      <a:r>
                        <a:rPr lang="ru-RU" sz="1050" b="0" i="0" u="none" strike="noStrike" dirty="0" err="1">
                          <a:solidFill>
                            <a:srgbClr val="000000"/>
                          </a:solidFill>
                          <a:effectLst/>
                          <a:latin typeface="Arial" panose="020B0604020202020204" pitchFamily="34" charset="0"/>
                          <a:cs typeface="Arial" panose="020B0604020202020204" pitchFamily="34" charset="0"/>
                        </a:rPr>
                        <a:t>прийнято</a:t>
                      </a:r>
                      <a:r>
                        <a:rPr lang="ru-RU" sz="1050" b="0" i="0" u="none" strike="noStrike" dirty="0">
                          <a:solidFill>
                            <a:srgbClr val="000000"/>
                          </a:solidFill>
                          <a:effectLst/>
                          <a:latin typeface="Arial" panose="020B0604020202020204" pitchFamily="34" charset="0"/>
                          <a:cs typeface="Arial" panose="020B0604020202020204" pitchFamily="34" charset="0"/>
                        </a:rPr>
                        <a:t> закон)</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407711">
                <a:tc>
                  <a:txBody>
                    <a:bodyPr/>
                    <a:lstStyle/>
                    <a:p>
                      <a:pPr algn="r" fontAlgn="b"/>
                      <a:r>
                        <a:rPr lang="ru-RU" sz="1050" b="0" i="0" u="none" strike="noStrike" dirty="0" err="1">
                          <a:solidFill>
                            <a:srgbClr val="000000"/>
                          </a:solidFill>
                          <a:effectLst/>
                          <a:latin typeface="Arial" panose="020B0604020202020204" pitchFamily="34" charset="0"/>
                          <a:cs typeface="Arial" panose="020B0604020202020204" pitchFamily="34" charset="0"/>
                        </a:rPr>
                        <a:t>Оприлюднення</a:t>
                      </a:r>
                      <a:r>
                        <a:rPr lang="ru-RU" sz="1050" b="0" i="0" u="none" strike="noStrike" dirty="0">
                          <a:solidFill>
                            <a:srgbClr val="000000"/>
                          </a:solidFill>
                          <a:effectLst/>
                          <a:latin typeface="Arial" panose="020B0604020202020204" pitchFamily="34" charset="0"/>
                          <a:cs typeface="Arial" panose="020B0604020202020204" pitchFamily="34" charset="0"/>
                        </a:rPr>
                        <a:t> декларацій про доходи та </a:t>
                      </a:r>
                      <a:r>
                        <a:rPr lang="ru-RU" sz="1050" b="0" i="0" u="none" strike="noStrike" dirty="0" err="1">
                          <a:solidFill>
                            <a:srgbClr val="000000"/>
                          </a:solidFill>
                          <a:effectLst/>
                          <a:latin typeface="Arial" panose="020B0604020202020204" pitchFamily="34" charset="0"/>
                          <a:cs typeface="Arial" panose="020B0604020202020204" pitchFamily="34" charset="0"/>
                        </a:rPr>
                        <a:t>активи</a:t>
                      </a:r>
                      <a:r>
                        <a:rPr lang="ru-RU" sz="1050" b="0" i="0" u="none" strike="noStrike" dirty="0">
                          <a:solidFill>
                            <a:srgbClr val="000000"/>
                          </a:solidFill>
                          <a:effectLst/>
                          <a:latin typeface="Arial" panose="020B0604020202020204" pitchFamily="34" charset="0"/>
                          <a:cs typeface="Arial" panose="020B0604020202020204" pitchFamily="34" charset="0"/>
                        </a:rPr>
                        <a:t> суддів та </a:t>
                      </a:r>
                      <a:r>
                        <a:rPr lang="ru-RU" sz="1050" b="0" i="0" u="none" strike="noStrike" dirty="0" err="1">
                          <a:solidFill>
                            <a:srgbClr val="000000"/>
                          </a:solidFill>
                          <a:effectLst/>
                          <a:latin typeface="Arial" panose="020B0604020202020204" pitchFamily="34" charset="0"/>
                          <a:cs typeface="Arial" panose="020B0604020202020204" pitchFamily="34" charset="0"/>
                        </a:rPr>
                        <a:t>суспільна</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реакція</a:t>
                      </a:r>
                      <a:r>
                        <a:rPr lang="ru-RU" sz="1050" b="0" i="0" u="none" strike="noStrike" dirty="0">
                          <a:solidFill>
                            <a:srgbClr val="000000"/>
                          </a:solidFill>
                          <a:effectLst/>
                          <a:latin typeface="Arial" panose="020B0604020202020204" pitchFamily="34" charset="0"/>
                          <a:cs typeface="Arial" panose="020B0604020202020204" pitchFamily="34" charset="0"/>
                        </a:rPr>
                        <a:t> на це</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endParaRPr lang="uk-UA" sz="800" dirty="0">
                        <a:noFill/>
                      </a:endParaRPr>
                    </a:p>
                  </a:txBody>
                  <a:tcPr>
                    <a:lnT w="12700" cmpd="sng">
                      <a:noFill/>
                    </a:lnT>
                    <a:lnB w="12700" cmpd="sng">
                      <a:noFill/>
                    </a:lnB>
                  </a:tcPr>
                </a:tc>
                <a:extLst>
                  <a:ext uri="{0D108BD9-81ED-4DB2-BD59-A6C34878D82A}">
                    <a16:rowId xmlns:a16="http://schemas.microsoft.com/office/drawing/2014/main" xmlns="" val="3226707338"/>
                  </a:ext>
                </a:extLst>
              </a:tr>
              <a:tr h="416385">
                <a:tc>
                  <a:txBody>
                    <a:bodyPr/>
                    <a:lstStyle/>
                    <a:p>
                      <a:pPr algn="r" fontAlgn="b"/>
                      <a:r>
                        <a:rPr lang="ru-RU" sz="1050" b="0" i="0" u="none" strike="noStrike" dirty="0">
                          <a:solidFill>
                            <a:srgbClr val="000000"/>
                          </a:solidFill>
                          <a:effectLst/>
                          <a:latin typeface="Arial" panose="020B0604020202020204" pitchFamily="34" charset="0"/>
                          <a:cs typeface="Arial" panose="020B0604020202020204" pitchFamily="34" charset="0"/>
                        </a:rPr>
                        <a:t> Порядок отримання </a:t>
                      </a:r>
                      <a:r>
                        <a:rPr lang="ru-RU" sz="1050" b="0" i="0" u="none" strike="noStrike" dirty="0" err="1">
                          <a:solidFill>
                            <a:srgbClr val="000000"/>
                          </a:solidFill>
                          <a:effectLst/>
                          <a:latin typeface="Arial" panose="020B0604020202020204" pitchFamily="34" charset="0"/>
                          <a:cs typeface="Arial" panose="020B0604020202020204" pitchFamily="34" charset="0"/>
                        </a:rPr>
                        <a:t>безоплатної</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правової</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допомоги</a:t>
                      </a:r>
                      <a:r>
                        <a:rPr lang="ru-RU" sz="1050" b="0" i="0" u="none" strike="noStrike" dirty="0">
                          <a:solidFill>
                            <a:srgbClr val="000000"/>
                          </a:solidFill>
                          <a:effectLst/>
                          <a:latin typeface="Arial" panose="020B0604020202020204" pitchFamily="34" charset="0"/>
                          <a:cs typeface="Arial" panose="020B0604020202020204" pitchFamily="34" charset="0"/>
                        </a:rPr>
                        <a:t> при </a:t>
                      </a:r>
                      <a:r>
                        <a:rPr lang="ru-RU" sz="1050" b="0" i="0" u="none" strike="noStrike" dirty="0" err="1">
                          <a:solidFill>
                            <a:srgbClr val="000000"/>
                          </a:solidFill>
                          <a:effectLst/>
                          <a:latin typeface="Arial" panose="020B0604020202020204" pitchFamily="34" charset="0"/>
                          <a:cs typeface="Arial" panose="020B0604020202020204" pitchFamily="34" charset="0"/>
                        </a:rPr>
                        <a:t>зверненнi</a:t>
                      </a:r>
                      <a:r>
                        <a:rPr lang="ru-RU" sz="1050" b="0" i="0" u="none" strike="noStrike" dirty="0">
                          <a:solidFill>
                            <a:srgbClr val="000000"/>
                          </a:solidFill>
                          <a:effectLst/>
                          <a:latin typeface="Arial" panose="020B0604020202020204" pitchFamily="34" charset="0"/>
                          <a:cs typeface="Arial" panose="020B0604020202020204" pitchFamily="34" charset="0"/>
                        </a:rPr>
                        <a:t> до суду</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55124">
                <a:tc>
                  <a:txBody>
                    <a:bodyPr/>
                    <a:lstStyle/>
                    <a:p>
                      <a:pPr algn="r" fontAlgn="b"/>
                      <a:r>
                        <a:rPr lang="ru-RU" sz="1050" b="0" i="0" u="none" strike="noStrike" dirty="0">
                          <a:solidFill>
                            <a:srgbClr val="000000"/>
                          </a:solidFill>
                          <a:effectLst/>
                          <a:latin typeface="Arial" panose="020B0604020202020204" pitchFamily="34" charset="0"/>
                          <a:cs typeface="Arial" panose="020B0604020202020204" pitchFamily="34" charset="0"/>
                        </a:rPr>
                        <a:t>Створення </a:t>
                      </a:r>
                      <a:r>
                        <a:rPr lang="ru-RU" sz="1050" b="0" i="0" u="none" strike="noStrike" dirty="0" err="1">
                          <a:solidFill>
                            <a:srgbClr val="000000"/>
                          </a:solidFill>
                          <a:effectLst/>
                          <a:latin typeface="Arial" panose="020B0604020202020204" pitchFamily="34" charset="0"/>
                          <a:cs typeface="Arial" panose="020B0604020202020204" pitchFamily="34" charset="0"/>
                        </a:rPr>
                        <a:t>Вищої</a:t>
                      </a:r>
                      <a:r>
                        <a:rPr lang="ru-RU" sz="1050" b="0" i="0" u="none" strike="noStrike" dirty="0">
                          <a:solidFill>
                            <a:srgbClr val="000000"/>
                          </a:solidFill>
                          <a:effectLst/>
                          <a:latin typeface="Arial" panose="020B0604020202020204" pitchFamily="34" charset="0"/>
                          <a:cs typeface="Arial" panose="020B0604020202020204" pitchFamily="34" charset="0"/>
                        </a:rPr>
                        <a:t> ради </a:t>
                      </a:r>
                      <a:r>
                        <a:rPr lang="ru-RU" sz="1050" b="0" i="0" u="none" strike="noStrike" dirty="0" err="1">
                          <a:solidFill>
                            <a:srgbClr val="000000"/>
                          </a:solidFill>
                          <a:effectLst/>
                          <a:latin typeface="Arial" panose="020B0604020202020204" pitchFamily="34" charset="0"/>
                          <a:cs typeface="Arial" panose="020B0604020202020204" pitchFamily="34" charset="0"/>
                        </a:rPr>
                        <a:t>правосуддя</a:t>
                      </a:r>
                      <a:r>
                        <a:rPr lang="ru-RU" sz="1050" b="0" i="0" u="none" strike="noStrike" dirty="0">
                          <a:solidFill>
                            <a:srgbClr val="000000"/>
                          </a:solidFill>
                          <a:effectLst/>
                          <a:latin typeface="Arial" panose="020B0604020202020204" pitchFamily="34" charset="0"/>
                          <a:cs typeface="Arial" panose="020B0604020202020204" pitchFamily="34" charset="0"/>
                        </a:rPr>
                        <a:t> та </a:t>
                      </a:r>
                      <a:r>
                        <a:rPr lang="ru-RU" sz="1050" b="0" i="0" u="none" strike="noStrike" dirty="0" err="1">
                          <a:solidFill>
                            <a:srgbClr val="000000"/>
                          </a:solidFill>
                          <a:effectLst/>
                          <a:latin typeface="Arial" panose="020B0604020202020204" pitchFamily="34" charset="0"/>
                          <a:cs typeface="Arial" panose="020B0604020202020204" pitchFamily="34" charset="0"/>
                        </a:rPr>
                        <a:t>її</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розширенi</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повноваження</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483502">
                <a:tc>
                  <a:txBody>
                    <a:bodyPr/>
                    <a:lstStyle/>
                    <a:p>
                      <a:pPr algn="r" fontAlgn="b"/>
                      <a:r>
                        <a:rPr lang="ru-RU" sz="1050" b="0" i="0" u="none" strike="noStrike" dirty="0">
                          <a:solidFill>
                            <a:srgbClr val="000000"/>
                          </a:solidFill>
                          <a:effectLst/>
                          <a:latin typeface="Arial" panose="020B0604020202020204" pitchFamily="34" charset="0"/>
                          <a:cs typeface="Arial" panose="020B0604020202020204" pitchFamily="34" charset="0"/>
                        </a:rPr>
                        <a:t>Створення нового Верховного суду та початок </a:t>
                      </a:r>
                      <a:r>
                        <a:rPr lang="ru-RU" sz="1050" b="0" i="0" u="none" strike="noStrike" dirty="0" err="1">
                          <a:solidFill>
                            <a:srgbClr val="000000"/>
                          </a:solidFill>
                          <a:effectLst/>
                          <a:latin typeface="Arial" panose="020B0604020202020204" pitchFamily="34" charset="0"/>
                          <a:cs typeface="Arial" panose="020B0604020202020204" pitchFamily="34" charset="0"/>
                        </a:rPr>
                        <a:t>його</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роботи</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769028592"/>
                  </a:ext>
                </a:extLst>
              </a:tr>
              <a:tr h="447409">
                <a:tc>
                  <a:txBody>
                    <a:bodyPr/>
                    <a:lstStyle/>
                    <a:p>
                      <a:pPr algn="r" fontAlgn="b"/>
                      <a:r>
                        <a:rPr lang="ru-RU" sz="1050" b="0" i="0" u="none" strike="noStrike" dirty="0" err="1">
                          <a:solidFill>
                            <a:srgbClr val="000000"/>
                          </a:solidFill>
                          <a:effectLst/>
                          <a:latin typeface="Arial" panose="020B0604020202020204" pitchFamily="34" charset="0"/>
                          <a:cs typeface="Arial" panose="020B0604020202020204" pitchFamily="34" charset="0"/>
                        </a:rPr>
                        <a:t>Добір</a:t>
                      </a:r>
                      <a:r>
                        <a:rPr lang="ru-RU" sz="1050" b="0" i="0" u="none" strike="noStrike" dirty="0">
                          <a:solidFill>
                            <a:srgbClr val="000000"/>
                          </a:solidFill>
                          <a:effectLst/>
                          <a:latin typeface="Arial" panose="020B0604020202020204" pitchFamily="34" charset="0"/>
                          <a:cs typeface="Arial" panose="020B0604020202020204" pitchFamily="34" charset="0"/>
                        </a:rPr>
                        <a:t> суддів Верховного Суду за новою процедурою і за </a:t>
                      </a:r>
                      <a:r>
                        <a:rPr lang="ru-RU" sz="1050" b="0" i="0" u="none" strike="noStrike" dirty="0" err="1">
                          <a:solidFill>
                            <a:srgbClr val="000000"/>
                          </a:solidFill>
                          <a:effectLst/>
                          <a:latin typeface="Arial" panose="020B0604020202020204" pitchFamily="34" charset="0"/>
                          <a:cs typeface="Arial" panose="020B0604020202020204" pitchFamily="34" charset="0"/>
                        </a:rPr>
                        <a:t>новими</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критеріями</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036974283"/>
                  </a:ext>
                </a:extLst>
              </a:tr>
              <a:tr h="470553">
                <a:tc>
                  <a:txBody>
                    <a:bodyPr/>
                    <a:lstStyle/>
                    <a:p>
                      <a:pPr algn="r" fontAlgn="b"/>
                      <a:r>
                        <a:rPr lang="ru-RU" sz="1050" b="0" i="0" u="none" strike="noStrike" dirty="0">
                          <a:solidFill>
                            <a:srgbClr val="000000"/>
                          </a:solidFill>
                          <a:effectLst/>
                          <a:latin typeface="Arial" panose="020B0604020202020204" pitchFamily="34" charset="0"/>
                          <a:cs typeface="Arial" panose="020B0604020202020204" pitchFamily="34" charset="0"/>
                        </a:rPr>
                        <a:t>Участь </a:t>
                      </a:r>
                      <a:r>
                        <a:rPr lang="ru-RU" sz="1050" b="0" i="0" u="none" strike="noStrike" dirty="0" err="1">
                          <a:solidFill>
                            <a:srgbClr val="000000"/>
                          </a:solidFill>
                          <a:effectLst/>
                          <a:latin typeface="Arial" panose="020B0604020202020204" pitchFamily="34" charset="0"/>
                          <a:cs typeface="Arial" panose="020B0604020202020204" pitchFamily="34" charset="0"/>
                        </a:rPr>
                        <a:t>громадськості</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зокрема</a:t>
                      </a:r>
                      <a:r>
                        <a:rPr lang="ru-RU" sz="1050" b="0" i="0" u="none" strike="noStrike" dirty="0">
                          <a:solidFill>
                            <a:srgbClr val="000000"/>
                          </a:solidFill>
                          <a:effectLst/>
                          <a:latin typeface="Arial" panose="020B0604020202020204" pitchFamily="34" charset="0"/>
                          <a:cs typeface="Arial" panose="020B0604020202020204" pitchFamily="34" charset="0"/>
                        </a:rPr>
                        <a:t>, </a:t>
                      </a:r>
                      <a:r>
                        <a:rPr lang="ru-RU" sz="1050" b="0" i="0" u="none" strike="noStrike" dirty="0" err="1">
                          <a:solidFill>
                            <a:srgbClr val="000000"/>
                          </a:solidFill>
                          <a:effectLst/>
                          <a:latin typeface="Arial" panose="020B0604020202020204" pitchFamily="34" charset="0"/>
                          <a:cs typeface="Arial" panose="020B0604020202020204" pitchFamily="34" charset="0"/>
                        </a:rPr>
                        <a:t>Громадської</a:t>
                      </a:r>
                      <a:r>
                        <a:rPr lang="ru-RU" sz="1050" b="0" i="0" u="none" strike="noStrike" dirty="0">
                          <a:solidFill>
                            <a:srgbClr val="000000"/>
                          </a:solidFill>
                          <a:effectLst/>
                          <a:latin typeface="Arial" panose="020B0604020202020204" pitchFamily="34" charset="0"/>
                          <a:cs typeface="Arial" panose="020B0604020202020204" pitchFamily="34" charset="0"/>
                        </a:rPr>
                        <a:t> ради </a:t>
                      </a:r>
                      <a:r>
                        <a:rPr lang="ru-RU" sz="1050" b="0" i="0" u="none" strike="noStrike" dirty="0" err="1">
                          <a:solidFill>
                            <a:srgbClr val="000000"/>
                          </a:solidFill>
                          <a:effectLst/>
                          <a:latin typeface="Arial" panose="020B0604020202020204" pitchFamily="34" charset="0"/>
                          <a:cs typeface="Arial" panose="020B0604020202020204" pitchFamily="34" charset="0"/>
                        </a:rPr>
                        <a:t>доброчесності</a:t>
                      </a:r>
                      <a:r>
                        <a:rPr lang="ru-RU" sz="1050" b="0" i="0" u="none" strike="noStrike" dirty="0">
                          <a:solidFill>
                            <a:srgbClr val="000000"/>
                          </a:solidFill>
                          <a:effectLst/>
                          <a:latin typeface="Arial" panose="020B0604020202020204" pitchFamily="34" charset="0"/>
                          <a:cs typeface="Arial" panose="020B0604020202020204" pitchFamily="34" charset="0"/>
                        </a:rPr>
                        <a:t>) у </a:t>
                      </a:r>
                      <a:r>
                        <a:rPr lang="ru-RU" sz="1050" b="0" i="0" u="none" strike="noStrike" dirty="0" err="1">
                          <a:solidFill>
                            <a:srgbClr val="000000"/>
                          </a:solidFill>
                          <a:effectLst/>
                          <a:latin typeface="Arial" panose="020B0604020202020204" pitchFamily="34" charset="0"/>
                          <a:cs typeface="Arial" panose="020B0604020202020204" pitchFamily="34" charset="0"/>
                        </a:rPr>
                        <a:t>доборі</a:t>
                      </a:r>
                      <a:r>
                        <a:rPr lang="ru-RU" sz="1050" b="0" i="0" u="none" strike="noStrike" dirty="0">
                          <a:solidFill>
                            <a:srgbClr val="000000"/>
                          </a:solidFill>
                          <a:effectLst/>
                          <a:latin typeface="Arial" panose="020B0604020202020204" pitchFamily="34" charset="0"/>
                          <a:cs typeface="Arial" panose="020B0604020202020204" pitchFamily="34" charset="0"/>
                        </a:rPr>
                        <a:t> суддів Верховного суду</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379809811"/>
                  </a:ext>
                </a:extLst>
              </a:tr>
              <a:tr h="417674">
                <a:tc>
                  <a:txBody>
                    <a:bodyPr/>
                    <a:lstStyle/>
                    <a:p>
                      <a:pPr algn="r" fontAlgn="b"/>
                      <a:r>
                        <a:rPr lang="ru-RU" sz="1050" b="0" i="0" u="none" strike="noStrike" dirty="0" err="1">
                          <a:solidFill>
                            <a:srgbClr val="000000"/>
                          </a:solidFill>
                          <a:effectLst/>
                          <a:latin typeface="Arial" panose="020B0604020202020204" pitchFamily="34" charset="0"/>
                          <a:cs typeface="Arial" panose="020B0604020202020204" pitchFamily="34" charset="0"/>
                        </a:rPr>
                        <a:t>Можливості</a:t>
                      </a:r>
                      <a:r>
                        <a:rPr lang="ru-RU" sz="1050" b="0" i="0" u="none" strike="noStrike" dirty="0">
                          <a:solidFill>
                            <a:srgbClr val="000000"/>
                          </a:solidFill>
                          <a:effectLst/>
                          <a:latin typeface="Arial" panose="020B0604020202020204" pitchFamily="34" charset="0"/>
                          <a:cs typeface="Arial" panose="020B0604020202020204" pitchFamily="34" charset="0"/>
                        </a:rPr>
                        <a:t> для громадян </a:t>
                      </a:r>
                      <a:r>
                        <a:rPr lang="ru-RU" sz="1050" b="0" i="0" u="none" strike="noStrike" dirty="0" err="1">
                          <a:solidFill>
                            <a:srgbClr val="000000"/>
                          </a:solidFill>
                          <a:effectLst/>
                          <a:latin typeface="Arial" panose="020B0604020202020204" pitchFamily="34" charset="0"/>
                          <a:cs typeface="Arial" panose="020B0604020202020204" pitchFamily="34" charset="0"/>
                        </a:rPr>
                        <a:t>прийняти</a:t>
                      </a:r>
                      <a:r>
                        <a:rPr lang="ru-RU" sz="1050" b="0" i="0" u="none" strike="noStrike" dirty="0">
                          <a:solidFill>
                            <a:srgbClr val="000000"/>
                          </a:solidFill>
                          <a:effectLst/>
                          <a:latin typeface="Arial" panose="020B0604020202020204" pitchFamily="34" charset="0"/>
                          <a:cs typeface="Arial" panose="020B0604020202020204" pitchFamily="34" charset="0"/>
                        </a:rPr>
                        <a:t> участь в судовому </a:t>
                      </a:r>
                      <a:r>
                        <a:rPr lang="ru-RU" sz="1050" b="0" i="0" u="none" strike="noStrike" dirty="0" err="1">
                          <a:solidFill>
                            <a:srgbClr val="000000"/>
                          </a:solidFill>
                          <a:effectLst/>
                          <a:latin typeface="Arial" panose="020B0604020202020204" pitchFamily="34" charset="0"/>
                          <a:cs typeface="Arial" panose="020B0604020202020204" pitchFamily="34" charset="0"/>
                        </a:rPr>
                        <a:t>процесі</a:t>
                      </a:r>
                      <a:r>
                        <a:rPr lang="ru-RU" sz="1050" b="0" i="0" u="none" strike="noStrike" dirty="0">
                          <a:solidFill>
                            <a:srgbClr val="000000"/>
                          </a:solidFill>
                          <a:effectLst/>
                          <a:latin typeface="Arial" panose="020B0604020202020204" pitchFamily="34" charset="0"/>
                          <a:cs typeface="Arial" panose="020B0604020202020204" pitchFamily="34" charset="0"/>
                        </a:rPr>
                        <a:t> в </a:t>
                      </a:r>
                      <a:r>
                        <a:rPr lang="ru-RU" sz="1050" b="0" i="0" u="none" strike="noStrike" dirty="0" err="1">
                          <a:solidFill>
                            <a:srgbClr val="000000"/>
                          </a:solidFill>
                          <a:effectLst/>
                          <a:latin typeface="Arial" panose="020B0604020202020204" pitchFamily="34" charset="0"/>
                          <a:cs typeface="Arial" panose="020B0604020202020204" pitchFamily="34" charset="0"/>
                        </a:rPr>
                        <a:t>якості</a:t>
                      </a:r>
                      <a:r>
                        <a:rPr lang="ru-RU" sz="1050" b="0" i="0" u="none" strike="noStrike" dirty="0">
                          <a:solidFill>
                            <a:srgbClr val="000000"/>
                          </a:solidFill>
                          <a:effectLst/>
                          <a:latin typeface="Arial" panose="020B0604020202020204" pitchFamily="34" charset="0"/>
                          <a:cs typeface="Arial" panose="020B0604020202020204" pitchFamily="34" charset="0"/>
                        </a:rPr>
                        <a:t> присяжного</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546606253"/>
                  </a:ext>
                </a:extLst>
              </a:tr>
            </a:tbl>
          </a:graphicData>
        </a:graphic>
      </p:graphicFrame>
      <p:graphicFrame>
        <p:nvGraphicFramePr>
          <p:cNvPr id="4" name="Объект 12"/>
          <p:cNvGraphicFramePr>
            <a:graphicFrameLocks/>
          </p:cNvGraphicFramePr>
          <p:nvPr>
            <p:extLst>
              <p:ext uri="{D42A27DB-BD31-4B8C-83A1-F6EECF244321}">
                <p14:modId xmlns:p14="http://schemas.microsoft.com/office/powerpoint/2010/main" val="2503138456"/>
              </p:ext>
            </p:extLst>
          </p:nvPr>
        </p:nvGraphicFramePr>
        <p:xfrm>
          <a:off x="2813050" y="1282700"/>
          <a:ext cx="5890073" cy="3539146"/>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8"/>
          <p:cNvSpPr txBox="1">
            <a:spLocks/>
          </p:cNvSpPr>
          <p:nvPr/>
        </p:nvSpPr>
        <p:spPr>
          <a:xfrm>
            <a:off x="209662" y="774431"/>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ЯКЩО ГОВОРИТИ ПРО ОКРЕМI АСПЕКТИ СУДОВОЇ РЕФОРМИ, ТО В ЯКIЙ МIРI ВИ ВВАЖАЄТЕ СЕБЕ ОБIЗНАНИМ (-ОЮ) ЩОДО НАСТУПНОГО</a:t>
            </a:r>
            <a:r>
              <a:rPr lang="en-US" dirty="0"/>
              <a:t>:</a:t>
            </a:r>
            <a:endParaRPr lang="uk-UA" dirty="0"/>
          </a:p>
        </p:txBody>
      </p:sp>
      <p:graphicFrame>
        <p:nvGraphicFramePr>
          <p:cNvPr id="5" name="Объект 36"/>
          <p:cNvGraphicFramePr>
            <a:graphicFrameLocks/>
          </p:cNvGraphicFramePr>
          <p:nvPr>
            <p:extLst>
              <p:ext uri="{D42A27DB-BD31-4B8C-83A1-F6EECF244321}">
                <p14:modId xmlns:p14="http://schemas.microsoft.com/office/powerpoint/2010/main" val="51149006"/>
              </p:ext>
            </p:extLst>
          </p:nvPr>
        </p:nvGraphicFramePr>
        <p:xfrm>
          <a:off x="926275" y="4821846"/>
          <a:ext cx="8052760" cy="21370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2/12)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158669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3"/>
          <p:cNvGraphicFramePr>
            <a:graphicFrameLocks noGrp="1"/>
          </p:cNvGraphicFramePr>
          <p:nvPr>
            <p:ph idx="1"/>
            <p:extLst>
              <p:ext uri="{D42A27DB-BD31-4B8C-83A1-F6EECF244321}">
                <p14:modId xmlns:p14="http://schemas.microsoft.com/office/powerpoint/2010/main" val="499819621"/>
              </p:ext>
            </p:extLst>
          </p:nvPr>
        </p:nvGraphicFramePr>
        <p:xfrm>
          <a:off x="4479915" y="1180587"/>
          <a:ext cx="4410220" cy="3676847"/>
        </p:xfrm>
        <a:graphic>
          <a:graphicData uri="http://schemas.openxmlformats.org/drawingml/2006/table">
            <a:tbl>
              <a:tblPr firstRow="1" bandRow="1">
                <a:tableStyleId>{5FD0F851-EC5A-4D38-B0AD-8093EC10F338}</a:tableStyleId>
              </a:tblPr>
              <a:tblGrid>
                <a:gridCol w="3241820">
                  <a:extLst>
                    <a:ext uri="{9D8B030D-6E8A-4147-A177-3AD203B41FA5}">
                      <a16:colId xmlns:a16="http://schemas.microsoft.com/office/drawing/2014/main" xmlns="" val="3924693811"/>
                    </a:ext>
                  </a:extLst>
                </a:gridCol>
                <a:gridCol w="1168400">
                  <a:extLst>
                    <a:ext uri="{9D8B030D-6E8A-4147-A177-3AD203B41FA5}">
                      <a16:colId xmlns:a16="http://schemas.microsoft.com/office/drawing/2014/main" xmlns="" val="4274829821"/>
                    </a:ext>
                  </a:extLst>
                </a:gridCol>
              </a:tblGrid>
              <a:tr h="446706">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В </a:t>
                      </a:r>
                      <a:r>
                        <a:rPr lang="ru-RU" sz="1000" b="0" i="0" u="none" strike="noStrike" dirty="0" err="1">
                          <a:solidFill>
                            <a:srgbClr val="000000"/>
                          </a:solidFill>
                          <a:effectLst/>
                          <a:latin typeface="Arial" panose="020B0604020202020204" pitchFamily="34" charset="0"/>
                          <a:cs typeface="Arial" panose="020B0604020202020204" pitchFamily="34" charset="0"/>
                        </a:rPr>
                        <a:t>засобах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масової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інформації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телебачення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газети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тощо</a:t>
                      </a:r>
                      <a:r>
                        <a:rPr lang="ru-RU" sz="1000" b="0" i="0" u="none" strike="noStrike" dirty="0">
                          <a:solidFill>
                            <a:srgbClr val="000000"/>
                          </a:solidFill>
                          <a:effectLst/>
                          <a:latin typeface="Arial" panose="020B0604020202020204" pitchFamily="34" charset="0"/>
                          <a:cs typeface="Arial" panose="020B0604020202020204" pitchFamily="34" charset="0"/>
                        </a:rPr>
                        <a:t>) ми </a:t>
                      </a:r>
                      <a:r>
                        <a:rPr lang="ru-RU" sz="1000" b="0" i="0" u="none" strike="noStrike" dirty="0" err="1">
                          <a:solidFill>
                            <a:srgbClr val="000000"/>
                          </a:solidFill>
                          <a:effectLst/>
                          <a:latin typeface="Arial" panose="020B0604020202020204" pitchFamily="34" charset="0"/>
                          <a:cs typeface="Arial" panose="020B0604020202020204" pitchFamily="34" charset="0"/>
                        </a:rPr>
                        <a:t>отримуємо</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об’єктивну</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інформацію</a:t>
                      </a:r>
                      <a:r>
                        <a:rPr lang="ru-RU" sz="1000" b="0" i="0" u="none" strike="noStrike" dirty="0">
                          <a:solidFill>
                            <a:srgbClr val="000000"/>
                          </a:solidFill>
                          <a:effectLst/>
                          <a:latin typeface="Arial" panose="020B0604020202020204" pitchFamily="34" charset="0"/>
                          <a:cs typeface="Arial" panose="020B0604020202020204" pitchFamily="34" charset="0"/>
                        </a:rPr>
                        <a:t> про суди та </a:t>
                      </a:r>
                      <a:r>
                        <a:rPr lang="ru-RU" sz="1000" b="0" i="0" u="none" strike="noStrike" dirty="0" err="1">
                          <a:solidFill>
                            <a:srgbClr val="000000"/>
                          </a:solidFill>
                          <a:effectLst/>
                          <a:latin typeface="Arial" panose="020B0604020202020204" pitchFamily="34" charset="0"/>
                          <a:cs typeface="Arial" panose="020B0604020202020204" pitchFamily="34" charset="0"/>
                        </a:rPr>
                        <a:t>судову</a:t>
                      </a:r>
                      <a:r>
                        <a:rPr lang="ru-RU" sz="1000" b="0" i="0" u="none" strike="noStrike" dirty="0">
                          <a:solidFill>
                            <a:srgbClr val="000000"/>
                          </a:solidFill>
                          <a:effectLst/>
                          <a:latin typeface="Arial" panose="020B0604020202020204" pitchFamily="34" charset="0"/>
                          <a:cs typeface="Arial" panose="020B0604020202020204" pitchFamily="34" charset="0"/>
                        </a:rPr>
                        <a:t> систему загалом</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pPr algn="r"/>
                      <a:endParaRPr lang="uk-UA" sz="900" dirty="0">
                        <a:noFill/>
                        <a:latin typeface="Arial" panose="020B0604020202020204" pitchFamily="34" charset="0"/>
                        <a:cs typeface="Arial" panose="020B0604020202020204" pitchFamily="34" charset="0"/>
                      </a:endParaRPr>
                    </a:p>
                  </a:txBody>
                  <a:tcPr>
                    <a:lnB w="12700" cmpd="sng">
                      <a:noFill/>
                    </a:lnB>
                  </a:tcPr>
                </a:tc>
                <a:extLst>
                  <a:ext uri="{0D108BD9-81ED-4DB2-BD59-A6C34878D82A}">
                    <a16:rowId xmlns:a16="http://schemas.microsoft.com/office/drawing/2014/main" xmlns="" val="3193128956"/>
                  </a:ext>
                </a:extLst>
              </a:tr>
              <a:tr h="359288">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Особа , що </a:t>
                      </a:r>
                      <a:r>
                        <a:rPr lang="ru-RU" sz="1000" b="0" i="0" u="none" strike="noStrike" dirty="0" err="1">
                          <a:solidFill>
                            <a:srgbClr val="000000"/>
                          </a:solidFill>
                          <a:effectLst/>
                          <a:latin typeface="Arial" panose="020B0604020202020204" pitchFamily="34" charset="0"/>
                          <a:cs typeface="Arial" panose="020B0604020202020204" pitchFamily="34" charset="0"/>
                        </a:rPr>
                        <a:t>повідомить</a:t>
                      </a:r>
                      <a:r>
                        <a:rPr lang="ru-RU" sz="1000" b="0" i="0" u="none" strike="noStrike" dirty="0">
                          <a:solidFill>
                            <a:srgbClr val="000000"/>
                          </a:solidFill>
                          <a:effectLst/>
                          <a:latin typeface="Arial" panose="020B0604020202020204" pitchFamily="34" charset="0"/>
                          <a:cs typeface="Arial" panose="020B0604020202020204" pitchFamily="34" charset="0"/>
                        </a:rPr>
                        <a:t> про </a:t>
                      </a:r>
                      <a:r>
                        <a:rPr lang="ru-RU" sz="1000" b="0" i="0" u="none" strike="noStrike" dirty="0" err="1">
                          <a:solidFill>
                            <a:srgbClr val="000000"/>
                          </a:solidFill>
                          <a:effectLst/>
                          <a:latin typeface="Arial" panose="020B0604020202020204" pitchFamily="34" charset="0"/>
                          <a:cs typeface="Arial" panose="020B0604020202020204" pitchFamily="34" charset="0"/>
                        </a:rPr>
                        <a:t>факти</a:t>
                      </a:r>
                      <a:r>
                        <a:rPr lang="ru-RU" sz="1000" b="0" i="0" u="none" strike="noStrike" dirty="0">
                          <a:solidFill>
                            <a:srgbClr val="000000"/>
                          </a:solidFill>
                          <a:effectLst/>
                          <a:latin typeface="Arial" panose="020B0604020202020204" pitchFamily="34" charset="0"/>
                          <a:cs typeface="Arial" panose="020B0604020202020204" pitchFamily="34" charset="0"/>
                        </a:rPr>
                        <a:t> корупції в судах, отримує захист з боку </a:t>
                      </a:r>
                      <a:r>
                        <a:rPr lang="ru-RU" sz="1000" b="0" i="0" u="none" strike="noStrike" dirty="0" err="1">
                          <a:solidFill>
                            <a:srgbClr val="000000"/>
                          </a:solidFill>
                          <a:effectLst/>
                          <a:latin typeface="Arial" panose="020B0604020202020204" pitchFamily="34" charset="0"/>
                          <a:cs typeface="Arial" panose="020B0604020202020204" pitchFamily="34" charset="0"/>
                        </a:rPr>
                        <a:t>держави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w="12700" cmpd="sng">
                      <a:noFill/>
                    </a:lnT>
                    <a:lnB w="12700" cmpd="sng">
                      <a:noFill/>
                    </a:lnB>
                  </a:tcPr>
                </a:tc>
                <a:extLst>
                  <a:ext uri="{0D108BD9-81ED-4DB2-BD59-A6C34878D82A}">
                    <a16:rowId xmlns:a16="http://schemas.microsoft.com/office/drawing/2014/main" xmlns="" val="3226707338"/>
                  </a:ext>
                </a:extLst>
              </a:tr>
              <a:tr h="527050">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Відбір</a:t>
                      </a:r>
                      <a:r>
                        <a:rPr lang="ru-RU" sz="1000" b="0" i="0" u="none" strike="noStrike" dirty="0">
                          <a:solidFill>
                            <a:srgbClr val="000000"/>
                          </a:solidFill>
                          <a:effectLst/>
                          <a:latin typeface="Arial" panose="020B0604020202020204" pitchFamily="34" charset="0"/>
                          <a:cs typeface="Arial" panose="020B0604020202020204" pitchFamily="34" charset="0"/>
                        </a:rPr>
                        <a:t> суддів </a:t>
                      </a:r>
                      <a:r>
                        <a:rPr lang="ru-RU" sz="1000" b="0" i="0" u="none" strike="noStrike" dirty="0" err="1">
                          <a:solidFill>
                            <a:srgbClr val="000000"/>
                          </a:solidFill>
                          <a:effectLst/>
                          <a:latin typeface="Arial" panose="020B0604020202020204" pitchFamily="34" charset="0"/>
                          <a:cs typeface="Arial" panose="020B0604020202020204" pitchFamily="34" charset="0"/>
                        </a:rPr>
                        <a:t>відбувається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виключно</a:t>
                      </a:r>
                      <a:r>
                        <a:rPr lang="ru-RU" sz="1000" b="0" i="0" u="none" strike="noStrike" dirty="0">
                          <a:solidFill>
                            <a:srgbClr val="000000"/>
                          </a:solidFill>
                          <a:effectLst/>
                          <a:latin typeface="Arial" panose="020B0604020202020204" pitchFamily="34" charset="0"/>
                          <a:cs typeface="Arial" panose="020B0604020202020204" pitchFamily="34" charset="0"/>
                        </a:rPr>
                        <a:t> за </a:t>
                      </a:r>
                      <a:r>
                        <a:rPr lang="ru-RU" sz="1000" b="0" i="0" u="none" strike="noStrike" dirty="0" err="1">
                          <a:solidFill>
                            <a:srgbClr val="000000"/>
                          </a:solidFill>
                          <a:effectLst/>
                          <a:latin typeface="Arial" panose="020B0604020202020204" pitchFamily="34" charset="0"/>
                          <a:cs typeface="Arial" panose="020B0604020202020204" pitchFamily="34" charset="0"/>
                        </a:rPr>
                        <a:t>критеріями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професійної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підготовки</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високих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моральних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якостей</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прозоро</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відкрито</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3517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Громадянам</a:t>
                      </a:r>
                      <a:r>
                        <a:rPr lang="ru-RU" sz="1000" b="0" i="0" u="none" strike="noStrike" dirty="0">
                          <a:solidFill>
                            <a:srgbClr val="000000"/>
                          </a:solidFill>
                          <a:effectLst/>
                          <a:latin typeface="Arial" panose="020B0604020202020204" pitchFamily="34" charset="0"/>
                          <a:cs typeface="Arial" panose="020B0604020202020204" pitchFamily="34" charset="0"/>
                        </a:rPr>
                        <a:t> легко </a:t>
                      </a:r>
                      <a:r>
                        <a:rPr lang="ru-RU" sz="1000" b="0" i="0" u="none" strike="noStrike" dirty="0" err="1">
                          <a:solidFill>
                            <a:srgbClr val="000000"/>
                          </a:solidFill>
                          <a:effectLst/>
                          <a:latin typeface="Arial" panose="020B0604020202020204" pitchFamily="34" charset="0"/>
                          <a:cs typeface="Arial" panose="020B0604020202020204" pitchFamily="34" charset="0"/>
                        </a:rPr>
                        <a:t>знайти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достовірну</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інформацію</a:t>
                      </a:r>
                      <a:r>
                        <a:rPr lang="ru-RU" sz="1000" b="0" i="0" u="none" strike="noStrike" dirty="0">
                          <a:solidFill>
                            <a:srgbClr val="000000"/>
                          </a:solidFill>
                          <a:effectLst/>
                          <a:latin typeface="Arial" panose="020B0604020202020204" pitchFamily="34" charset="0"/>
                          <a:cs typeface="Arial" panose="020B0604020202020204" pitchFamily="34" charset="0"/>
                        </a:rPr>
                        <a:t> про доходи та </a:t>
                      </a:r>
                      <a:r>
                        <a:rPr lang="ru-RU" sz="1000" b="0" i="0" u="none" strike="noStrike" dirty="0" err="1">
                          <a:solidFill>
                            <a:srgbClr val="000000"/>
                          </a:solidFill>
                          <a:effectLst/>
                          <a:latin typeface="Arial" panose="020B0604020202020204" pitchFamily="34" charset="0"/>
                          <a:cs typeface="Arial" panose="020B0604020202020204" pitchFamily="34" charset="0"/>
                        </a:rPr>
                        <a:t>статки</a:t>
                      </a:r>
                      <a:r>
                        <a:rPr lang="ru-RU" sz="1000" b="0" i="0" u="none" strike="noStrike" dirty="0">
                          <a:solidFill>
                            <a:srgbClr val="000000"/>
                          </a:solidFill>
                          <a:effectLst/>
                          <a:latin typeface="Arial" panose="020B0604020202020204" pitchFamily="34" charset="0"/>
                          <a:cs typeface="Arial" panose="020B0604020202020204" pitchFamily="34" charset="0"/>
                        </a:rPr>
                        <a:t> кожного судді</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pPr algn="r"/>
                      <a:endParaRPr lang="uk-UA" sz="900" dirty="0">
                        <a:noFill/>
                        <a:latin typeface="Arial" panose="020B0604020202020204" pitchFamily="34" charset="0"/>
                        <a:cs typeface="Arial" panose="020B0604020202020204" pitchFamily="34" charset="0"/>
                      </a:endParaRPr>
                    </a:p>
                  </a:txBody>
                  <a:tcPr>
                    <a:lnT>
                      <a:noFill/>
                    </a:lnT>
                  </a:tcPr>
                </a:tc>
                <a:extLst>
                  <a:ext uri="{0D108BD9-81ED-4DB2-BD59-A6C34878D82A}">
                    <a16:rowId xmlns:a16="http://schemas.microsoft.com/office/drawing/2014/main" xmlns="" val="4085607662"/>
                  </a:ext>
                </a:extLst>
              </a:tr>
              <a:tr h="519289">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Суди є </a:t>
                      </a:r>
                      <a:r>
                        <a:rPr lang="ru-RU" sz="1000" b="0" i="0" u="none" strike="noStrike" dirty="0" err="1">
                          <a:solidFill>
                            <a:srgbClr val="000000"/>
                          </a:solidFill>
                          <a:effectLst/>
                          <a:latin typeface="Arial" panose="020B0604020202020204" pitchFamily="34" charset="0"/>
                          <a:cs typeface="Arial" panose="020B0604020202020204" pitchFamily="34" charset="0"/>
                        </a:rPr>
                        <a:t>незалежними</a:t>
                      </a:r>
                      <a:r>
                        <a:rPr lang="ru-RU" sz="1000" b="0" i="0" u="none" strike="noStrike" dirty="0">
                          <a:solidFill>
                            <a:srgbClr val="000000"/>
                          </a:solidFill>
                          <a:effectLst/>
                          <a:latin typeface="Arial" panose="020B0604020202020204" pitchFamily="34" charset="0"/>
                          <a:cs typeface="Arial" panose="020B0604020202020204" pitchFamily="34" charset="0"/>
                        </a:rPr>
                        <a:t> та не </a:t>
                      </a:r>
                      <a:r>
                        <a:rPr lang="ru-RU" sz="1000" b="0" i="0" u="none" strike="noStrike" dirty="0" err="1">
                          <a:solidFill>
                            <a:srgbClr val="000000"/>
                          </a:solidFill>
                          <a:effectLst/>
                          <a:latin typeface="Arial" panose="020B0604020202020204" pitchFamily="34" charset="0"/>
                          <a:cs typeface="Arial" panose="020B0604020202020204" pitchFamily="34" charset="0"/>
                        </a:rPr>
                        <a:t>зазнають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впливу</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політиків</a:t>
                      </a:r>
                      <a:r>
                        <a:rPr lang="ru-RU" sz="1000" b="0" i="0" u="none" strike="noStrike" dirty="0">
                          <a:solidFill>
                            <a:srgbClr val="000000"/>
                          </a:solidFill>
                          <a:effectLst/>
                          <a:latin typeface="Arial" panose="020B0604020202020204" pitchFamily="34" charset="0"/>
                          <a:cs typeface="Arial" panose="020B0604020202020204" pitchFamily="34" charset="0"/>
                        </a:rPr>
                        <a:t>, влади, </a:t>
                      </a:r>
                      <a:r>
                        <a:rPr lang="ru-RU" sz="1000" b="0" i="0" u="none" strike="noStrike" dirty="0" err="1">
                          <a:solidFill>
                            <a:srgbClr val="000000"/>
                          </a:solidFill>
                          <a:effectLst/>
                          <a:latin typeface="Arial" panose="020B0604020202020204" pitchFamily="34" charset="0"/>
                          <a:cs typeface="Arial" panose="020B0604020202020204" pitchFamily="34" charset="0"/>
                        </a:rPr>
                        <a:t>олігархів</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r h="436806">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Українські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громадяни</a:t>
                      </a:r>
                      <a:r>
                        <a:rPr lang="ru-RU" sz="1000" b="0" i="0" u="none" strike="noStrike" dirty="0">
                          <a:solidFill>
                            <a:srgbClr val="000000"/>
                          </a:solidFill>
                          <a:effectLst/>
                          <a:latin typeface="Arial" panose="020B0604020202020204" pitchFamily="34" charset="0"/>
                          <a:cs typeface="Arial" panose="020B0604020202020204" pitchFamily="34" charset="0"/>
                        </a:rPr>
                        <a:t> довіряють судам</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36974283"/>
                  </a:ext>
                </a:extLst>
              </a:tr>
              <a:tr h="465790">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Судді </a:t>
                      </a:r>
                      <a:r>
                        <a:rPr lang="ru-RU" sz="1000" b="0" i="0" u="none" strike="noStrike" dirty="0" err="1">
                          <a:solidFill>
                            <a:srgbClr val="000000"/>
                          </a:solidFill>
                          <a:effectLst/>
                          <a:latin typeface="Arial" panose="020B0604020202020204" pitchFamily="34" charset="0"/>
                          <a:cs typeface="Arial" panose="020B0604020202020204" pitchFamily="34" charset="0"/>
                        </a:rPr>
                        <a:t>завжди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ухвалюють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законні</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справедливі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рішення</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9809811"/>
                  </a:ext>
                </a:extLst>
              </a:tr>
              <a:tr h="453532">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Судова система України є </a:t>
                      </a:r>
                      <a:r>
                        <a:rPr lang="ru-RU" sz="1000" b="0" i="0" u="none" strike="noStrike" dirty="0" err="1">
                          <a:solidFill>
                            <a:srgbClr val="000000"/>
                          </a:solidFill>
                          <a:effectLst/>
                          <a:latin typeface="Arial" panose="020B0604020202020204" pitchFamily="34" charset="0"/>
                          <a:cs typeface="Arial" panose="020B0604020202020204" pitchFamily="34" charset="0"/>
                        </a:rPr>
                        <a:t>вiдкритою</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прозорою</a:t>
                      </a:r>
                      <a:r>
                        <a:rPr lang="ru-RU" sz="1000" b="0" i="0" u="none" strike="noStrike" dirty="0">
                          <a:solidFill>
                            <a:srgbClr val="000000"/>
                          </a:solidFill>
                          <a:effectLst/>
                          <a:latin typeface="Arial" panose="020B0604020202020204" pitchFamily="34" charset="0"/>
                          <a:cs typeface="Arial" panose="020B0604020202020204" pitchFamily="34" charset="0"/>
                        </a:rPr>
                        <a:t> для громадян, ЗМI,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громадських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органiзацiй</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всiх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зацiкавлених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осiб</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46606253"/>
                  </a:ext>
                </a:extLst>
              </a:tr>
            </a:tbl>
          </a:graphicData>
        </a:graphic>
      </p:graphicFrame>
      <p:sp>
        <p:nvSpPr>
          <p:cNvPr id="7" name="Объект 28"/>
          <p:cNvSpPr txBox="1">
            <a:spLocks/>
          </p:cNvSpPr>
          <p:nvPr/>
        </p:nvSpPr>
        <p:spPr>
          <a:xfrm>
            <a:off x="146050" y="614766"/>
            <a:ext cx="8435479" cy="461665"/>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НАСКІЛЬКИ ВИ ПОГОДЖУЄТЕСЯ З НАСТУПНИМИ ТВЕРДЖЕННЯМИ ЩОДО СУЧАСНОГО СТАНУ УКРАЇНСЬКОЇ СУДОВОЇ СИСТЕМИ? </a:t>
            </a:r>
          </a:p>
        </p:txBody>
      </p:sp>
      <p:graphicFrame>
        <p:nvGraphicFramePr>
          <p:cNvPr id="10" name="Объект 12"/>
          <p:cNvGraphicFramePr>
            <a:graphicFrameLocks/>
          </p:cNvGraphicFramePr>
          <p:nvPr>
            <p:extLst>
              <p:ext uri="{D42A27DB-BD31-4B8C-83A1-F6EECF244321}">
                <p14:modId xmlns:p14="http://schemas.microsoft.com/office/powerpoint/2010/main" val="911498040"/>
              </p:ext>
            </p:extLst>
          </p:nvPr>
        </p:nvGraphicFramePr>
        <p:xfrm>
          <a:off x="7787318" y="1180587"/>
          <a:ext cx="1260000" cy="3670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Объект 36"/>
          <p:cNvGraphicFramePr>
            <a:graphicFrameLocks/>
          </p:cNvGraphicFramePr>
          <p:nvPr>
            <p:extLst>
              <p:ext uri="{D42A27DB-BD31-4B8C-83A1-F6EECF244321}">
                <p14:modId xmlns:p14="http://schemas.microsoft.com/office/powerpoint/2010/main" val="4160451843"/>
              </p:ext>
            </p:extLst>
          </p:nvPr>
        </p:nvGraphicFramePr>
        <p:xfrm>
          <a:off x="146051" y="4803335"/>
          <a:ext cx="8832984" cy="248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Объект 12"/>
          <p:cNvGraphicFramePr>
            <a:graphicFrameLocks/>
          </p:cNvGraphicFramePr>
          <p:nvPr>
            <p:extLst>
              <p:ext uri="{D42A27DB-BD31-4B8C-83A1-F6EECF244321}">
                <p14:modId xmlns:p14="http://schemas.microsoft.com/office/powerpoint/2010/main" val="2863212281"/>
              </p:ext>
            </p:extLst>
          </p:nvPr>
        </p:nvGraphicFramePr>
        <p:xfrm>
          <a:off x="3159485" y="1121342"/>
          <a:ext cx="1260000" cy="3726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3"/>
          <p:cNvGraphicFramePr>
            <a:graphicFrameLocks noGrp="1"/>
          </p:cNvGraphicFramePr>
          <p:nvPr>
            <p:ph idx="1"/>
            <p:extLst>
              <p:ext uri="{D42A27DB-BD31-4B8C-83A1-F6EECF244321}">
                <p14:modId xmlns:p14="http://schemas.microsoft.com/office/powerpoint/2010/main" val="150873435"/>
              </p:ext>
            </p:extLst>
          </p:nvPr>
        </p:nvGraphicFramePr>
        <p:xfrm>
          <a:off x="146051" y="1180587"/>
          <a:ext cx="4333864" cy="3652121"/>
        </p:xfrm>
        <a:graphic>
          <a:graphicData uri="http://schemas.openxmlformats.org/drawingml/2006/table">
            <a:tbl>
              <a:tblPr firstRow="1" bandRow="1">
                <a:tableStyleId>{5FD0F851-EC5A-4D38-B0AD-8093EC10F338}</a:tableStyleId>
              </a:tblPr>
              <a:tblGrid>
                <a:gridCol w="2905974">
                  <a:extLst>
                    <a:ext uri="{9D8B030D-6E8A-4147-A177-3AD203B41FA5}">
                      <a16:colId xmlns:a16="http://schemas.microsoft.com/office/drawing/2014/main" xmlns="" val="3924693811"/>
                    </a:ext>
                  </a:extLst>
                </a:gridCol>
                <a:gridCol w="1427890">
                  <a:extLst>
                    <a:ext uri="{9D8B030D-6E8A-4147-A177-3AD203B41FA5}">
                      <a16:colId xmlns:a16="http://schemas.microsoft.com/office/drawing/2014/main" xmlns="" val="4274829821"/>
                    </a:ext>
                  </a:extLst>
                </a:gridCol>
              </a:tblGrid>
              <a:tr h="352835">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В </a:t>
                      </a:r>
                      <a:r>
                        <a:rPr lang="ru-RU" sz="1000" b="0" i="0" u="none" strike="noStrike" dirty="0" err="1">
                          <a:solidFill>
                            <a:srgbClr val="000000"/>
                          </a:solidFill>
                          <a:effectLst/>
                          <a:latin typeface="Arial" panose="020B0604020202020204" pitchFamily="34" charset="0"/>
                          <a:cs typeface="Arial" panose="020B0604020202020204" pitchFamily="34" charset="0"/>
                        </a:rPr>
                        <a:t>судi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завжди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виграє</a:t>
                      </a:r>
                      <a:r>
                        <a:rPr lang="ru-RU" sz="1000" b="0" i="0" u="none" strike="noStrike" dirty="0">
                          <a:solidFill>
                            <a:srgbClr val="000000"/>
                          </a:solidFill>
                          <a:effectLst/>
                          <a:latin typeface="Arial" panose="020B0604020202020204" pitchFamily="34" charset="0"/>
                          <a:cs typeface="Arial" panose="020B0604020202020204" pitchFamily="34" charset="0"/>
                        </a:rPr>
                        <a:t> той, </a:t>
                      </a:r>
                      <a:r>
                        <a:rPr lang="ru-RU" sz="1000" b="0" i="0" u="none" strike="noStrike" dirty="0" err="1">
                          <a:solidFill>
                            <a:srgbClr val="000000"/>
                          </a:solidFill>
                          <a:effectLst/>
                          <a:latin typeface="Arial" panose="020B0604020202020204" pitchFamily="34" charset="0"/>
                          <a:cs typeface="Arial" panose="020B0604020202020204" pitchFamily="34" charset="0"/>
                        </a:rPr>
                        <a:t>хто</a:t>
                      </a:r>
                      <a:r>
                        <a:rPr lang="ru-RU" sz="1000" b="0" i="0" u="none" strike="noStrike" dirty="0">
                          <a:solidFill>
                            <a:srgbClr val="000000"/>
                          </a:solidFill>
                          <a:effectLst/>
                          <a:latin typeface="Arial" panose="020B0604020202020204" pitchFamily="34" charset="0"/>
                          <a:cs typeface="Arial" panose="020B0604020202020204" pitchFamily="34" charset="0"/>
                        </a:rPr>
                        <a:t> має </a:t>
                      </a:r>
                      <a:r>
                        <a:rPr lang="ru-RU" sz="1000" b="0" i="0" u="none" strike="noStrike" dirty="0" err="1">
                          <a:solidFill>
                            <a:srgbClr val="000000"/>
                          </a:solidFill>
                          <a:effectLst/>
                          <a:latin typeface="Arial" panose="020B0604020202020204" pitchFamily="34" charset="0"/>
                          <a:cs typeface="Arial" panose="020B0604020202020204" pitchFamily="34" charset="0"/>
                        </a:rPr>
                        <a:t>бiльше</a:t>
                      </a:r>
                      <a:r>
                        <a:rPr lang="ru-RU" sz="1000" b="0" i="0" u="none" strike="noStrike" dirty="0">
                          <a:solidFill>
                            <a:srgbClr val="000000"/>
                          </a:solidFill>
                          <a:effectLst/>
                          <a:latin typeface="Arial" panose="020B0604020202020204" pitchFamily="34" charset="0"/>
                          <a:cs typeface="Arial" panose="020B0604020202020204" pitchFamily="34" charset="0"/>
                        </a:rPr>
                        <a:t> грошей</a:t>
                      </a:r>
                    </a:p>
                  </a:txBody>
                  <a:tcPr marL="9525" marR="9525" marT="9525" marB="0" anchor="ctr">
                    <a:lnB w="12700" cmpd="sng">
                      <a:noFill/>
                    </a:lnB>
                    <a:noFill/>
                  </a:tcPr>
                </a:tc>
                <a:tc>
                  <a:txBody>
                    <a:bodyPr/>
                    <a:lstStyle/>
                    <a:p>
                      <a:pPr algn="r"/>
                      <a:endParaRPr lang="uk-UA" sz="900" dirty="0">
                        <a:noFill/>
                        <a:latin typeface="Arial" panose="020B0604020202020204" pitchFamily="34" charset="0"/>
                        <a:cs typeface="Arial" panose="020B0604020202020204" pitchFamily="34" charset="0"/>
                      </a:endParaRPr>
                    </a:p>
                  </a:txBody>
                  <a:tcPr>
                    <a:lnB w="12700" cmpd="sng">
                      <a:noFill/>
                    </a:lnB>
                  </a:tcPr>
                </a:tc>
                <a:extLst>
                  <a:ext uri="{0D108BD9-81ED-4DB2-BD59-A6C34878D82A}">
                    <a16:rowId xmlns:a16="http://schemas.microsoft.com/office/drawing/2014/main" xmlns="" val="3193128956"/>
                  </a:ext>
                </a:extLst>
              </a:tr>
              <a:tr h="459719">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Корупц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я в судах </a:t>
                      </a:r>
                      <a:r>
                        <a:rPr lang="ru-RU" sz="1000" b="0" i="0" u="none" strike="noStrike" dirty="0" err="1">
                          <a:solidFill>
                            <a:srgbClr val="000000"/>
                          </a:solidFill>
                          <a:effectLst/>
                          <a:latin typeface="Arial" panose="020B0604020202020204" pitchFamily="34" charset="0"/>
                          <a:cs typeface="Arial" panose="020B0604020202020204" pitchFamily="34" charset="0"/>
                        </a:rPr>
                        <a:t>зростає</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w="12700" cmpd="sng">
                      <a:noFill/>
                    </a:lnT>
                    <a:lnB w="12700" cmpd="sng">
                      <a:noFill/>
                    </a:lnB>
                  </a:tcPr>
                </a:tc>
                <a:extLst>
                  <a:ext uri="{0D108BD9-81ED-4DB2-BD59-A6C34878D82A}">
                    <a16:rowId xmlns:a16="http://schemas.microsoft.com/office/drawing/2014/main" xmlns="" val="3226707338"/>
                  </a:ext>
                </a:extLst>
              </a:tr>
              <a:tr h="597659">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Пiдкуп суддiв є </a:t>
                      </a:r>
                      <a:r>
                        <a:rPr lang="ru-RU" sz="1000" b="0" i="0" u="none" strike="noStrike" dirty="0" err="1">
                          <a:solidFill>
                            <a:srgbClr val="000000"/>
                          </a:solidFill>
                          <a:effectLst/>
                          <a:latin typeface="Arial" panose="020B0604020202020204" pitchFamily="34" charset="0"/>
                          <a:cs typeface="Arial" panose="020B0604020202020204" pitchFamily="34" charset="0"/>
                        </a:rPr>
                        <a:t>звичайною</a:t>
                      </a:r>
                      <a:r>
                        <a:rPr lang="ru-RU" sz="1000" b="0" i="0" u="none" strike="noStrike" dirty="0">
                          <a:solidFill>
                            <a:srgbClr val="000000"/>
                          </a:solidFill>
                          <a:effectLst/>
                          <a:latin typeface="Arial" panose="020B0604020202020204" pitchFamily="34" charset="0"/>
                          <a:cs typeface="Arial" panose="020B0604020202020204" pitchFamily="34" charset="0"/>
                        </a:rPr>
                        <a:t> практикою в </a:t>
                      </a:r>
                      <a:r>
                        <a:rPr lang="ru-RU" sz="1000" b="0" i="0" u="none" strike="noStrike" dirty="0" err="1">
                          <a:solidFill>
                            <a:srgbClr val="000000"/>
                          </a:solidFill>
                          <a:effectLst/>
                          <a:latin typeface="Arial" panose="020B0604020202020204" pitchFamily="34" charset="0"/>
                          <a:cs typeface="Arial" panose="020B0604020202020204" pitchFamily="34" charset="0"/>
                        </a:rPr>
                        <a:t>українських</a:t>
                      </a:r>
                      <a:r>
                        <a:rPr lang="ru-RU" sz="1000" b="0" i="0" u="none" strike="noStrike" dirty="0">
                          <a:solidFill>
                            <a:srgbClr val="000000"/>
                          </a:solidFill>
                          <a:effectLst/>
                          <a:latin typeface="Arial" panose="020B0604020202020204" pitchFamily="34" charset="0"/>
                          <a:cs typeface="Arial" panose="020B0604020202020204" pitchFamily="34" charset="0"/>
                        </a:rPr>
                        <a:t> судах i без цього </a:t>
                      </a:r>
                      <a:r>
                        <a:rPr lang="ru-RU" sz="1000" b="0" i="0" u="none" strike="noStrike" dirty="0" err="1">
                          <a:solidFill>
                            <a:srgbClr val="000000"/>
                          </a:solidFill>
                          <a:effectLst/>
                          <a:latin typeface="Arial" panose="020B0604020202020204" pitchFamily="34" charset="0"/>
                          <a:cs typeface="Arial" panose="020B0604020202020204" pitchFamily="34" charset="0"/>
                        </a:rPr>
                        <a:t>отримати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позитивне</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вирiшення</a:t>
                      </a:r>
                      <a:r>
                        <a:rPr lang="ru-RU" sz="1000" b="0" i="0" u="none" strike="noStrike" dirty="0">
                          <a:solidFill>
                            <a:srgbClr val="000000"/>
                          </a:solidFill>
                          <a:effectLst/>
                          <a:latin typeface="Arial" panose="020B0604020202020204" pitchFamily="34" charset="0"/>
                          <a:cs typeface="Arial" panose="020B0604020202020204" pitchFamily="34" charset="0"/>
                        </a:rPr>
                        <a:t> судової справи - </a:t>
                      </a:r>
                      <a:r>
                        <a:rPr lang="ru-RU" sz="1000" b="0" i="0" u="none" strike="noStrike" dirty="0" err="1">
                          <a:solidFill>
                            <a:srgbClr val="000000"/>
                          </a:solidFill>
                          <a:effectLst/>
                          <a:latin typeface="Arial" panose="020B0604020202020204" pitchFamily="34" charset="0"/>
                          <a:cs typeface="Arial" panose="020B0604020202020204" pitchFamily="34" charset="0"/>
                        </a:rPr>
                        <a:t>неможливо</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0398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Призначення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добiр</a:t>
                      </a:r>
                      <a:r>
                        <a:rPr lang="ru-RU" sz="1000" b="0" i="0" u="none" strike="noStrike" dirty="0">
                          <a:solidFill>
                            <a:srgbClr val="000000"/>
                          </a:solidFill>
                          <a:effectLst/>
                          <a:latin typeface="Arial" panose="020B0604020202020204" pitchFamily="34" charset="0"/>
                          <a:cs typeface="Arial" panose="020B0604020202020204" pitchFamily="34" charset="0"/>
                        </a:rPr>
                        <a:t>) суддiв </a:t>
                      </a:r>
                      <a:r>
                        <a:rPr lang="ru-RU" sz="1000" b="0" i="0" u="none" strike="noStrike" dirty="0" err="1">
                          <a:solidFill>
                            <a:srgbClr val="000000"/>
                          </a:solidFill>
                          <a:effectLst/>
                          <a:latin typeface="Arial" panose="020B0604020202020204" pitchFamily="34" charset="0"/>
                          <a:cs typeface="Arial" panose="020B0604020202020204" pitchFamily="34" charset="0"/>
                        </a:rPr>
                        <a:t>вiдбувається</a:t>
                      </a:r>
                      <a:r>
                        <a:rPr lang="ru-RU" sz="1000" b="0" i="0" u="none" strike="noStrike" dirty="0">
                          <a:solidFill>
                            <a:srgbClr val="000000"/>
                          </a:solidFill>
                          <a:effectLst/>
                          <a:latin typeface="Arial" panose="020B0604020202020204" pitchFamily="34" charset="0"/>
                          <a:cs typeface="Arial" panose="020B0604020202020204" pitchFamily="34" charset="0"/>
                        </a:rPr>
                        <a:t> пiд </a:t>
                      </a:r>
                      <a:r>
                        <a:rPr lang="ru-RU" sz="1000" b="0" i="0" u="none" strike="noStrike" dirty="0" err="1">
                          <a:solidFill>
                            <a:srgbClr val="000000"/>
                          </a:solidFill>
                          <a:effectLst/>
                          <a:latin typeface="Arial" panose="020B0604020202020204" pitchFamily="34" charset="0"/>
                          <a:cs typeface="Arial" panose="020B0604020202020204" pitchFamily="34" charset="0"/>
                        </a:rPr>
                        <a:t>полiтичним</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впливом</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pPr algn="r"/>
                      <a:endParaRPr lang="uk-UA" sz="900" dirty="0">
                        <a:noFill/>
                        <a:latin typeface="Arial" panose="020B0604020202020204" pitchFamily="34" charset="0"/>
                        <a:cs typeface="Arial" panose="020B0604020202020204" pitchFamily="34" charset="0"/>
                      </a:endParaRPr>
                    </a:p>
                  </a:txBody>
                  <a:tcPr>
                    <a:lnT>
                      <a:noFill/>
                    </a:lnT>
                  </a:tcPr>
                </a:tc>
                <a:extLst>
                  <a:ext uri="{0D108BD9-81ED-4DB2-BD59-A6C34878D82A}">
                    <a16:rowId xmlns:a16="http://schemas.microsoft.com/office/drawing/2014/main" xmlns="" val="4085607662"/>
                  </a:ext>
                </a:extLst>
              </a:tr>
              <a:tr h="486021">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Суддi часто </a:t>
                      </a:r>
                      <a:r>
                        <a:rPr lang="ru-RU" sz="1000" b="0" i="0" u="none" strike="noStrike" dirty="0" err="1">
                          <a:solidFill>
                            <a:srgbClr val="000000"/>
                          </a:solidFill>
                          <a:effectLst/>
                          <a:latin typeface="Arial" panose="020B0604020202020204" pitchFamily="34" charset="0"/>
                          <a:cs typeface="Arial" panose="020B0604020202020204" pitchFamily="34" charset="0"/>
                        </a:rPr>
                        <a:t>приймають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рiшення</a:t>
                      </a:r>
                      <a:r>
                        <a:rPr lang="ru-RU" sz="1000" b="0" i="0" u="none" strike="noStrike" dirty="0">
                          <a:solidFill>
                            <a:srgbClr val="000000"/>
                          </a:solidFill>
                          <a:effectLst/>
                          <a:latin typeface="Arial" panose="020B0604020202020204" pitchFamily="34" charset="0"/>
                          <a:cs typeface="Arial" panose="020B0604020202020204" pitchFamily="34" charset="0"/>
                        </a:rPr>
                        <a:t> пiд </a:t>
                      </a:r>
                      <a:r>
                        <a:rPr lang="ru-RU" sz="1000" b="0" i="0" u="none" strike="noStrike" dirty="0" err="1">
                          <a:solidFill>
                            <a:srgbClr val="000000"/>
                          </a:solidFill>
                          <a:effectLst/>
                          <a:latin typeface="Arial" panose="020B0604020202020204" pitchFamily="34" charset="0"/>
                          <a:cs typeface="Arial" panose="020B0604020202020204" pitchFamily="34" charset="0"/>
                        </a:rPr>
                        <a:t>тиском</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побоюючись</a:t>
                      </a:r>
                      <a:r>
                        <a:rPr lang="ru-RU" sz="1000" b="0" i="0" u="none" strike="noStrike" dirty="0">
                          <a:solidFill>
                            <a:srgbClr val="000000"/>
                          </a:solidFill>
                          <a:effectLst/>
                          <a:latin typeface="Arial" panose="020B0604020202020204" pitchFamily="34" charset="0"/>
                          <a:cs typeface="Arial" panose="020B0604020202020204" pitchFamily="34" charset="0"/>
                        </a:rPr>
                        <a:t> стати </a:t>
                      </a:r>
                      <a:r>
                        <a:rPr lang="ru-RU" sz="1000" b="0" i="0" u="none" strike="noStrike" dirty="0" err="1">
                          <a:solidFill>
                            <a:srgbClr val="000000"/>
                          </a:solidFill>
                          <a:effectLst/>
                          <a:latin typeface="Arial" panose="020B0604020202020204" pitchFamily="34" charset="0"/>
                          <a:cs typeface="Arial" panose="020B0604020202020204" pitchFamily="34" charset="0"/>
                        </a:rPr>
                        <a:t>об`єктом</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громадського</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осуду</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акцiй</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громадських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активiстiв</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r h="457558">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Р</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вень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профес</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йної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квал</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ф</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кац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ї </a:t>
                      </a:r>
                      <a:r>
                        <a:rPr lang="ru-RU" sz="1000" b="0" i="0" u="none" strike="noStrike" dirty="0" err="1">
                          <a:solidFill>
                            <a:srgbClr val="000000"/>
                          </a:solidFill>
                          <a:effectLst/>
                          <a:latin typeface="Arial" panose="020B0604020202020204" pitchFamily="34" charset="0"/>
                          <a:cs typeface="Arial" panose="020B0604020202020204" pitchFamily="34" charset="0"/>
                        </a:rPr>
                        <a:t>судд</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є </a:t>
                      </a:r>
                      <a:r>
                        <a:rPr lang="ru-RU" sz="1000" b="0" i="0" u="none" strike="noStrike" dirty="0" err="1">
                          <a:solidFill>
                            <a:srgbClr val="000000"/>
                          </a:solidFill>
                          <a:effectLst/>
                          <a:latin typeface="Arial" panose="020B0604020202020204" pitchFamily="34" charset="0"/>
                          <a:cs typeface="Arial" panose="020B0604020202020204" pitchFamily="34" charset="0"/>
                        </a:rPr>
                        <a:t>належним</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36974283"/>
                  </a:ext>
                </a:extLst>
              </a:tr>
              <a:tr h="415321">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Присяжні</a:t>
                      </a:r>
                      <a:r>
                        <a:rPr lang="ru-RU" sz="1000" b="0" i="0" u="none" strike="noStrike" dirty="0">
                          <a:solidFill>
                            <a:srgbClr val="000000"/>
                          </a:solidFill>
                          <a:effectLst/>
                          <a:latin typeface="Arial" panose="020B0604020202020204" pitchFamily="34" charset="0"/>
                          <a:cs typeface="Arial" panose="020B0604020202020204" pitchFamily="34" charset="0"/>
                        </a:rPr>
                        <a:t> в судах України </a:t>
                      </a:r>
                      <a:r>
                        <a:rPr lang="ru-RU" sz="1000" b="0" i="0" u="none" strike="noStrike" dirty="0" err="1">
                          <a:solidFill>
                            <a:srgbClr val="000000"/>
                          </a:solidFill>
                          <a:effectLst/>
                          <a:latin typeface="Arial" panose="020B0604020202020204" pitchFamily="34" charset="0"/>
                          <a:cs typeface="Arial" panose="020B0604020202020204" pitchFamily="34" charset="0"/>
                        </a:rPr>
                        <a:t>сприяють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ухваленню</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справедливих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рішень</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протидіють</a:t>
                      </a:r>
                      <a:r>
                        <a:rPr lang="ru-RU" sz="1000" b="0" i="0" u="none" strike="noStrike" dirty="0">
                          <a:solidFill>
                            <a:srgbClr val="000000"/>
                          </a:solidFill>
                          <a:effectLst/>
                          <a:latin typeface="Arial" panose="020B0604020202020204" pitchFamily="34" charset="0"/>
                          <a:cs typeface="Arial" panose="020B0604020202020204" pitchFamily="34" charset="0"/>
                        </a:rPr>
                        <a:t> корупції</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9809811"/>
                  </a:ext>
                </a:extLst>
              </a:tr>
              <a:tr h="457558">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Професiя </a:t>
                      </a:r>
                      <a:r>
                        <a:rPr lang="ru-RU" sz="1000" b="0" i="0" u="none" strike="noStrike" dirty="0" err="1">
                          <a:solidFill>
                            <a:srgbClr val="000000"/>
                          </a:solidFill>
                          <a:effectLst/>
                          <a:latin typeface="Arial" panose="020B0604020202020204" pitchFamily="34" charset="0"/>
                          <a:cs typeface="Arial" panose="020B0604020202020204" pitchFamily="34" charset="0"/>
                        </a:rPr>
                        <a:t>суддi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викликає</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повагу</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приязне</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ставлення</a:t>
                      </a:r>
                      <a:r>
                        <a:rPr lang="ru-RU" sz="1000" b="0" i="0" u="none" strike="noStrike" dirty="0">
                          <a:solidFill>
                            <a:srgbClr val="000000"/>
                          </a:solidFill>
                          <a:effectLst/>
                          <a:latin typeface="Arial" panose="020B0604020202020204" pitchFamily="34" charset="0"/>
                          <a:cs typeface="Arial" panose="020B0604020202020204" pitchFamily="34" charset="0"/>
                        </a:rPr>
                        <a:t> у </a:t>
                      </a:r>
                      <a:r>
                        <a:rPr lang="ru-RU" sz="1000" b="0" i="0" u="none" strike="noStrike" dirty="0" err="1">
                          <a:solidFill>
                            <a:srgbClr val="000000"/>
                          </a:solidFill>
                          <a:effectLst/>
                          <a:latin typeface="Arial" panose="020B0604020202020204" pitchFamily="34" charset="0"/>
                          <a:cs typeface="Arial" panose="020B0604020202020204" pitchFamily="34" charset="0"/>
                        </a:rPr>
                        <a:t>звичайних</a:t>
                      </a:r>
                      <a:r>
                        <a:rPr lang="ru-RU" sz="1000" b="0" i="0" u="none" strike="noStrike" dirty="0">
                          <a:solidFill>
                            <a:srgbClr val="000000"/>
                          </a:solidFill>
                          <a:effectLst/>
                          <a:latin typeface="Arial" panose="020B0604020202020204" pitchFamily="34" charset="0"/>
                          <a:cs typeface="Arial" panose="020B0604020202020204" pitchFamily="34" charset="0"/>
                        </a:rPr>
                        <a:t> людей </a:t>
                      </a: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46606253"/>
                  </a:ext>
                </a:extLst>
              </a:tr>
            </a:tbl>
          </a:graphicData>
        </a:graphic>
      </p:graphicFrame>
      <p:sp>
        <p:nvSpPr>
          <p:cNvPr id="12"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3/12)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4"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103015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Таблица 11"/>
          <p:cNvGraphicFramePr>
            <a:graphicFrameLocks noGrp="1"/>
          </p:cNvGraphicFramePr>
          <p:nvPr>
            <p:extLst>
              <p:ext uri="{D42A27DB-BD31-4B8C-83A1-F6EECF244321}">
                <p14:modId xmlns:p14="http://schemas.microsoft.com/office/powerpoint/2010/main" val="1545946533"/>
              </p:ext>
            </p:extLst>
          </p:nvPr>
        </p:nvGraphicFramePr>
        <p:xfrm>
          <a:off x="463550" y="1308098"/>
          <a:ext cx="8426450" cy="3263903"/>
        </p:xfrm>
        <a:graphic>
          <a:graphicData uri="http://schemas.openxmlformats.org/drawingml/2006/table">
            <a:tbl>
              <a:tblPr firstRow="1" bandRow="1">
                <a:tableStyleId>{5FD0F851-EC5A-4D38-B0AD-8093EC10F338}</a:tableStyleId>
              </a:tblPr>
              <a:tblGrid>
                <a:gridCol w="4210050">
                  <a:extLst>
                    <a:ext uri="{9D8B030D-6E8A-4147-A177-3AD203B41FA5}">
                      <a16:colId xmlns:a16="http://schemas.microsoft.com/office/drawing/2014/main" xmlns="" val="1471210151"/>
                    </a:ext>
                  </a:extLst>
                </a:gridCol>
                <a:gridCol w="4216400">
                  <a:extLst>
                    <a:ext uri="{9D8B030D-6E8A-4147-A177-3AD203B41FA5}">
                      <a16:colId xmlns:a16="http://schemas.microsoft.com/office/drawing/2014/main" xmlns="" val="2150799424"/>
                    </a:ext>
                  </a:extLst>
                </a:gridCol>
              </a:tblGrid>
              <a:tr h="479097">
                <a:tc>
                  <a:txBody>
                    <a:bodyPr/>
                    <a:lstStyle/>
                    <a:p>
                      <a:pPr algn="r" fontAlgn="b"/>
                      <a:r>
                        <a:rPr lang="ru-RU" sz="1200" b="0" i="0" u="none" strike="noStrike" dirty="0" err="1">
                          <a:solidFill>
                            <a:srgbClr val="000000"/>
                          </a:solidFill>
                          <a:effectLst/>
                          <a:latin typeface="Arial" panose="020B0604020202020204" pitchFamily="34" charset="0"/>
                          <a:cs typeface="Arial" panose="020B0604020202020204" pitchFamily="34" charset="0"/>
                        </a:rPr>
                        <a:t>Телебачення</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pPr marL="457200"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lnB w="12700" cmpd="sng">
                      <a:noFill/>
                    </a:lnB>
                    <a:noFill/>
                  </a:tcPr>
                </a:tc>
                <a:extLst>
                  <a:ext uri="{0D108BD9-81ED-4DB2-BD59-A6C34878D82A}">
                    <a16:rowId xmlns:a16="http://schemas.microsoft.com/office/drawing/2014/main" xmlns="" val="1763848031"/>
                  </a:ext>
                </a:extLst>
              </a:tr>
              <a:tr h="662309">
                <a:tc>
                  <a:txBody>
                    <a:bodyPr/>
                    <a:lstStyle/>
                    <a:p>
                      <a:pPr algn="r" fontAlgn="b"/>
                      <a:r>
                        <a:rPr lang="ru-RU" sz="1200" b="0" i="0" u="none" strike="noStrike" dirty="0" err="1">
                          <a:solidFill>
                            <a:srgbClr val="000000"/>
                          </a:solidFill>
                          <a:effectLst/>
                          <a:latin typeface="Arial" panose="020B0604020202020204" pitchFamily="34" charset="0"/>
                          <a:cs typeface="Arial" panose="020B0604020202020204" pitchFamily="34" charset="0"/>
                        </a:rPr>
                        <a:t>Враження</a:t>
                      </a:r>
                      <a:r>
                        <a:rPr lang="ru-RU" sz="1200" b="0" i="0" u="none" strike="noStrike" dirty="0">
                          <a:solidFill>
                            <a:srgbClr val="000000"/>
                          </a:solidFill>
                          <a:effectLst/>
                          <a:latin typeface="Arial" panose="020B0604020202020204" pitchFamily="34" charset="0"/>
                          <a:cs typeface="Arial" panose="020B0604020202020204" pitchFamily="34" charset="0"/>
                        </a:rPr>
                        <a:t>, </a:t>
                      </a:r>
                      <a:r>
                        <a:rPr lang="ru-RU" sz="1200" b="0" i="0" u="none" strike="noStrike" dirty="0" err="1">
                          <a:solidFill>
                            <a:srgbClr val="000000"/>
                          </a:solidFill>
                          <a:effectLst/>
                          <a:latin typeface="Arial" panose="020B0604020202020204" pitchFamily="34" charset="0"/>
                          <a:cs typeface="Arial" panose="020B0604020202020204" pitchFamily="34" charset="0"/>
                        </a:rPr>
                        <a:t>оцiнки</a:t>
                      </a:r>
                      <a:r>
                        <a:rPr lang="ru-RU" sz="1200" b="0" i="0" u="none" strike="noStrike" dirty="0">
                          <a:solidFill>
                            <a:srgbClr val="000000"/>
                          </a:solidFill>
                          <a:effectLst/>
                          <a:latin typeface="Arial" panose="020B0604020202020204" pitchFamily="34" charset="0"/>
                          <a:cs typeface="Arial" panose="020B0604020202020204" pitchFamily="34" charset="0"/>
                        </a:rPr>
                        <a:t>, </a:t>
                      </a:r>
                      <a:r>
                        <a:rPr lang="ru-RU" sz="1200" b="0" i="0" u="none" strike="noStrike" dirty="0" err="1">
                          <a:solidFill>
                            <a:srgbClr val="000000"/>
                          </a:solidFill>
                          <a:effectLst/>
                          <a:latin typeface="Arial" panose="020B0604020202020204" pitchFamily="34" charset="0"/>
                          <a:cs typeface="Arial" panose="020B0604020202020204" pitchFamily="34" charset="0"/>
                        </a:rPr>
                        <a:t>досвiд</a:t>
                      </a:r>
                      <a:r>
                        <a:rPr lang="ru-RU" sz="1200" b="0" i="0" u="none" strike="noStrike" dirty="0">
                          <a:solidFill>
                            <a:srgbClr val="000000"/>
                          </a:solidFill>
                          <a:effectLst/>
                          <a:latin typeface="Arial" panose="020B0604020202020204" pitchFamily="34" charset="0"/>
                          <a:cs typeface="Arial" panose="020B0604020202020204" pitchFamily="34" charset="0"/>
                        </a:rPr>
                        <a:t> </a:t>
                      </a:r>
                      <a:r>
                        <a:rPr lang="ru-RU" sz="1200" b="0" i="0" u="none" strike="noStrike" dirty="0" err="1">
                          <a:solidFill>
                            <a:srgbClr val="000000"/>
                          </a:solidFill>
                          <a:effectLst/>
                          <a:latin typeface="Arial" panose="020B0604020202020204" pitchFamily="34" charset="0"/>
                          <a:cs typeface="Arial" panose="020B0604020202020204" pitchFamily="34" charset="0"/>
                        </a:rPr>
                        <a:t>знайомих</a:t>
                      </a:r>
                      <a:r>
                        <a:rPr lang="ru-RU" sz="1200" b="0" i="0" u="none" strike="noStrike" dirty="0">
                          <a:solidFill>
                            <a:srgbClr val="000000"/>
                          </a:solidFill>
                          <a:effectLst/>
                          <a:latin typeface="Arial" panose="020B0604020202020204" pitchFamily="34" charset="0"/>
                          <a:cs typeface="Arial" panose="020B0604020202020204" pitchFamily="34" charset="0"/>
                        </a:rPr>
                        <a:t> чи </a:t>
                      </a:r>
                      <a:r>
                        <a:rPr lang="ru-RU" sz="1200" b="0" i="0" u="none" strike="noStrike" dirty="0" err="1">
                          <a:solidFill>
                            <a:srgbClr val="000000"/>
                          </a:solidFill>
                          <a:effectLst/>
                          <a:latin typeface="Arial" panose="020B0604020202020204" pitchFamily="34" charset="0"/>
                          <a:cs typeface="Arial" panose="020B0604020202020204" pitchFamily="34" charset="0"/>
                        </a:rPr>
                        <a:t>близьких</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pPr marL="457200"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lnT w="12700" cmpd="sng">
                      <a:noFill/>
                    </a:lnT>
                    <a:lnB w="12700" cmpd="sng">
                      <a:noFill/>
                    </a:lnB>
                    <a:solidFill>
                      <a:schemeClr val="accent3">
                        <a:lumMod val="20000"/>
                        <a:lumOff val="80000"/>
                      </a:schemeClr>
                    </a:solidFill>
                  </a:tcPr>
                </a:tc>
                <a:extLst>
                  <a:ext uri="{0D108BD9-81ED-4DB2-BD59-A6C34878D82A}">
                    <a16:rowId xmlns:a16="http://schemas.microsoft.com/office/drawing/2014/main" xmlns="" val="2275389439"/>
                  </a:ext>
                </a:extLst>
              </a:tr>
              <a:tr h="533526">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I</a:t>
                      </a:r>
                      <a:r>
                        <a:rPr lang="ru-RU" sz="1200" b="0" i="0" u="none" strike="noStrike" dirty="0" err="1">
                          <a:solidFill>
                            <a:srgbClr val="000000"/>
                          </a:solidFill>
                          <a:effectLst/>
                          <a:latin typeface="Arial" panose="020B0604020202020204" pitchFamily="34" charset="0"/>
                          <a:cs typeface="Arial" panose="020B0604020202020204" pitchFamily="34" charset="0"/>
                        </a:rPr>
                        <a:t>нтернет</a:t>
                      </a:r>
                      <a:r>
                        <a:rPr lang="ru-RU" sz="1200" b="0" i="0" u="none" strike="noStrike" dirty="0">
                          <a:solidFill>
                            <a:srgbClr val="000000"/>
                          </a:solidFill>
                          <a:effectLst/>
                          <a:latin typeface="Arial" panose="020B0604020202020204" pitchFamily="34" charset="0"/>
                          <a:cs typeface="Arial" panose="020B0604020202020204" pitchFamily="34" charset="0"/>
                        </a:rPr>
                        <a:t> (</a:t>
                      </a:r>
                      <a:r>
                        <a:rPr lang="ru-RU" sz="1200" b="0" i="0" u="none" strike="noStrike" dirty="0" err="1">
                          <a:solidFill>
                            <a:srgbClr val="000000"/>
                          </a:solidFill>
                          <a:effectLst/>
                          <a:latin typeface="Arial" panose="020B0604020202020204" pitchFamily="34" charset="0"/>
                          <a:cs typeface="Arial" panose="020B0604020202020204" pitchFamily="34" charset="0"/>
                        </a:rPr>
                        <a:t>кр</a:t>
                      </a:r>
                      <a:r>
                        <a:rPr lang="en-US" sz="1200" b="0" i="0" u="none" strike="noStrike" dirty="0">
                          <a:solidFill>
                            <a:srgbClr val="000000"/>
                          </a:solidFill>
                          <a:effectLst/>
                          <a:latin typeface="Arial" panose="020B0604020202020204" pitchFamily="34" charset="0"/>
                          <a:cs typeface="Arial" panose="020B0604020202020204" pitchFamily="34" charset="0"/>
                        </a:rPr>
                        <a:t>i</a:t>
                      </a:r>
                      <a:r>
                        <a:rPr lang="ru-RU" sz="1200" b="0" i="0" u="none" strike="noStrike" dirty="0">
                          <a:solidFill>
                            <a:srgbClr val="000000"/>
                          </a:solidFill>
                          <a:effectLst/>
                          <a:latin typeface="Arial" panose="020B0604020202020204" pitchFamily="34" charset="0"/>
                          <a:cs typeface="Arial" panose="020B0604020202020204" pitchFamily="34" charset="0"/>
                        </a:rPr>
                        <a:t>м </a:t>
                      </a:r>
                      <a:r>
                        <a:rPr lang="ru-RU" sz="1200" b="0" i="0" u="none" strike="noStrike" dirty="0" err="1">
                          <a:solidFill>
                            <a:srgbClr val="000000"/>
                          </a:solidFill>
                          <a:effectLst/>
                          <a:latin typeface="Arial" panose="020B0604020202020204" pitchFamily="34" charset="0"/>
                          <a:cs typeface="Arial" panose="020B0604020202020204" pitchFamily="34" charset="0"/>
                        </a:rPr>
                        <a:t>соц</a:t>
                      </a:r>
                      <a:r>
                        <a:rPr lang="en-US" sz="1200" b="0" i="0" u="none" strike="noStrike" dirty="0">
                          <a:solidFill>
                            <a:srgbClr val="000000"/>
                          </a:solidFill>
                          <a:effectLst/>
                          <a:latin typeface="Arial" panose="020B0604020202020204" pitchFamily="34" charset="0"/>
                          <a:cs typeface="Arial" panose="020B0604020202020204" pitchFamily="34" charset="0"/>
                        </a:rPr>
                        <a:t>i</a:t>
                      </a:r>
                      <a:r>
                        <a:rPr lang="ru-RU" sz="1200" b="0" i="0" u="none" strike="noStrike" dirty="0" err="1">
                          <a:solidFill>
                            <a:srgbClr val="000000"/>
                          </a:solidFill>
                          <a:effectLst/>
                          <a:latin typeface="Arial" panose="020B0604020202020204" pitchFamily="34" charset="0"/>
                          <a:cs typeface="Arial" panose="020B0604020202020204" pitchFamily="34" charset="0"/>
                        </a:rPr>
                        <a:t>альних</a:t>
                      </a:r>
                      <a:r>
                        <a:rPr lang="ru-RU" sz="1200" b="0" i="0" u="none" strike="noStrike" dirty="0">
                          <a:solidFill>
                            <a:srgbClr val="000000"/>
                          </a:solidFill>
                          <a:effectLst/>
                          <a:latin typeface="Arial" panose="020B0604020202020204" pitchFamily="34" charset="0"/>
                          <a:cs typeface="Arial" panose="020B0604020202020204" pitchFamily="34" charset="0"/>
                        </a:rPr>
                        <a:t> мереж</a:t>
                      </a:r>
                      <a:r>
                        <a:rPr lang="en-US" sz="12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marL="457200"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3207616"/>
                  </a:ext>
                </a:extLst>
              </a:tr>
              <a:tr h="529657">
                <a:tc>
                  <a:txBody>
                    <a:bodyPr/>
                    <a:lstStyle/>
                    <a:p>
                      <a:pPr algn="r" fontAlgn="b"/>
                      <a:r>
                        <a:rPr lang="ru-RU" sz="1200" b="0" i="0" u="none" strike="noStrike" dirty="0" err="1">
                          <a:solidFill>
                            <a:srgbClr val="000000"/>
                          </a:solidFill>
                          <a:effectLst/>
                          <a:latin typeface="Arial" panose="020B0604020202020204" pitchFamily="34" charset="0"/>
                          <a:cs typeface="Arial" panose="020B0604020202020204" pitchFamily="34" charset="0"/>
                        </a:rPr>
                        <a:t>Соц</a:t>
                      </a:r>
                      <a:r>
                        <a:rPr lang="en-US" sz="1200" b="0" i="0" u="none" strike="noStrike" dirty="0">
                          <a:solidFill>
                            <a:srgbClr val="000000"/>
                          </a:solidFill>
                          <a:effectLst/>
                          <a:latin typeface="Arial" panose="020B0604020202020204" pitchFamily="34" charset="0"/>
                          <a:cs typeface="Arial" panose="020B0604020202020204" pitchFamily="34" charset="0"/>
                        </a:rPr>
                        <a:t>i</a:t>
                      </a:r>
                      <a:r>
                        <a:rPr lang="ru-RU" sz="1200" b="0" i="0" u="none" strike="noStrike" dirty="0" err="1">
                          <a:solidFill>
                            <a:srgbClr val="000000"/>
                          </a:solidFill>
                          <a:effectLst/>
                          <a:latin typeface="Arial" panose="020B0604020202020204" pitchFamily="34" charset="0"/>
                          <a:cs typeface="Arial" panose="020B0604020202020204" pitchFamily="34" charset="0"/>
                        </a:rPr>
                        <a:t>альн</a:t>
                      </a:r>
                      <a:r>
                        <a:rPr lang="en-US" sz="1200" b="0" i="0" u="none" strike="noStrike" dirty="0">
                          <a:solidFill>
                            <a:srgbClr val="000000"/>
                          </a:solidFill>
                          <a:effectLst/>
                          <a:latin typeface="Arial" panose="020B0604020202020204" pitchFamily="34" charset="0"/>
                          <a:cs typeface="Arial" panose="020B0604020202020204" pitchFamily="34" charset="0"/>
                        </a:rPr>
                        <a:t>i </a:t>
                      </a:r>
                      <a:r>
                        <a:rPr lang="ru-RU" sz="1200" b="0" i="0" u="none" strike="noStrike" dirty="0">
                          <a:solidFill>
                            <a:srgbClr val="000000"/>
                          </a:solidFill>
                          <a:effectLst/>
                          <a:latin typeface="Arial" panose="020B0604020202020204" pitchFamily="34" charset="0"/>
                          <a:cs typeface="Arial" panose="020B0604020202020204" pitchFamily="34" charset="0"/>
                        </a:rPr>
                        <a:t>мереж</a:t>
                      </a:r>
                      <a:r>
                        <a:rPr lang="en-US" sz="1200" b="0" i="0" u="none" strike="noStrike" dirty="0">
                          <a:solidFill>
                            <a:srgbClr val="000000"/>
                          </a:solidFill>
                          <a:effectLst/>
                          <a:latin typeface="Arial" panose="020B0604020202020204" pitchFamily="34" charset="0"/>
                          <a:cs typeface="Arial" panose="020B0604020202020204" pitchFamily="34" charset="0"/>
                        </a:rPr>
                        <a:t>i (</a:t>
                      </a:r>
                      <a:r>
                        <a:rPr lang="ru-RU" sz="1200" b="0" i="0" u="none" strike="noStrike" dirty="0">
                          <a:solidFill>
                            <a:srgbClr val="000000"/>
                          </a:solidFill>
                          <a:effectLst/>
                          <a:latin typeface="Arial" panose="020B0604020202020204" pitchFamily="34" charset="0"/>
                          <a:cs typeface="Arial" panose="020B0604020202020204" pitchFamily="34" charset="0"/>
                        </a:rPr>
                        <a:t>Фейсбук, </a:t>
                      </a:r>
                      <a:r>
                        <a:rPr lang="ru-RU" sz="1200" b="0" i="0" u="none" strike="noStrike" dirty="0" err="1">
                          <a:solidFill>
                            <a:srgbClr val="000000"/>
                          </a:solidFill>
                          <a:effectLst/>
                          <a:latin typeface="Arial" panose="020B0604020202020204" pitchFamily="34" charset="0"/>
                          <a:cs typeface="Arial" panose="020B0604020202020204" pitchFamily="34" charset="0"/>
                        </a:rPr>
                        <a:t>тощо</a:t>
                      </a:r>
                      <a:r>
                        <a:rPr lang="en-US" sz="12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T>
                      <a:noFill/>
                    </a:lnT>
                  </a:tcPr>
                </a:tc>
                <a:tc>
                  <a:txBody>
                    <a:bodyPr/>
                    <a:lstStyle/>
                    <a:p>
                      <a:pPr marL="457200"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lnT>
                      <a:noFill/>
                    </a:lnT>
                  </a:tcPr>
                </a:tc>
                <a:extLst>
                  <a:ext uri="{0D108BD9-81ED-4DB2-BD59-A6C34878D82A}">
                    <a16:rowId xmlns:a16="http://schemas.microsoft.com/office/drawing/2014/main" xmlns="" val="214186492"/>
                  </a:ext>
                </a:extLst>
              </a:tr>
              <a:tr h="529657">
                <a:tc>
                  <a:txBody>
                    <a:bodyPr/>
                    <a:lstStyle/>
                    <a:p>
                      <a:pPr algn="r" fontAlgn="b"/>
                      <a:r>
                        <a:rPr lang="ru-RU" sz="1200" b="0" i="0" u="none" strike="noStrike" dirty="0" err="1">
                          <a:solidFill>
                            <a:srgbClr val="000000"/>
                          </a:solidFill>
                          <a:effectLst/>
                          <a:latin typeface="Arial" panose="020B0604020202020204" pitchFamily="34" charset="0"/>
                          <a:cs typeface="Arial" panose="020B0604020202020204" pitchFamily="34" charset="0"/>
                        </a:rPr>
                        <a:t>Власний</a:t>
                      </a:r>
                      <a:r>
                        <a:rPr lang="ru-RU" sz="1200" b="0" i="0" u="none" strike="noStrike" dirty="0">
                          <a:solidFill>
                            <a:srgbClr val="000000"/>
                          </a:solidFill>
                          <a:effectLst/>
                          <a:latin typeface="Arial" panose="020B0604020202020204" pitchFamily="34" charset="0"/>
                          <a:cs typeface="Arial" panose="020B0604020202020204" pitchFamily="34" charset="0"/>
                        </a:rPr>
                        <a:t> досвід</a:t>
                      </a:r>
                    </a:p>
                  </a:txBody>
                  <a:tcPr marL="9525" marR="9525" marT="9525" marB="0" anchor="ctr"/>
                </a:tc>
                <a:tc>
                  <a:txBody>
                    <a:bodyPr/>
                    <a:lstStyle/>
                    <a:p>
                      <a:pPr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tc>
                <a:extLst>
                  <a:ext uri="{0D108BD9-81ED-4DB2-BD59-A6C34878D82A}">
                    <a16:rowId xmlns:a16="http://schemas.microsoft.com/office/drawing/2014/main" xmlns="" val="343433901"/>
                  </a:ext>
                </a:extLst>
              </a:tr>
              <a:tr h="529657">
                <a:tc>
                  <a:txBody>
                    <a:bodyPr/>
                    <a:lstStyle/>
                    <a:p>
                      <a:pPr algn="r" fontAlgn="b"/>
                      <a:r>
                        <a:rPr lang="ru-RU" sz="1200" b="0" i="0" u="none" strike="noStrike" dirty="0" err="1">
                          <a:solidFill>
                            <a:srgbClr val="000000"/>
                          </a:solidFill>
                          <a:effectLst/>
                          <a:latin typeface="Arial" panose="020B0604020202020204" pitchFamily="34" charset="0"/>
                          <a:cs typeface="Arial" panose="020B0604020202020204" pitchFamily="34" charset="0"/>
                        </a:rPr>
                        <a:t>Друкована</a:t>
                      </a:r>
                      <a:r>
                        <a:rPr lang="ru-RU" sz="1200" b="0" i="0" u="none" strike="noStrike" dirty="0">
                          <a:solidFill>
                            <a:srgbClr val="000000"/>
                          </a:solidFill>
                          <a:effectLst/>
                          <a:latin typeface="Arial" panose="020B0604020202020204" pitchFamily="34" charset="0"/>
                          <a:cs typeface="Arial" panose="020B0604020202020204" pitchFamily="34" charset="0"/>
                        </a:rPr>
                        <a:t> </a:t>
                      </a:r>
                      <a:r>
                        <a:rPr lang="ru-RU" sz="1200" b="0" i="0" u="none" strike="noStrike" dirty="0" err="1">
                          <a:solidFill>
                            <a:srgbClr val="000000"/>
                          </a:solidFill>
                          <a:effectLst/>
                          <a:latin typeface="Arial" panose="020B0604020202020204" pitchFamily="34" charset="0"/>
                          <a:cs typeface="Arial" panose="020B0604020202020204" pitchFamily="34" charset="0"/>
                        </a:rPr>
                        <a:t>преса</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457200" algn="r">
                        <a:spcAft>
                          <a:spcPts val="0"/>
                        </a:spcAft>
                      </a:pPr>
                      <a:endParaRPr lang="uk-UA" sz="1200" b="0" dirty="0">
                        <a:effectLst/>
                        <a:latin typeface="Cambria" panose="02040503050406030204" pitchFamily="18" charset="0"/>
                        <a:ea typeface="MS ??"/>
                        <a:cs typeface="Times New Roman" panose="02020603050405020304" pitchFamily="18" charset="0"/>
                      </a:endParaRPr>
                    </a:p>
                  </a:txBody>
                  <a:tcPr marL="68580" marR="68580" marT="0" marB="0" anchor="ctr"/>
                </a:tc>
                <a:extLst>
                  <a:ext uri="{0D108BD9-81ED-4DB2-BD59-A6C34878D82A}">
                    <a16:rowId xmlns:a16="http://schemas.microsoft.com/office/drawing/2014/main" xmlns="" val="1693312166"/>
                  </a:ext>
                </a:extLst>
              </a:tr>
            </a:tbl>
          </a:graphicData>
        </a:graphic>
      </p:graphicFrame>
      <p:graphicFrame>
        <p:nvGraphicFramePr>
          <p:cNvPr id="11" name="Объект 10"/>
          <p:cNvGraphicFramePr>
            <a:graphicFrameLocks noGrp="1"/>
          </p:cNvGraphicFramePr>
          <p:nvPr>
            <p:ph idx="13"/>
            <p:extLst>
              <p:ext uri="{D42A27DB-BD31-4B8C-83A1-F6EECF244321}">
                <p14:modId xmlns:p14="http://schemas.microsoft.com/office/powerpoint/2010/main" val="4275450285"/>
              </p:ext>
            </p:extLst>
          </p:nvPr>
        </p:nvGraphicFramePr>
        <p:xfrm>
          <a:off x="4961029" y="1178446"/>
          <a:ext cx="2160000" cy="3520551"/>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4/12)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3" name="Объект 28"/>
          <p:cNvSpPr txBox="1">
            <a:spLocks/>
          </p:cNvSpPr>
          <p:nvPr/>
        </p:nvSpPr>
        <p:spPr>
          <a:xfrm>
            <a:off x="146050" y="614766"/>
            <a:ext cx="8435479" cy="27699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З ЯКИХ ДЖЕРЕЛ ВИ ОТРИМУЄТЕ IНФОРМАЦIЮ ПРО СУДОВУ СИСТЕМУ УКРАЇНИ ТА СУДОВУ РЕФОРМУ</a:t>
            </a:r>
            <a:r>
              <a:rPr lang="en-US" dirty="0"/>
              <a:t>?</a:t>
            </a:r>
          </a:p>
        </p:txBody>
      </p:sp>
      <p:sp>
        <p:nvSpPr>
          <p:cNvPr id="7"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370553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3"/>
            <p:extLst>
              <p:ext uri="{D42A27DB-BD31-4B8C-83A1-F6EECF244321}">
                <p14:modId xmlns:p14="http://schemas.microsoft.com/office/powerpoint/2010/main" val="3185245805"/>
              </p:ext>
            </p:extLst>
          </p:nvPr>
        </p:nvGraphicFramePr>
        <p:xfrm>
          <a:off x="405685" y="1602637"/>
          <a:ext cx="7735015" cy="2856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8"/>
          <p:cNvGraphicFramePr>
            <a:graphicFrameLocks noGrp="1"/>
          </p:cNvGraphicFramePr>
          <p:nvPr>
            <p:ph idx="1"/>
            <p:extLst>
              <p:ext uri="{D42A27DB-BD31-4B8C-83A1-F6EECF244321}">
                <p14:modId xmlns:p14="http://schemas.microsoft.com/office/powerpoint/2010/main" val="4019719365"/>
              </p:ext>
            </p:extLst>
          </p:nvPr>
        </p:nvGraphicFramePr>
        <p:xfrm>
          <a:off x="3656358" y="2044287"/>
          <a:ext cx="4710160" cy="21717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5/12)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1" name="Объект 28"/>
          <p:cNvSpPr txBox="1">
            <a:spLocks/>
          </p:cNvSpPr>
          <p:nvPr/>
        </p:nvSpPr>
        <p:spPr>
          <a:xfrm>
            <a:off x="146050" y="614766"/>
            <a:ext cx="8435479" cy="27699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ЯК</a:t>
            </a:r>
            <a:r>
              <a:rPr lang="en-US" dirty="0"/>
              <a:t>I </a:t>
            </a:r>
            <a:r>
              <a:rPr lang="ru-RU" dirty="0"/>
              <a:t>ВАШ</a:t>
            </a:r>
            <a:r>
              <a:rPr lang="en-US" dirty="0"/>
              <a:t>I </a:t>
            </a:r>
            <a:r>
              <a:rPr lang="ru-RU" dirty="0"/>
              <a:t>ОЧ</a:t>
            </a:r>
            <a:r>
              <a:rPr lang="en-US" dirty="0"/>
              <a:t>I</a:t>
            </a:r>
            <a:r>
              <a:rPr lang="ru-RU" dirty="0"/>
              <a:t>КУВАННЯ ЩОДО МОЖЛИВИХ НАСЛ</a:t>
            </a:r>
            <a:r>
              <a:rPr lang="en-US" dirty="0"/>
              <a:t>I</a:t>
            </a:r>
            <a:r>
              <a:rPr lang="ru-RU" dirty="0"/>
              <a:t>ДК</a:t>
            </a:r>
            <a:r>
              <a:rPr lang="en-US" dirty="0"/>
              <a:t>I</a:t>
            </a:r>
            <a:r>
              <a:rPr lang="ru-RU" dirty="0"/>
              <a:t>В СУДОВОЇ РЕФОРМИ В НАЙБЛИЖЧ</a:t>
            </a:r>
            <a:r>
              <a:rPr lang="en-US" dirty="0"/>
              <a:t>I 24 </a:t>
            </a:r>
            <a:r>
              <a:rPr lang="ru-RU" dirty="0"/>
              <a:t>М</a:t>
            </a:r>
            <a:r>
              <a:rPr lang="en-US" dirty="0"/>
              <a:t>I</a:t>
            </a:r>
            <a:r>
              <a:rPr lang="ru-RU" dirty="0"/>
              <a:t>СЯЦ</a:t>
            </a:r>
            <a:r>
              <a:rPr lang="en-US" dirty="0"/>
              <a:t>I?</a:t>
            </a:r>
            <a:r>
              <a:rPr lang="uk-UA" dirty="0"/>
              <a:t> </a:t>
            </a:r>
          </a:p>
        </p:txBody>
      </p:sp>
      <p:sp>
        <p:nvSpPr>
          <p:cNvPr id="7"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67344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p:cNvGraphicFramePr>
            <a:graphicFrameLocks noGrp="1"/>
          </p:cNvGraphicFramePr>
          <p:nvPr>
            <p:ph sz="half" idx="4294967295"/>
            <p:custDataLst>
              <p:tags r:id="rId1"/>
            </p:custDataLst>
            <p:extLst>
              <p:ext uri="{D42A27DB-BD31-4B8C-83A1-F6EECF244321}">
                <p14:modId xmlns:p14="http://schemas.microsoft.com/office/powerpoint/2010/main" val="3335319748"/>
              </p:ext>
            </p:extLst>
          </p:nvPr>
        </p:nvGraphicFramePr>
        <p:xfrm>
          <a:off x="752475" y="1180460"/>
          <a:ext cx="7852511" cy="3546130"/>
        </p:xfrm>
        <a:graphic>
          <a:graphicData uri="http://schemas.openxmlformats.org/drawingml/2006/chart">
            <c:chart xmlns:c="http://schemas.openxmlformats.org/drawingml/2006/chart" xmlns:r="http://schemas.openxmlformats.org/officeDocument/2006/relationships" r:id="rId3"/>
          </a:graphicData>
        </a:graphic>
      </p:graphicFrame>
      <p:sp>
        <p:nvSpPr>
          <p:cNvPr id="36" name="Прямоугольник 35"/>
          <p:cNvSpPr/>
          <p:nvPr/>
        </p:nvSpPr>
        <p:spPr>
          <a:xfrm>
            <a:off x="990610" y="2105115"/>
            <a:ext cx="630323" cy="2416085"/>
          </a:xfrm>
          <a:prstGeom prst="rect">
            <a:avLst/>
          </a:prstGeom>
          <a:noFill/>
          <a:ln w="19050">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7" name="TextBox 36"/>
          <p:cNvSpPr txBox="1"/>
          <p:nvPr/>
        </p:nvSpPr>
        <p:spPr>
          <a:xfrm>
            <a:off x="1588040" y="2982873"/>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78</a:t>
            </a:r>
            <a:r>
              <a:rPr lang="uk-UA" sz="1000" b="1" dirty="0">
                <a:solidFill>
                  <a:schemeClr val="bg2"/>
                </a:solidFill>
                <a:latin typeface="Arial" panose="020B0604020202020204" pitchFamily="34" charset="0"/>
                <a:cs typeface="Arial" panose="020B0604020202020204" pitchFamily="34" charset="0"/>
              </a:rPr>
              <a:t>%</a:t>
            </a:r>
          </a:p>
        </p:txBody>
      </p:sp>
      <p:sp>
        <p:nvSpPr>
          <p:cNvPr id="38" name="Прямоугольник 37"/>
          <p:cNvSpPr/>
          <p:nvPr/>
        </p:nvSpPr>
        <p:spPr>
          <a:xfrm>
            <a:off x="2127891" y="2353219"/>
            <a:ext cx="592864" cy="2180682"/>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9" name="TextBox 38"/>
          <p:cNvSpPr txBox="1"/>
          <p:nvPr/>
        </p:nvSpPr>
        <p:spPr>
          <a:xfrm>
            <a:off x="2679438" y="2978421"/>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71</a:t>
            </a:r>
            <a:r>
              <a:rPr lang="uk-UA" sz="1000" b="1" dirty="0">
                <a:solidFill>
                  <a:schemeClr val="bg2"/>
                </a:solidFill>
                <a:latin typeface="Arial" panose="020B0604020202020204" pitchFamily="34" charset="0"/>
                <a:cs typeface="Arial" panose="020B0604020202020204" pitchFamily="34" charset="0"/>
              </a:rPr>
              <a:t>%</a:t>
            </a:r>
          </a:p>
        </p:txBody>
      </p:sp>
      <p:sp>
        <p:nvSpPr>
          <p:cNvPr id="40" name="Прямоугольник 39"/>
          <p:cNvSpPr/>
          <p:nvPr/>
        </p:nvSpPr>
        <p:spPr>
          <a:xfrm>
            <a:off x="3218216" y="2109567"/>
            <a:ext cx="624658" cy="2454051"/>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1" name="TextBox 40"/>
          <p:cNvSpPr txBox="1"/>
          <p:nvPr/>
        </p:nvSpPr>
        <p:spPr>
          <a:xfrm>
            <a:off x="3802013" y="2849217"/>
            <a:ext cx="590816"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79</a:t>
            </a:r>
            <a:r>
              <a:rPr lang="uk-UA" sz="1000" b="1" dirty="0">
                <a:solidFill>
                  <a:schemeClr val="bg2"/>
                </a:solidFill>
                <a:latin typeface="Arial" panose="020B0604020202020204" pitchFamily="34" charset="0"/>
                <a:cs typeface="Arial" panose="020B0604020202020204" pitchFamily="34" charset="0"/>
              </a:rPr>
              <a:t>%</a:t>
            </a:r>
          </a:p>
        </p:txBody>
      </p:sp>
      <p:sp>
        <p:nvSpPr>
          <p:cNvPr id="42" name="Прямоугольник 41"/>
          <p:cNvSpPr/>
          <p:nvPr/>
        </p:nvSpPr>
        <p:spPr>
          <a:xfrm>
            <a:off x="4309614" y="1986135"/>
            <a:ext cx="643939" cy="2470703"/>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3" name="TextBox 42"/>
          <p:cNvSpPr txBox="1"/>
          <p:nvPr/>
        </p:nvSpPr>
        <p:spPr>
          <a:xfrm>
            <a:off x="4909095" y="3010747"/>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80</a:t>
            </a:r>
            <a:r>
              <a:rPr lang="uk-UA" sz="1000" b="1" dirty="0">
                <a:solidFill>
                  <a:schemeClr val="bg2"/>
                </a:solidFill>
                <a:latin typeface="Arial" panose="020B0604020202020204" pitchFamily="34" charset="0"/>
                <a:cs typeface="Arial" panose="020B0604020202020204" pitchFamily="34" charset="0"/>
              </a:rPr>
              <a:t>%</a:t>
            </a:r>
          </a:p>
        </p:txBody>
      </p:sp>
      <p:sp>
        <p:nvSpPr>
          <p:cNvPr id="44" name="Прямоугольник 43"/>
          <p:cNvSpPr/>
          <p:nvPr/>
        </p:nvSpPr>
        <p:spPr>
          <a:xfrm>
            <a:off x="5448273" y="2057700"/>
            <a:ext cx="590141" cy="2469849"/>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6" name="Прямоугольник 45"/>
          <p:cNvSpPr/>
          <p:nvPr/>
        </p:nvSpPr>
        <p:spPr>
          <a:xfrm>
            <a:off x="6530429" y="2180811"/>
            <a:ext cx="651662" cy="2382808"/>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7" name="TextBox 46"/>
          <p:cNvSpPr txBox="1"/>
          <p:nvPr/>
        </p:nvSpPr>
        <p:spPr>
          <a:xfrm>
            <a:off x="7162139" y="3030289"/>
            <a:ext cx="486692" cy="255134"/>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77</a:t>
            </a:r>
            <a:r>
              <a:rPr lang="uk-UA" sz="1058" b="1" dirty="0">
                <a:solidFill>
                  <a:schemeClr val="bg2"/>
                </a:solidFill>
                <a:latin typeface="Gill Sans MT"/>
              </a:rPr>
              <a:t>%</a:t>
            </a:r>
          </a:p>
        </p:txBody>
      </p:sp>
      <p:sp>
        <p:nvSpPr>
          <p:cNvPr id="48" name="Прямоугольник 47"/>
          <p:cNvSpPr/>
          <p:nvPr/>
        </p:nvSpPr>
        <p:spPr>
          <a:xfrm>
            <a:off x="7674842" y="2238773"/>
            <a:ext cx="593944" cy="2282428"/>
          </a:xfrm>
          <a:prstGeom prst="rect">
            <a:avLst/>
          </a:prstGeom>
          <a:noFill/>
          <a:ln>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9" name="TextBox 48"/>
          <p:cNvSpPr txBox="1"/>
          <p:nvPr/>
        </p:nvSpPr>
        <p:spPr>
          <a:xfrm>
            <a:off x="8268786" y="3171526"/>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74</a:t>
            </a:r>
            <a:r>
              <a:rPr lang="uk-UA" sz="1000" b="1" dirty="0">
                <a:solidFill>
                  <a:schemeClr val="bg2"/>
                </a:solidFill>
                <a:latin typeface="Arial" panose="020B0604020202020204" pitchFamily="34" charset="0"/>
                <a:cs typeface="Arial" panose="020B0604020202020204" pitchFamily="34" charset="0"/>
              </a:rPr>
              <a:t>%</a:t>
            </a:r>
          </a:p>
        </p:txBody>
      </p:sp>
      <p:sp>
        <p:nvSpPr>
          <p:cNvPr id="51" name="Прямоугольник 50"/>
          <p:cNvSpPr/>
          <p:nvPr/>
        </p:nvSpPr>
        <p:spPr>
          <a:xfrm>
            <a:off x="976827" y="1421227"/>
            <a:ext cx="650456" cy="683887"/>
          </a:xfrm>
          <a:prstGeom prst="rect">
            <a:avLst/>
          </a:prstGeom>
          <a:noFill/>
          <a:ln w="1905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2" name="TextBox 51"/>
          <p:cNvSpPr txBox="1"/>
          <p:nvPr/>
        </p:nvSpPr>
        <p:spPr>
          <a:xfrm>
            <a:off x="1596200" y="1652654"/>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20</a:t>
            </a:r>
            <a:r>
              <a:rPr lang="uk-UA" sz="1000" b="1" dirty="0">
                <a:solidFill>
                  <a:schemeClr val="accent6"/>
                </a:solidFill>
                <a:latin typeface="Arial" panose="020B0604020202020204" pitchFamily="34" charset="0"/>
                <a:cs typeface="Arial" panose="020B0604020202020204" pitchFamily="34" charset="0"/>
              </a:rPr>
              <a:t>%</a:t>
            </a:r>
          </a:p>
        </p:txBody>
      </p:sp>
      <p:sp>
        <p:nvSpPr>
          <p:cNvPr id="53" name="Прямоугольник 52"/>
          <p:cNvSpPr/>
          <p:nvPr/>
        </p:nvSpPr>
        <p:spPr>
          <a:xfrm>
            <a:off x="2120900" y="1447799"/>
            <a:ext cx="595217" cy="905419"/>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54" name="TextBox 53"/>
          <p:cNvSpPr txBox="1"/>
          <p:nvPr/>
        </p:nvSpPr>
        <p:spPr>
          <a:xfrm>
            <a:off x="2679438" y="1775540"/>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2</a:t>
            </a:r>
            <a:r>
              <a:rPr lang="uk-UA" sz="1000" b="1" dirty="0">
                <a:solidFill>
                  <a:schemeClr val="accent6"/>
                </a:solidFill>
                <a:latin typeface="Arial" panose="020B0604020202020204" pitchFamily="34" charset="0"/>
                <a:cs typeface="Arial" panose="020B0604020202020204" pitchFamily="34" charset="0"/>
              </a:rPr>
              <a:t>8%</a:t>
            </a:r>
          </a:p>
        </p:txBody>
      </p:sp>
      <p:sp>
        <p:nvSpPr>
          <p:cNvPr id="63" name="Прямоугольник 62"/>
          <p:cNvSpPr/>
          <p:nvPr/>
        </p:nvSpPr>
        <p:spPr>
          <a:xfrm>
            <a:off x="7674842" y="1421227"/>
            <a:ext cx="593944" cy="817545"/>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64" name="TextBox 63"/>
          <p:cNvSpPr txBox="1"/>
          <p:nvPr/>
        </p:nvSpPr>
        <p:spPr>
          <a:xfrm>
            <a:off x="8268786" y="1688117"/>
            <a:ext cx="440081" cy="246221"/>
          </a:xfrm>
          <a:prstGeom prst="rect">
            <a:avLst/>
          </a:prstGeom>
          <a:noFill/>
        </p:spPr>
        <p:txBody>
          <a:bodyPr wrap="square" rtlCol="0">
            <a:spAutoFit/>
          </a:bodyPr>
          <a:lstStyle/>
          <a:p>
            <a:r>
              <a:rPr lang="uk-UA" sz="1000" b="1" dirty="0">
                <a:solidFill>
                  <a:schemeClr val="accent6"/>
                </a:solidFill>
                <a:latin typeface="Arial" panose="020B0604020202020204" pitchFamily="34" charset="0"/>
                <a:cs typeface="Arial" panose="020B0604020202020204" pitchFamily="34" charset="0"/>
              </a:rPr>
              <a:t>2</a:t>
            </a:r>
            <a:r>
              <a:rPr lang="en-US" sz="1000" b="1" dirty="0">
                <a:solidFill>
                  <a:schemeClr val="accent6"/>
                </a:solidFill>
                <a:latin typeface="Arial" panose="020B0604020202020204" pitchFamily="34" charset="0"/>
                <a:cs typeface="Arial" panose="020B0604020202020204" pitchFamily="34" charset="0"/>
              </a:rPr>
              <a:t>4</a:t>
            </a:r>
            <a:r>
              <a:rPr lang="uk-UA" sz="1000" b="1" dirty="0">
                <a:solidFill>
                  <a:schemeClr val="accent6"/>
                </a:solidFill>
                <a:latin typeface="Arial" panose="020B0604020202020204" pitchFamily="34" charset="0"/>
                <a:cs typeface="Arial" panose="020B0604020202020204" pitchFamily="34" charset="0"/>
              </a:rPr>
              <a:t>%</a:t>
            </a:r>
          </a:p>
        </p:txBody>
      </p:sp>
      <p:cxnSp>
        <p:nvCxnSpPr>
          <p:cNvPr id="65" name="Прямая соединительная линия 64"/>
          <p:cNvCxnSpPr/>
          <p:nvPr/>
        </p:nvCxnSpPr>
        <p:spPr>
          <a:xfrm>
            <a:off x="1956252" y="1421227"/>
            <a:ext cx="0" cy="3284859"/>
          </a:xfrm>
          <a:prstGeom prst="line">
            <a:avLst/>
          </a:prstGeom>
          <a:ln>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980856" y="2907178"/>
            <a:ext cx="440081" cy="246221"/>
          </a:xfrm>
          <a:prstGeom prst="rect">
            <a:avLst/>
          </a:prstGeom>
          <a:noFill/>
        </p:spPr>
        <p:txBody>
          <a:bodyPr wrap="square" rtlCol="0">
            <a:spAutoFit/>
          </a:bodyPr>
          <a:lstStyle/>
          <a:p>
            <a:r>
              <a:rPr lang="en-US" sz="1000" b="1" dirty="0">
                <a:solidFill>
                  <a:schemeClr val="bg2"/>
                </a:solidFill>
                <a:latin typeface="Arial" panose="020B0604020202020204" pitchFamily="34" charset="0"/>
                <a:cs typeface="Arial" panose="020B0604020202020204" pitchFamily="34" charset="0"/>
              </a:rPr>
              <a:t>80</a:t>
            </a:r>
            <a:r>
              <a:rPr lang="uk-UA" sz="1000" b="1" dirty="0">
                <a:solidFill>
                  <a:schemeClr val="bg2"/>
                </a:solidFill>
                <a:latin typeface="Arial" panose="020B0604020202020204" pitchFamily="34" charset="0"/>
                <a:cs typeface="Arial" panose="020B0604020202020204" pitchFamily="34" charset="0"/>
              </a:rPr>
              <a:t>%</a:t>
            </a:r>
          </a:p>
        </p:txBody>
      </p:sp>
      <p:graphicFrame>
        <p:nvGraphicFramePr>
          <p:cNvPr id="61" name="Объект 8"/>
          <p:cNvGraphicFramePr>
            <a:graphicFrameLocks noGrp="1"/>
          </p:cNvGraphicFramePr>
          <p:nvPr>
            <p:ph idx="1"/>
            <p:extLst>
              <p:ext uri="{D42A27DB-BD31-4B8C-83A1-F6EECF244321}">
                <p14:modId xmlns:p14="http://schemas.microsoft.com/office/powerpoint/2010/main" val="2070686029"/>
              </p:ext>
            </p:extLst>
          </p:nvPr>
        </p:nvGraphicFramePr>
        <p:xfrm>
          <a:off x="828447" y="4655042"/>
          <a:ext cx="8110128" cy="345334"/>
        </p:xfrm>
        <a:graphic>
          <a:graphicData uri="http://schemas.openxmlformats.org/drawingml/2006/chart">
            <c:chart xmlns:c="http://schemas.openxmlformats.org/drawingml/2006/chart" xmlns:r="http://schemas.openxmlformats.org/officeDocument/2006/relationships" r:id="rId4"/>
          </a:graphicData>
        </a:graphic>
      </p:graphicFrame>
      <p:sp>
        <p:nvSpPr>
          <p:cNvPr id="33" name="Объект 28"/>
          <p:cNvSpPr txBox="1">
            <a:spLocks/>
          </p:cNvSpPr>
          <p:nvPr/>
        </p:nvSpPr>
        <p:spPr>
          <a:xfrm>
            <a:off x="219075" y="654259"/>
            <a:ext cx="8719499" cy="646331"/>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В УКРАЇН</a:t>
            </a:r>
            <a:r>
              <a:rPr lang="en-US" dirty="0"/>
              <a:t>I </a:t>
            </a:r>
            <a:r>
              <a:rPr lang="en-US" dirty="0" err="1"/>
              <a:t>I</a:t>
            </a:r>
            <a:r>
              <a:rPr lang="ru-RU" dirty="0"/>
              <a:t>СНУЄ МОЖЛИВ</a:t>
            </a:r>
            <a:r>
              <a:rPr lang="en-US" dirty="0"/>
              <a:t>I</a:t>
            </a:r>
            <a:r>
              <a:rPr lang="ru-RU" dirty="0"/>
              <a:t>СТЬ АЛЬТЕРНАТИВНОГО (ПОЗАСУДОВОГО) ВИР</a:t>
            </a:r>
            <a:r>
              <a:rPr lang="en-US" dirty="0"/>
              <a:t>I</a:t>
            </a:r>
            <a:r>
              <a:rPr lang="ru-RU" dirty="0"/>
              <a:t>ШЕННЯ СПОР</a:t>
            </a:r>
            <a:r>
              <a:rPr lang="en-US" dirty="0"/>
              <a:t>I</a:t>
            </a:r>
            <a:r>
              <a:rPr lang="ru-RU" dirty="0"/>
              <a:t>В, НАПРИКЛАД, ШЛЯХОМ ЗАСТОСУВАННЯ МЕД</a:t>
            </a:r>
            <a:r>
              <a:rPr lang="en-US" dirty="0"/>
              <a:t>I</a:t>
            </a:r>
            <a:r>
              <a:rPr lang="ru-RU" dirty="0"/>
              <a:t>АЦ</a:t>
            </a:r>
            <a:r>
              <a:rPr lang="en-US" dirty="0"/>
              <a:t>I</a:t>
            </a:r>
            <a:r>
              <a:rPr lang="ru-RU" dirty="0"/>
              <a:t>Ї. НАСК</a:t>
            </a:r>
            <a:r>
              <a:rPr lang="en-US" dirty="0"/>
              <a:t>I</a:t>
            </a:r>
            <a:r>
              <a:rPr lang="ru-RU" dirty="0"/>
              <a:t>ЛЬКИ ВИ ВВАЖАЄТЕ СЕБЕ ОБ</a:t>
            </a:r>
            <a:r>
              <a:rPr lang="en-US" dirty="0"/>
              <a:t>I</a:t>
            </a:r>
            <a:r>
              <a:rPr lang="ru-RU" dirty="0"/>
              <a:t>ЗНАНИМ(-ОЮ) ЩОДО АЛЬТЕРНАТИВНОГО ВИР</a:t>
            </a:r>
            <a:r>
              <a:rPr lang="en-US" dirty="0"/>
              <a:t>I</a:t>
            </a:r>
            <a:r>
              <a:rPr lang="ru-RU" dirty="0"/>
              <a:t>ШЕННЯ СПОР</a:t>
            </a:r>
            <a:r>
              <a:rPr lang="en-US" dirty="0"/>
              <a:t>I</a:t>
            </a:r>
            <a:r>
              <a:rPr lang="ru-RU" dirty="0"/>
              <a:t>В</a:t>
            </a:r>
            <a:r>
              <a:rPr lang="en-US" dirty="0"/>
              <a:t>?</a:t>
            </a:r>
            <a:endParaRPr lang="uk-UA" dirty="0"/>
          </a:p>
        </p:txBody>
      </p:sp>
      <p:sp>
        <p:nvSpPr>
          <p:cNvPr id="27" name="Прямоугольник 52"/>
          <p:cNvSpPr/>
          <p:nvPr/>
        </p:nvSpPr>
        <p:spPr>
          <a:xfrm>
            <a:off x="3232681" y="1447800"/>
            <a:ext cx="610193" cy="669054"/>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28" name="TextBox 27"/>
          <p:cNvSpPr txBox="1"/>
          <p:nvPr/>
        </p:nvSpPr>
        <p:spPr>
          <a:xfrm>
            <a:off x="3802013" y="1652866"/>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20</a:t>
            </a:r>
            <a:r>
              <a:rPr lang="uk-UA" sz="1000" b="1" dirty="0">
                <a:solidFill>
                  <a:schemeClr val="accent6"/>
                </a:solidFill>
                <a:latin typeface="Arial" panose="020B0604020202020204" pitchFamily="34" charset="0"/>
                <a:cs typeface="Arial" panose="020B0604020202020204" pitchFamily="34" charset="0"/>
              </a:rPr>
              <a:t>%</a:t>
            </a:r>
          </a:p>
        </p:txBody>
      </p:sp>
      <p:sp>
        <p:nvSpPr>
          <p:cNvPr id="30" name="Прямоугольник 52"/>
          <p:cNvSpPr/>
          <p:nvPr/>
        </p:nvSpPr>
        <p:spPr>
          <a:xfrm>
            <a:off x="4309615" y="1455579"/>
            <a:ext cx="649735" cy="521732"/>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1" name="TextBox 30"/>
          <p:cNvSpPr txBox="1"/>
          <p:nvPr/>
        </p:nvSpPr>
        <p:spPr>
          <a:xfrm>
            <a:off x="4909095" y="1618773"/>
            <a:ext cx="440081" cy="246221"/>
          </a:xfrm>
          <a:prstGeom prst="rect">
            <a:avLst/>
          </a:prstGeom>
          <a:noFill/>
        </p:spPr>
        <p:txBody>
          <a:bodyPr wrap="square" rtlCol="0">
            <a:spAutoFit/>
          </a:bodyPr>
          <a:lstStyle/>
          <a:p>
            <a:r>
              <a:rPr lang="uk-UA" sz="1000" b="1" dirty="0">
                <a:solidFill>
                  <a:schemeClr val="accent6"/>
                </a:solidFill>
                <a:latin typeface="Arial" panose="020B0604020202020204" pitchFamily="34" charset="0"/>
                <a:cs typeface="Arial" panose="020B0604020202020204" pitchFamily="34" charset="0"/>
              </a:rPr>
              <a:t>1</a:t>
            </a:r>
            <a:r>
              <a:rPr lang="en-US" sz="1000" b="1" dirty="0">
                <a:solidFill>
                  <a:schemeClr val="accent6"/>
                </a:solidFill>
                <a:latin typeface="Arial" panose="020B0604020202020204" pitchFamily="34" charset="0"/>
                <a:cs typeface="Arial" panose="020B0604020202020204" pitchFamily="34" charset="0"/>
              </a:rPr>
              <a:t>6</a:t>
            </a:r>
            <a:r>
              <a:rPr lang="uk-UA" sz="1000" b="1" dirty="0">
                <a:solidFill>
                  <a:schemeClr val="accent6"/>
                </a:solidFill>
                <a:latin typeface="Arial" panose="020B0604020202020204" pitchFamily="34" charset="0"/>
                <a:cs typeface="Arial" panose="020B0604020202020204" pitchFamily="34" charset="0"/>
              </a:rPr>
              <a:t>%</a:t>
            </a:r>
          </a:p>
        </p:txBody>
      </p:sp>
      <p:sp>
        <p:nvSpPr>
          <p:cNvPr id="32" name="Прямоугольник 52"/>
          <p:cNvSpPr/>
          <p:nvPr/>
        </p:nvSpPr>
        <p:spPr>
          <a:xfrm>
            <a:off x="5444089" y="1455578"/>
            <a:ext cx="594326" cy="593210"/>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34" name="TextBox 33"/>
          <p:cNvSpPr txBox="1"/>
          <p:nvPr/>
        </p:nvSpPr>
        <p:spPr>
          <a:xfrm>
            <a:off x="5980856" y="1651513"/>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18</a:t>
            </a:r>
            <a:r>
              <a:rPr lang="uk-UA" sz="1000" b="1" dirty="0">
                <a:solidFill>
                  <a:schemeClr val="accent6"/>
                </a:solidFill>
                <a:latin typeface="Arial" panose="020B0604020202020204" pitchFamily="34" charset="0"/>
                <a:cs typeface="Arial" panose="020B0604020202020204" pitchFamily="34" charset="0"/>
              </a:rPr>
              <a:t>%</a:t>
            </a:r>
          </a:p>
        </p:txBody>
      </p:sp>
      <p:sp>
        <p:nvSpPr>
          <p:cNvPr id="35" name="Прямоугольник 52"/>
          <p:cNvSpPr/>
          <p:nvPr/>
        </p:nvSpPr>
        <p:spPr>
          <a:xfrm>
            <a:off x="6536225" y="1426404"/>
            <a:ext cx="645866" cy="759583"/>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45" name="TextBox 44"/>
          <p:cNvSpPr txBox="1"/>
          <p:nvPr/>
        </p:nvSpPr>
        <p:spPr>
          <a:xfrm>
            <a:off x="7162139" y="1681795"/>
            <a:ext cx="440081" cy="246221"/>
          </a:xfrm>
          <a:prstGeom prst="rect">
            <a:avLst/>
          </a:prstGeom>
          <a:noFill/>
        </p:spPr>
        <p:txBody>
          <a:bodyPr wrap="square" rtlCol="0">
            <a:spAutoFit/>
          </a:bodyPr>
          <a:lstStyle/>
          <a:p>
            <a:r>
              <a:rPr lang="en-US" sz="1000" b="1" dirty="0">
                <a:solidFill>
                  <a:schemeClr val="accent6"/>
                </a:solidFill>
                <a:latin typeface="Arial" panose="020B0604020202020204" pitchFamily="34" charset="0"/>
                <a:cs typeface="Arial" panose="020B0604020202020204" pitchFamily="34" charset="0"/>
              </a:rPr>
              <a:t>22</a:t>
            </a:r>
            <a:r>
              <a:rPr lang="uk-UA" sz="1000" b="1" dirty="0">
                <a:solidFill>
                  <a:schemeClr val="accent6"/>
                </a:solidFill>
                <a:latin typeface="Arial" panose="020B0604020202020204" pitchFamily="34" charset="0"/>
                <a:cs typeface="Arial" panose="020B0604020202020204" pitchFamily="34" charset="0"/>
              </a:rPr>
              <a:t>%</a:t>
            </a:r>
          </a:p>
        </p:txBody>
      </p:sp>
      <p:sp>
        <p:nvSpPr>
          <p:cNvPr id="50"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6/12)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55" name="Нижний колонтитул 4"/>
          <p:cNvSpPr>
            <a:spLocks noGrp="1"/>
          </p:cNvSpPr>
          <p:nvPr>
            <p:ph type="ftr" sz="quarter" idx="4294967295"/>
          </p:nvPr>
        </p:nvSpPr>
        <p:spPr>
          <a:xfrm>
            <a:off x="3412982" y="5011786"/>
            <a:ext cx="5666881" cy="208647"/>
          </a:xfrm>
          <a:prstGeom prst="rect">
            <a:avLst/>
          </a:prstGeom>
        </p:spPr>
        <p:txBody>
          <a:bodyPr/>
          <a:lstStyle/>
          <a:p>
            <a:r>
              <a:rPr lang="ru-RU" sz="756" dirty="0"/>
              <a:t>База</a:t>
            </a:r>
            <a:r>
              <a:rPr lang="en-US" sz="756" dirty="0"/>
              <a:t>: </a:t>
            </a:r>
            <a:r>
              <a:rPr lang="ru-RU" sz="756" dirty="0"/>
              <a:t>Загалом</a:t>
            </a:r>
            <a:r>
              <a:rPr lang="en-US" sz="756" dirty="0"/>
              <a:t> (n=2478), </a:t>
            </a:r>
            <a:r>
              <a:rPr lang="ru-RU" sz="756" dirty="0" err="1"/>
              <a:t>Північ</a:t>
            </a:r>
            <a:r>
              <a:rPr lang="en-US" sz="756" dirty="0"/>
              <a:t> (n=296), </a:t>
            </a:r>
            <a:r>
              <a:rPr lang="ru-RU" sz="756" dirty="0" err="1"/>
              <a:t>Захід</a:t>
            </a:r>
            <a:r>
              <a:rPr lang="en-US" sz="756" dirty="0"/>
              <a:t> (n=515), </a:t>
            </a:r>
            <a:r>
              <a:rPr lang="ru-RU" sz="756" dirty="0"/>
              <a:t>Центр</a:t>
            </a:r>
            <a:r>
              <a:rPr lang="en-US" sz="756" dirty="0"/>
              <a:t> (n=561), </a:t>
            </a:r>
            <a:r>
              <a:rPr lang="ru-RU" sz="756" dirty="0" err="1"/>
              <a:t>Південь</a:t>
            </a:r>
            <a:r>
              <a:rPr lang="en-US" sz="756" dirty="0"/>
              <a:t> (n=365), </a:t>
            </a:r>
            <a:r>
              <a:rPr lang="ru-RU" sz="756" dirty="0" err="1"/>
              <a:t>Схід</a:t>
            </a:r>
            <a:r>
              <a:rPr lang="en-US" sz="756" dirty="0"/>
              <a:t> (n=296), </a:t>
            </a:r>
            <a:r>
              <a:rPr lang="ru-RU" sz="756" dirty="0"/>
              <a:t>м. Київ </a:t>
            </a:r>
            <a:r>
              <a:rPr lang="en-US" sz="756" dirty="0"/>
              <a:t>(n=445).</a:t>
            </a:r>
            <a:endParaRPr lang="uk-UA" sz="756" dirty="0"/>
          </a:p>
        </p:txBody>
      </p:sp>
    </p:spTree>
    <p:extLst>
      <p:ext uri="{BB962C8B-B14F-4D97-AF65-F5344CB8AC3E}">
        <p14:creationId xmlns:p14="http://schemas.microsoft.com/office/powerpoint/2010/main" val="294198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3"/>
          <p:cNvGraphicFramePr>
            <a:graphicFrameLocks noGrp="1"/>
          </p:cNvGraphicFramePr>
          <p:nvPr>
            <p:ph idx="1"/>
            <p:extLst>
              <p:ext uri="{D42A27DB-BD31-4B8C-83A1-F6EECF244321}">
                <p14:modId xmlns:p14="http://schemas.microsoft.com/office/powerpoint/2010/main" val="373481677"/>
              </p:ext>
            </p:extLst>
          </p:nvPr>
        </p:nvGraphicFramePr>
        <p:xfrm>
          <a:off x="4012412" y="1215226"/>
          <a:ext cx="4920913" cy="3751122"/>
        </p:xfrm>
        <a:graphic>
          <a:graphicData uri="http://schemas.openxmlformats.org/drawingml/2006/table">
            <a:tbl>
              <a:tblPr firstRow="1" bandRow="1">
                <a:tableStyleId>{5FD0F851-EC5A-4D38-B0AD-8093EC10F338}</a:tableStyleId>
              </a:tblPr>
              <a:tblGrid>
                <a:gridCol w="3591114">
                  <a:extLst>
                    <a:ext uri="{9D8B030D-6E8A-4147-A177-3AD203B41FA5}">
                      <a16:colId xmlns:a16="http://schemas.microsoft.com/office/drawing/2014/main" xmlns="" val="3924693811"/>
                    </a:ext>
                  </a:extLst>
                </a:gridCol>
                <a:gridCol w="1329799">
                  <a:extLst>
                    <a:ext uri="{9D8B030D-6E8A-4147-A177-3AD203B41FA5}">
                      <a16:colId xmlns:a16="http://schemas.microsoft.com/office/drawing/2014/main" xmlns="" val="4274829821"/>
                    </a:ext>
                  </a:extLst>
                </a:gridCol>
              </a:tblGrid>
              <a:tr h="303338">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Суддi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були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коректними</a:t>
                      </a:r>
                      <a:r>
                        <a:rPr lang="ru-RU" sz="850" b="0" i="0" u="none" strike="noStrike" dirty="0">
                          <a:solidFill>
                            <a:srgbClr val="000000"/>
                          </a:solidFill>
                          <a:effectLst/>
                          <a:latin typeface="Arial" panose="020B0604020202020204" pitchFamily="34" charset="0"/>
                          <a:cs typeface="Arial" panose="020B0604020202020204" pitchFamily="34" charset="0"/>
                        </a:rPr>
                        <a:t> та </a:t>
                      </a:r>
                      <a:r>
                        <a:rPr lang="ru-RU" sz="850" b="0" i="0" u="none" strike="noStrike" dirty="0" err="1">
                          <a:solidFill>
                            <a:srgbClr val="000000"/>
                          </a:solidFill>
                          <a:effectLst/>
                          <a:latin typeface="Arial" panose="020B0604020202020204" pitchFamily="34" charset="0"/>
                          <a:cs typeface="Arial" panose="020B0604020202020204" pitchFamily="34" charset="0"/>
                        </a:rPr>
                        <a:t>ввiчливими</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pPr algn="r"/>
                      <a:endParaRPr lang="uk-UA" sz="900" dirty="0">
                        <a:noFill/>
                        <a:latin typeface="Arial" panose="020B0604020202020204" pitchFamily="34" charset="0"/>
                        <a:cs typeface="Arial" panose="020B0604020202020204" pitchFamily="34" charset="0"/>
                      </a:endParaRPr>
                    </a:p>
                  </a:txBody>
                  <a:tcPr>
                    <a:lnB w="12700" cmpd="sng">
                      <a:noFill/>
                    </a:lnB>
                  </a:tcPr>
                </a:tc>
                <a:extLst>
                  <a:ext uri="{0D108BD9-81ED-4DB2-BD59-A6C34878D82A}">
                    <a16:rowId xmlns:a16="http://schemas.microsoft.com/office/drawing/2014/main" xmlns="" val="3193128956"/>
                  </a:ext>
                </a:extLst>
              </a:tr>
              <a:tr h="272606">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Р</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вень</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профес</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йної</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квал</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ф</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кац</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ї </a:t>
                      </a:r>
                      <a:r>
                        <a:rPr lang="ru-RU" sz="850" b="0" i="0" u="none" strike="noStrike" dirty="0" err="1">
                          <a:solidFill>
                            <a:srgbClr val="000000"/>
                          </a:solidFill>
                          <a:effectLst/>
                          <a:latin typeface="Arial" panose="020B0604020202020204" pitchFamily="34" charset="0"/>
                          <a:cs typeface="Arial" panose="020B0604020202020204" pitchFamily="34" charset="0"/>
                        </a:rPr>
                        <a:t>судд</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в </a:t>
                      </a:r>
                      <a:r>
                        <a:rPr lang="ru-RU" sz="850" b="0" i="0" u="none" strike="noStrike" dirty="0" err="1">
                          <a:solidFill>
                            <a:srgbClr val="000000"/>
                          </a:solidFill>
                          <a:effectLst/>
                          <a:latin typeface="Arial" panose="020B0604020202020204" pitchFamily="34" charset="0"/>
                          <a:cs typeface="Arial" panose="020B0604020202020204" pitchFamily="34" charset="0"/>
                        </a:rPr>
                        <a:t>був</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належним</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w="12700" cmpd="sng">
                      <a:noFill/>
                    </a:lnT>
                    <a:lnB w="12700" cmpd="sng">
                      <a:noFill/>
                    </a:lnB>
                  </a:tcPr>
                </a:tc>
                <a:extLst>
                  <a:ext uri="{0D108BD9-81ED-4DB2-BD59-A6C34878D82A}">
                    <a16:rowId xmlns:a16="http://schemas.microsoft.com/office/drawing/2014/main" xmlns="" val="3226707338"/>
                  </a:ext>
                </a:extLst>
              </a:tr>
              <a:tr h="304302">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Робота </a:t>
                      </a:r>
                      <a:r>
                        <a:rPr lang="ru-RU" sz="850" b="0" i="0" u="none" strike="noStrike" dirty="0" err="1">
                          <a:solidFill>
                            <a:srgbClr val="000000"/>
                          </a:solidFill>
                          <a:effectLst/>
                          <a:latin typeface="Arial" panose="020B0604020202020204" pitchFamily="34" charset="0"/>
                          <a:cs typeface="Arial" panose="020B0604020202020204" pitchFamily="34" charset="0"/>
                        </a:rPr>
                        <a:t>канцелярiї</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апарату</a:t>
                      </a:r>
                      <a:r>
                        <a:rPr lang="ru-RU" sz="850" b="0" i="0" u="none" strike="noStrike" dirty="0">
                          <a:solidFill>
                            <a:srgbClr val="000000"/>
                          </a:solidFill>
                          <a:effectLst/>
                          <a:latin typeface="Arial" panose="020B0604020202020204" pitchFamily="34" charset="0"/>
                          <a:cs typeface="Arial" panose="020B0604020202020204" pitchFamily="34" charset="0"/>
                        </a:rPr>
                        <a:t> суду була добре </a:t>
                      </a:r>
                      <a:r>
                        <a:rPr lang="ru-RU" sz="850" b="0" i="0" u="none" strike="noStrike" dirty="0" err="1">
                          <a:solidFill>
                            <a:srgbClr val="000000"/>
                          </a:solidFill>
                          <a:effectLst/>
                          <a:latin typeface="Arial" panose="020B0604020202020204" pitchFamily="34" charset="0"/>
                          <a:cs typeface="Arial" panose="020B0604020202020204" pitchFamily="34" charset="0"/>
                        </a:rPr>
                        <a:t>органiзована</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329662">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В суд</a:t>
                      </a:r>
                      <a:r>
                        <a:rPr lang="en-US" sz="850" b="0" i="0" u="none" strike="noStrike" dirty="0">
                          <a:solidFill>
                            <a:srgbClr val="000000"/>
                          </a:solidFill>
                          <a:effectLst/>
                          <a:latin typeface="Arial" panose="020B0604020202020204" pitchFamily="34" charset="0"/>
                          <a:cs typeface="Arial" panose="020B0604020202020204" pitchFamily="34" charset="0"/>
                        </a:rPr>
                        <a:t>i </a:t>
                      </a:r>
                      <a:r>
                        <a:rPr lang="ru-RU" sz="850" b="0" i="0" u="none" strike="noStrike" dirty="0" err="1">
                          <a:solidFill>
                            <a:srgbClr val="000000"/>
                          </a:solidFill>
                          <a:effectLst/>
                          <a:latin typeface="Arial" panose="020B0604020202020204" pitchFamily="34" charset="0"/>
                          <a:cs typeface="Arial" panose="020B0604020202020204" pitchFamily="34" charset="0"/>
                        </a:rPr>
                        <a:t>були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комфортн</a:t>
                      </a:r>
                      <a:r>
                        <a:rPr lang="en-US" sz="850" b="0" i="0" u="none" strike="noStrike" dirty="0">
                          <a:solidFill>
                            <a:srgbClr val="000000"/>
                          </a:solidFill>
                          <a:effectLst/>
                          <a:latin typeface="Arial" panose="020B0604020202020204" pitchFamily="34" charset="0"/>
                          <a:cs typeface="Arial" panose="020B0604020202020204" pitchFamily="34" charset="0"/>
                        </a:rPr>
                        <a:t>i </a:t>
                      </a:r>
                      <a:r>
                        <a:rPr lang="ru-RU" sz="850" b="0" i="0" u="none" strike="noStrike" dirty="0" err="1">
                          <a:solidFill>
                            <a:srgbClr val="000000"/>
                          </a:solidFill>
                          <a:effectLst/>
                          <a:latin typeface="Arial" panose="020B0604020202020204" pitchFamily="34" charset="0"/>
                          <a:cs typeface="Arial" panose="020B0604020202020204" pitchFamily="34" charset="0"/>
                        </a:rPr>
                        <a:t>умови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зручне</a:t>
                      </a:r>
                      <a:r>
                        <a:rPr lang="ru-RU" sz="850" b="0" i="0" u="none" strike="noStrike" dirty="0">
                          <a:solidFill>
                            <a:srgbClr val="000000"/>
                          </a:solidFill>
                          <a:effectLst/>
                          <a:latin typeface="Arial" panose="020B0604020202020204" pitchFamily="34" charset="0"/>
                          <a:cs typeface="Arial" panose="020B0604020202020204" pitchFamily="34" charset="0"/>
                        </a:rPr>
                        <a:t> прим</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щення</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достатн</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сть</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нформац</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ї для в</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дв</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дувач</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в; </a:t>
                      </a:r>
                      <a:r>
                        <a:rPr lang="ru-RU" sz="850" b="0" i="0" u="none" strike="noStrike" dirty="0" err="1">
                          <a:solidFill>
                            <a:srgbClr val="000000"/>
                          </a:solidFill>
                          <a:effectLst/>
                          <a:latin typeface="Arial" panose="020B0604020202020204" pitchFamily="34" charset="0"/>
                          <a:cs typeface="Arial" panose="020B0604020202020204" pitchFamily="34" charset="0"/>
                        </a:rPr>
                        <a:t>тощо</a:t>
                      </a:r>
                      <a:r>
                        <a:rPr lang="en-US" sz="85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T>
                      <a:noFill/>
                    </a:lnT>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a:noFill/>
                    </a:lnT>
                  </a:tcPr>
                </a:tc>
                <a:extLst>
                  <a:ext uri="{0D108BD9-81ED-4DB2-BD59-A6C34878D82A}">
                    <a16:rowId xmlns:a16="http://schemas.microsoft.com/office/drawing/2014/main" xmlns="" val="4085607662"/>
                  </a:ext>
                </a:extLst>
              </a:tr>
              <a:tr h="281325">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Були в</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дсутн</a:t>
                      </a:r>
                      <a:r>
                        <a:rPr lang="en-US" sz="850" b="0" i="0" u="none" strike="noStrike" dirty="0">
                          <a:solidFill>
                            <a:srgbClr val="000000"/>
                          </a:solidFill>
                          <a:effectLst/>
                          <a:latin typeface="Arial" panose="020B0604020202020204" pitchFamily="34" charset="0"/>
                          <a:cs typeface="Arial" panose="020B0604020202020204" pitchFamily="34" charset="0"/>
                        </a:rPr>
                        <a:t>i </a:t>
                      </a:r>
                      <a:r>
                        <a:rPr lang="ru-RU" sz="850" b="0" i="0" u="none" strike="noStrike" dirty="0" err="1">
                          <a:solidFill>
                            <a:srgbClr val="000000"/>
                          </a:solidFill>
                          <a:effectLst/>
                          <a:latin typeface="Arial" panose="020B0604020202020204" pitchFamily="34" charset="0"/>
                          <a:cs typeface="Arial" panose="020B0604020202020204" pitchFamily="34" charset="0"/>
                        </a:rPr>
                        <a:t>вимоги</a:t>
                      </a:r>
                      <a:r>
                        <a:rPr lang="ru-RU" sz="850" b="0" i="0" u="none" strike="noStrike" dirty="0">
                          <a:solidFill>
                            <a:srgbClr val="000000"/>
                          </a:solidFill>
                          <a:effectLst/>
                          <a:latin typeface="Arial" panose="020B0604020202020204" pitchFamily="34" charset="0"/>
                          <a:cs typeface="Arial" panose="020B0604020202020204" pitchFamily="34" charset="0"/>
                        </a:rPr>
                        <a:t> хабар</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в, </a:t>
                      </a:r>
                      <a:r>
                        <a:rPr lang="ru-RU" sz="850" b="0" i="0" u="none" strike="noStrike" dirty="0" err="1">
                          <a:solidFill>
                            <a:srgbClr val="000000"/>
                          </a:solidFill>
                          <a:effectLst/>
                          <a:latin typeface="Arial" panose="020B0604020202020204" pitchFamily="34" charset="0"/>
                          <a:cs typeface="Arial" panose="020B0604020202020204" pitchFamily="34" charset="0"/>
                        </a:rPr>
                        <a:t>неоф</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ц</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йних</a:t>
                      </a:r>
                      <a:r>
                        <a:rPr lang="ru-RU" sz="850" b="0" i="0" u="none" strike="noStrike" dirty="0">
                          <a:solidFill>
                            <a:srgbClr val="000000"/>
                          </a:solidFill>
                          <a:effectLst/>
                          <a:latin typeface="Arial" panose="020B0604020202020204" pitchFamily="34" charset="0"/>
                          <a:cs typeface="Arial" panose="020B0604020202020204" pitchFamily="34" charset="0"/>
                        </a:rPr>
                        <a:t> платеж</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в, </a:t>
                      </a:r>
                      <a:r>
                        <a:rPr lang="ru-RU" sz="850" b="0" i="0" u="none" strike="noStrike" dirty="0" err="1">
                          <a:solidFill>
                            <a:srgbClr val="000000"/>
                          </a:solidFill>
                          <a:effectLst/>
                          <a:latin typeface="Arial" panose="020B0604020202020204" pitchFamily="34" charset="0"/>
                          <a:cs typeface="Arial" panose="020B0604020202020204" pitchFamily="34" charset="0"/>
                        </a:rPr>
                        <a:t>подарунк</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в чи </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нш</a:t>
                      </a:r>
                      <a:r>
                        <a:rPr lang="en-US" sz="850" b="0" i="0" u="none" strike="noStrike" dirty="0">
                          <a:solidFill>
                            <a:srgbClr val="000000"/>
                          </a:solidFill>
                          <a:effectLst/>
                          <a:latin typeface="Arial" panose="020B0604020202020204" pitchFamily="34" charset="0"/>
                          <a:cs typeface="Arial" panose="020B0604020202020204" pitchFamily="34" charset="0"/>
                        </a:rPr>
                        <a:t>i </a:t>
                      </a:r>
                      <a:r>
                        <a:rPr lang="ru-RU" sz="850" b="0" i="0" u="none" strike="noStrike" dirty="0" err="1">
                          <a:solidFill>
                            <a:srgbClr val="000000"/>
                          </a:solidFill>
                          <a:effectLst/>
                          <a:latin typeface="Arial" panose="020B0604020202020204" pitchFamily="34" charset="0"/>
                          <a:cs typeface="Arial" panose="020B0604020202020204" pitchFamily="34" charset="0"/>
                        </a:rPr>
                        <a:t>корупц</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err="1">
                          <a:solidFill>
                            <a:srgbClr val="000000"/>
                          </a:solidFill>
                          <a:effectLst/>
                          <a:latin typeface="Arial" panose="020B0604020202020204" pitchFamily="34" charset="0"/>
                          <a:cs typeface="Arial" panose="020B0604020202020204" pitchFamily="34" charset="0"/>
                        </a:rPr>
                        <a:t>йн</a:t>
                      </a:r>
                      <a:r>
                        <a:rPr lang="en-US" sz="850" b="0" i="0" u="none" strike="noStrike" dirty="0">
                          <a:solidFill>
                            <a:srgbClr val="000000"/>
                          </a:solidFill>
                          <a:effectLst/>
                          <a:latin typeface="Arial" panose="020B0604020202020204" pitchFamily="34" charset="0"/>
                          <a:cs typeface="Arial" panose="020B0604020202020204" pitchFamily="34" charset="0"/>
                        </a:rPr>
                        <a:t>i </a:t>
                      </a:r>
                      <a:r>
                        <a:rPr lang="ru-RU" sz="850" b="0" i="0" u="none" strike="noStrike" dirty="0" err="1">
                          <a:solidFill>
                            <a:srgbClr val="000000"/>
                          </a:solidFill>
                          <a:effectLst/>
                          <a:latin typeface="Arial" panose="020B0604020202020204" pitchFamily="34" charset="0"/>
                          <a:cs typeface="Arial" panose="020B0604020202020204" pitchFamily="34" charset="0"/>
                        </a:rPr>
                        <a:t>ситуац</a:t>
                      </a:r>
                      <a:r>
                        <a:rPr lang="en-US" sz="850" b="0" i="0" u="none" strike="noStrike" dirty="0">
                          <a:solidFill>
                            <a:srgbClr val="000000"/>
                          </a:solidFill>
                          <a:effectLst/>
                          <a:latin typeface="Arial" panose="020B0604020202020204" pitchFamily="34" charset="0"/>
                          <a:cs typeface="Arial" panose="020B0604020202020204" pitchFamily="34" charset="0"/>
                        </a:rPr>
                        <a:t>i</a:t>
                      </a:r>
                      <a:r>
                        <a:rPr lang="ru-RU" sz="850" b="0" i="0" u="none" strike="noStrike" dirty="0">
                          <a:solidFill>
                            <a:srgbClr val="000000"/>
                          </a:solidFill>
                          <a:effectLst/>
                          <a:latin typeface="Arial" panose="020B0604020202020204" pitchFamily="34" charset="0"/>
                          <a:cs typeface="Arial" panose="020B0604020202020204" pitchFamily="34" charset="0"/>
                        </a:rPr>
                        <a:t>ї</a:t>
                      </a: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r h="348681">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Розгляд</a:t>
                      </a:r>
                      <a:r>
                        <a:rPr lang="ru-RU" sz="850" b="0" i="0" u="none" strike="noStrike" dirty="0">
                          <a:solidFill>
                            <a:srgbClr val="000000"/>
                          </a:solidFill>
                          <a:effectLst/>
                          <a:latin typeface="Arial" panose="020B0604020202020204" pitchFamily="34" charset="0"/>
                          <a:cs typeface="Arial" panose="020B0604020202020204" pitchFamily="34" charset="0"/>
                        </a:rPr>
                        <a:t> справи </a:t>
                      </a:r>
                      <a:r>
                        <a:rPr lang="ru-RU" sz="850" b="0" i="0" u="none" strike="noStrike" dirty="0" err="1">
                          <a:solidFill>
                            <a:srgbClr val="000000"/>
                          </a:solidFill>
                          <a:effectLst/>
                          <a:latin typeface="Arial" panose="020B0604020202020204" pitchFamily="34" charset="0"/>
                          <a:cs typeface="Arial" panose="020B0604020202020204" pitchFamily="34" charset="0"/>
                        </a:rPr>
                        <a:t>вiдбувався</a:t>
                      </a:r>
                      <a:r>
                        <a:rPr lang="ru-RU" sz="850" b="0" i="0" u="none" strike="noStrike" dirty="0">
                          <a:solidFill>
                            <a:srgbClr val="000000"/>
                          </a:solidFill>
                          <a:effectLst/>
                          <a:latin typeface="Arial" panose="020B0604020202020204" pitchFamily="34" charset="0"/>
                          <a:cs typeface="Arial" panose="020B0604020202020204" pitchFamily="34" charset="0"/>
                        </a:rPr>
                        <a:t> в </a:t>
                      </a:r>
                      <a:r>
                        <a:rPr lang="ru-RU" sz="850" b="0" i="0" u="none" strike="noStrike" dirty="0" err="1">
                          <a:solidFill>
                            <a:srgbClr val="000000"/>
                          </a:solidFill>
                          <a:effectLst/>
                          <a:latin typeface="Arial" panose="020B0604020202020204" pitchFamily="34" charset="0"/>
                          <a:cs typeface="Arial" panose="020B0604020202020204" pitchFamily="34" charset="0"/>
                        </a:rPr>
                        <a:t>розумнi</a:t>
                      </a:r>
                      <a:r>
                        <a:rPr lang="ru-RU" sz="850" b="0" i="0" u="none" strike="noStrike" dirty="0">
                          <a:solidFill>
                            <a:srgbClr val="000000"/>
                          </a:solidFill>
                          <a:effectLst/>
                          <a:latin typeface="Arial" panose="020B0604020202020204" pitchFamily="34" charset="0"/>
                          <a:cs typeface="Arial" panose="020B0604020202020204" pitchFamily="34" charset="0"/>
                        </a:rPr>
                        <a:t> строки, без не </a:t>
                      </a:r>
                      <a:r>
                        <a:rPr lang="ru-RU" sz="850" b="0" i="0" u="none" strike="noStrike" dirty="0" err="1">
                          <a:solidFill>
                            <a:srgbClr val="000000"/>
                          </a:solidFill>
                          <a:effectLst/>
                          <a:latin typeface="Arial" panose="020B0604020202020204" pitchFamily="34" charset="0"/>
                          <a:cs typeface="Arial" panose="020B0604020202020204" pitchFamily="34" charset="0"/>
                        </a:rPr>
                        <a:t>обгрунтованого</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затягування</a:t>
                      </a:r>
                      <a:r>
                        <a:rPr lang="ru-RU" sz="850" b="0" i="0" u="none" strike="noStrike" dirty="0">
                          <a:solidFill>
                            <a:srgbClr val="000000"/>
                          </a:solidFill>
                          <a:effectLst/>
                          <a:latin typeface="Arial" panose="020B0604020202020204" pitchFamily="34" charset="0"/>
                          <a:cs typeface="Arial" panose="020B0604020202020204" pitchFamily="34" charset="0"/>
                        </a:rPr>
                        <a:t> з боку </a:t>
                      </a:r>
                      <a:r>
                        <a:rPr lang="ru-RU" sz="850" b="0" i="0" u="none" strike="noStrike" dirty="0" err="1">
                          <a:solidFill>
                            <a:srgbClr val="000000"/>
                          </a:solidFill>
                          <a:effectLst/>
                          <a:latin typeface="Arial" panose="020B0604020202020204" pitchFamily="34" charset="0"/>
                          <a:cs typeface="Arial" panose="020B0604020202020204" pitchFamily="34" charset="0"/>
                        </a:rPr>
                        <a:t>суддi</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36974283"/>
                  </a:ext>
                </a:extLst>
              </a:tr>
              <a:tr h="373860">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Процес </a:t>
                      </a:r>
                      <a:r>
                        <a:rPr lang="ru-RU" sz="850" b="0" i="0" u="none" strike="noStrike" dirty="0" err="1">
                          <a:solidFill>
                            <a:srgbClr val="000000"/>
                          </a:solidFill>
                          <a:effectLst/>
                          <a:latin typeface="Arial" panose="020B0604020202020204" pitchFamily="34" charset="0"/>
                          <a:cs typeface="Arial" panose="020B0604020202020204" pitchFamily="34" charset="0"/>
                        </a:rPr>
                        <a:t>був</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доступним</a:t>
                      </a:r>
                      <a:r>
                        <a:rPr lang="ru-RU" sz="850" b="0" i="0" u="none" strike="noStrike" dirty="0">
                          <a:solidFill>
                            <a:srgbClr val="000000"/>
                          </a:solidFill>
                          <a:effectLst/>
                          <a:latin typeface="Arial" panose="020B0604020202020204" pitchFamily="34" charset="0"/>
                          <a:cs typeface="Arial" panose="020B0604020202020204" pitchFamily="34" charset="0"/>
                        </a:rPr>
                        <a:t> для </a:t>
                      </a:r>
                      <a:r>
                        <a:rPr lang="ru-RU" sz="850" b="0" i="0" u="none" strike="noStrike" dirty="0" err="1">
                          <a:solidFill>
                            <a:srgbClr val="000000"/>
                          </a:solidFill>
                          <a:effectLst/>
                          <a:latin typeface="Arial" panose="020B0604020202020204" pitchFamily="34" charset="0"/>
                          <a:cs typeface="Arial" panose="020B0604020202020204" pitchFamily="34" charset="0"/>
                        </a:rPr>
                        <a:t>стороннiх</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осiб</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громадськiсть</a:t>
                      </a:r>
                      <a:r>
                        <a:rPr lang="ru-RU" sz="850" b="0" i="0" u="none" strike="noStrike" dirty="0">
                          <a:solidFill>
                            <a:srgbClr val="000000"/>
                          </a:solidFill>
                          <a:effectLst/>
                          <a:latin typeface="Arial" panose="020B0604020202020204" pitchFamily="34" charset="0"/>
                          <a:cs typeface="Arial" panose="020B0604020202020204" pitchFamily="34" charset="0"/>
                        </a:rPr>
                        <a:t>/</a:t>
                      </a:r>
                      <a:r>
                        <a:rPr lang="ru-RU" sz="850" b="0" i="0" u="none" strike="noStrike" dirty="0" err="1">
                          <a:solidFill>
                            <a:srgbClr val="000000"/>
                          </a:solidFill>
                          <a:effectLst/>
                          <a:latin typeface="Arial" panose="020B0604020202020204" pitchFamily="34" charset="0"/>
                          <a:cs typeface="Arial" panose="020B0604020202020204" pitchFamily="34" charset="0"/>
                        </a:rPr>
                        <a:t>зацiкавленi</a:t>
                      </a:r>
                      <a:r>
                        <a:rPr lang="ru-RU" sz="850" b="0" i="0" u="none" strike="noStrike" dirty="0">
                          <a:solidFill>
                            <a:srgbClr val="000000"/>
                          </a:solidFill>
                          <a:effectLst/>
                          <a:latin typeface="Arial" panose="020B0604020202020204" pitchFamily="34" charset="0"/>
                          <a:cs typeface="Arial" panose="020B0604020202020204" pitchFamily="34" charset="0"/>
                        </a:rPr>
                        <a:t> особи/</a:t>
                      </a:r>
                      <a:r>
                        <a:rPr lang="ru-RU" sz="850" b="0" i="0" u="none" strike="noStrike" dirty="0" err="1">
                          <a:solidFill>
                            <a:srgbClr val="000000"/>
                          </a:solidFill>
                          <a:effectLst/>
                          <a:latin typeface="Arial" panose="020B0604020202020204" pitchFamily="34" charset="0"/>
                          <a:cs typeface="Arial" panose="020B0604020202020204" pitchFamily="34" charset="0"/>
                        </a:rPr>
                        <a:t>журналiсти</a:t>
                      </a:r>
                      <a:r>
                        <a:rPr lang="ru-RU" sz="850" b="0" i="0" u="none" strike="noStrike" dirty="0">
                          <a:solidFill>
                            <a:srgbClr val="000000"/>
                          </a:solidFill>
                          <a:effectLst/>
                          <a:latin typeface="Arial" panose="020B0604020202020204" pitchFamily="34" charset="0"/>
                          <a:cs typeface="Arial" panose="020B0604020202020204" pitchFamily="34" charset="0"/>
                        </a:rPr>
                        <a:t> могли б </a:t>
                      </a:r>
                      <a:r>
                        <a:rPr lang="ru-RU" sz="850" b="0" i="0" u="none" strike="noStrike" dirty="0" err="1">
                          <a:solidFill>
                            <a:srgbClr val="000000"/>
                          </a:solidFill>
                          <a:effectLst/>
                          <a:latin typeface="Arial" panose="020B0604020202020204" pitchFamily="34" charset="0"/>
                          <a:cs typeface="Arial" panose="020B0604020202020204" pitchFamily="34" charset="0"/>
                        </a:rPr>
                        <a:t>потрапити</a:t>
                      </a:r>
                      <a:r>
                        <a:rPr lang="ru-RU" sz="850" b="0" i="0" u="none" strike="noStrike" dirty="0">
                          <a:solidFill>
                            <a:srgbClr val="000000"/>
                          </a:solidFill>
                          <a:effectLst/>
                          <a:latin typeface="Arial" panose="020B0604020202020204" pitchFamily="34" charset="0"/>
                          <a:cs typeface="Arial" panose="020B0604020202020204" pitchFamily="34" charset="0"/>
                        </a:rPr>
                        <a:t> на </a:t>
                      </a:r>
                      <a:r>
                        <a:rPr lang="ru-RU" sz="850" b="0" i="0" u="none" strike="noStrike" dirty="0" err="1">
                          <a:solidFill>
                            <a:srgbClr val="000000"/>
                          </a:solidFill>
                          <a:effectLst/>
                          <a:latin typeface="Arial" panose="020B0604020202020204" pitchFamily="34" charset="0"/>
                          <a:cs typeface="Arial" panose="020B0604020202020204" pitchFamily="34" charset="0"/>
                        </a:rPr>
                        <a:t>судове</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засiдання</a:t>
                      </a:r>
                      <a:r>
                        <a:rPr lang="en-US" sz="85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9809811"/>
                  </a:ext>
                </a:extLst>
              </a:tr>
              <a:tr h="306641">
                <a:tc>
                  <a:txBody>
                    <a:bodyPr/>
                    <a:lstStyle/>
                    <a:p>
                      <a:pPr algn="r" fontAlgn="b"/>
                      <a:r>
                        <a:rPr lang="ru-RU" sz="850" b="0" i="0" u="none" strike="noStrike" dirty="0">
                          <a:solidFill>
                            <a:srgbClr val="000000"/>
                          </a:solidFill>
                          <a:effectLst/>
                          <a:latin typeface="Arial" panose="020B0604020202020204" pitchFamily="34" charset="0"/>
                          <a:cs typeface="Arial" panose="020B0604020202020204" pitchFamily="34" charset="0"/>
                        </a:rPr>
                        <a:t>Не </a:t>
                      </a:r>
                      <a:r>
                        <a:rPr lang="ru-RU" sz="850" b="0" i="0" u="none" strike="noStrike" dirty="0" err="1">
                          <a:solidFill>
                            <a:srgbClr val="000000"/>
                          </a:solidFill>
                          <a:effectLst/>
                          <a:latin typeface="Arial" panose="020B0604020202020204" pitchFamily="34" charset="0"/>
                          <a:cs typeface="Arial" panose="020B0604020202020204" pitchFamily="34" charset="0"/>
                        </a:rPr>
                        <a:t>було</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ознак</a:t>
                      </a:r>
                      <a:r>
                        <a:rPr lang="ru-RU" sz="850" b="0" i="0" u="none" strike="noStrike" dirty="0">
                          <a:solidFill>
                            <a:srgbClr val="000000"/>
                          </a:solidFill>
                          <a:effectLst/>
                          <a:latin typeface="Arial" panose="020B0604020202020204" pitchFamily="34" charset="0"/>
                          <a:cs typeface="Arial" panose="020B0604020202020204" pitchFamily="34" charset="0"/>
                        </a:rPr>
                        <a:t> того, що </a:t>
                      </a:r>
                      <a:r>
                        <a:rPr lang="ru-RU" sz="850" b="0" i="0" u="none" strike="noStrike" dirty="0" err="1">
                          <a:solidFill>
                            <a:srgbClr val="000000"/>
                          </a:solidFill>
                          <a:effectLst/>
                          <a:latin typeface="Arial" panose="020B0604020202020204" pitchFamily="34" charset="0"/>
                          <a:cs typeface="Arial" panose="020B0604020202020204" pitchFamily="34" charset="0"/>
                        </a:rPr>
                        <a:t>суддя</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дiяв</a:t>
                      </a:r>
                      <a:r>
                        <a:rPr lang="ru-RU" sz="850" b="0" i="0" u="none" strike="noStrike" dirty="0">
                          <a:solidFill>
                            <a:srgbClr val="000000"/>
                          </a:solidFill>
                          <a:effectLst/>
                          <a:latin typeface="Arial" panose="020B0604020202020204" pitchFamily="34" charset="0"/>
                          <a:cs typeface="Arial" panose="020B0604020202020204" pitchFamily="34" charset="0"/>
                        </a:rPr>
                        <a:t> пiд </a:t>
                      </a:r>
                      <a:r>
                        <a:rPr lang="ru-RU" sz="850" b="0" i="0" u="none" strike="noStrike" dirty="0" err="1">
                          <a:solidFill>
                            <a:srgbClr val="000000"/>
                          </a:solidFill>
                          <a:effectLst/>
                          <a:latin typeface="Arial" panose="020B0604020202020204" pitchFamily="34" charset="0"/>
                          <a:cs typeface="Arial" panose="020B0604020202020204" pitchFamily="34" charset="0"/>
                        </a:rPr>
                        <a:t>впливом</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iншої</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сторони</a:t>
                      </a:r>
                      <a:r>
                        <a:rPr lang="ru-RU" sz="850" b="0" i="0" u="none" strike="noStrike" dirty="0">
                          <a:solidFill>
                            <a:srgbClr val="000000"/>
                          </a:solidFill>
                          <a:effectLst/>
                          <a:latin typeface="Arial" panose="020B0604020202020204" pitchFamily="34" charset="0"/>
                          <a:cs typeface="Arial" panose="020B0604020202020204" pitchFamily="34" charset="0"/>
                        </a:rPr>
                        <a:t> чи будь-яких </a:t>
                      </a:r>
                      <a:r>
                        <a:rPr lang="ru-RU" sz="850" b="0" i="0" u="none" strike="noStrike" dirty="0" err="1">
                          <a:solidFill>
                            <a:srgbClr val="000000"/>
                          </a:solidFill>
                          <a:effectLst/>
                          <a:latin typeface="Arial" panose="020B0604020202020204" pitchFamily="34" charset="0"/>
                          <a:cs typeface="Arial" panose="020B0604020202020204" pitchFamily="34" charset="0"/>
                        </a:rPr>
                        <a:t>осiб</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46606253"/>
                  </a:ext>
                </a:extLst>
              </a:tr>
              <a:tr h="297964">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Витрати</a:t>
                      </a:r>
                      <a:r>
                        <a:rPr lang="ru-RU" sz="850" b="0" i="0" u="none" strike="noStrike" dirty="0">
                          <a:solidFill>
                            <a:srgbClr val="000000"/>
                          </a:solidFill>
                          <a:effectLst/>
                          <a:latin typeface="Arial" panose="020B0604020202020204" pitchFamily="34" charset="0"/>
                          <a:cs typeface="Arial" panose="020B0604020202020204" pitchFamily="34" charset="0"/>
                        </a:rPr>
                        <a:t> у </a:t>
                      </a:r>
                      <a:r>
                        <a:rPr lang="ru-RU" sz="850" b="0" i="0" u="none" strike="noStrike" dirty="0" err="1">
                          <a:solidFill>
                            <a:srgbClr val="000000"/>
                          </a:solidFill>
                          <a:effectLst/>
                          <a:latin typeface="Arial" panose="020B0604020202020204" pitchFamily="34" charset="0"/>
                          <a:cs typeface="Arial" panose="020B0604020202020204" pitchFamily="34" charset="0"/>
                        </a:rPr>
                        <a:t>зв`язку</a:t>
                      </a:r>
                      <a:r>
                        <a:rPr lang="ru-RU" sz="850" b="0" i="0" u="none" strike="noStrike" dirty="0">
                          <a:solidFill>
                            <a:srgbClr val="000000"/>
                          </a:solidFill>
                          <a:effectLst/>
                          <a:latin typeface="Arial" panose="020B0604020202020204" pitchFamily="34" charset="0"/>
                          <a:cs typeface="Arial" panose="020B0604020202020204" pitchFamily="34" charset="0"/>
                        </a:rPr>
                        <a:t> iз </a:t>
                      </a:r>
                      <a:r>
                        <a:rPr lang="ru-RU" sz="850" b="0" i="0" u="none" strike="noStrike" dirty="0" err="1">
                          <a:solidFill>
                            <a:srgbClr val="000000"/>
                          </a:solidFill>
                          <a:effectLst/>
                          <a:latin typeface="Arial" panose="020B0604020202020204" pitchFamily="34" charset="0"/>
                          <a:cs typeface="Arial" panose="020B0604020202020204" pitchFamily="34" charset="0"/>
                        </a:rPr>
                        <a:t>судовим</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розглядом</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сплата</a:t>
                      </a:r>
                      <a:r>
                        <a:rPr lang="ru-RU" sz="850" b="0" i="0" u="none" strike="noStrike" dirty="0">
                          <a:solidFill>
                            <a:srgbClr val="000000"/>
                          </a:solidFill>
                          <a:effectLst/>
                          <a:latin typeface="Arial" panose="020B0604020202020204" pitchFamily="34" charset="0"/>
                          <a:cs typeface="Arial" panose="020B0604020202020204" pitchFamily="34" charset="0"/>
                        </a:rPr>
                        <a:t> судового </a:t>
                      </a:r>
                      <a:r>
                        <a:rPr lang="ru-RU" sz="850" b="0" i="0" u="none" strike="noStrike" dirty="0" err="1">
                          <a:solidFill>
                            <a:srgbClr val="000000"/>
                          </a:solidFill>
                          <a:effectLst/>
                          <a:latin typeface="Arial" panose="020B0604020202020204" pitchFamily="34" charset="0"/>
                          <a:cs typeface="Arial" panose="020B0604020202020204" pitchFamily="34" charset="0"/>
                        </a:rPr>
                        <a:t>збору</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транспортнi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витрати</a:t>
                      </a:r>
                      <a:r>
                        <a:rPr lang="ru-RU" sz="850" b="0" i="0" u="none" strike="noStrike" dirty="0">
                          <a:solidFill>
                            <a:srgbClr val="000000"/>
                          </a:solidFill>
                          <a:effectLst/>
                          <a:latin typeface="Arial" panose="020B0604020202020204" pitchFamily="34" charset="0"/>
                          <a:cs typeface="Arial" panose="020B0604020202020204" pitchFamily="34" charset="0"/>
                        </a:rPr>
                        <a:t>, оплата </a:t>
                      </a:r>
                      <a:r>
                        <a:rPr lang="ru-RU" sz="850" b="0" i="0" u="none" strike="noStrike" dirty="0" err="1">
                          <a:solidFill>
                            <a:srgbClr val="000000"/>
                          </a:solidFill>
                          <a:effectLst/>
                          <a:latin typeface="Arial" panose="020B0604020202020204" pitchFamily="34" charset="0"/>
                          <a:cs typeface="Arial" panose="020B0604020202020204" pitchFamily="34" charset="0"/>
                        </a:rPr>
                        <a:t>експертиз</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тощо</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були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виправданими</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56127524"/>
                  </a:ext>
                </a:extLst>
              </a:tr>
              <a:tr h="280974">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Судове</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рішення</a:t>
                      </a:r>
                      <a:r>
                        <a:rPr lang="ru-RU" sz="850" b="0" i="0" u="none" strike="noStrike" dirty="0">
                          <a:solidFill>
                            <a:srgbClr val="000000"/>
                          </a:solidFill>
                          <a:effectLst/>
                          <a:latin typeface="Arial" panose="020B0604020202020204" pitchFamily="34" charset="0"/>
                          <a:cs typeface="Arial" panose="020B0604020202020204" pitchFamily="34" charset="0"/>
                        </a:rPr>
                        <a:t> по </a:t>
                      </a:r>
                      <a:r>
                        <a:rPr lang="ru-RU" sz="850" b="0" i="0" u="none" strike="noStrike" dirty="0" err="1">
                          <a:solidFill>
                            <a:srgbClr val="000000"/>
                          </a:solidFill>
                          <a:effectLst/>
                          <a:latin typeface="Arial" panose="020B0604020202020204" pitchFamily="34" charset="0"/>
                          <a:cs typeface="Arial" panose="020B0604020202020204" pitchFamily="34" charset="0"/>
                        </a:rPr>
                        <a:t>справі</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було</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виконане</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вчасно</a:t>
                      </a:r>
                      <a:r>
                        <a:rPr lang="ru-RU" sz="850" b="0" i="0" u="none" strike="noStrike" dirty="0">
                          <a:solidFill>
                            <a:srgbClr val="000000"/>
                          </a:solidFill>
                          <a:effectLst/>
                          <a:latin typeface="Arial" panose="020B0604020202020204" pitchFamily="34" charset="0"/>
                          <a:cs typeface="Arial" panose="020B0604020202020204" pitchFamily="34" charset="0"/>
                        </a:rPr>
                        <a:t> та в </a:t>
                      </a:r>
                      <a:r>
                        <a:rPr lang="ru-RU" sz="850" b="0" i="0" u="none" strike="noStrike" dirty="0" err="1">
                          <a:solidFill>
                            <a:srgbClr val="000000"/>
                          </a:solidFill>
                          <a:effectLst/>
                          <a:latin typeface="Arial" panose="020B0604020202020204" pitchFamily="34" charset="0"/>
                          <a:cs typeface="Arial" panose="020B0604020202020204" pitchFamily="34" charset="0"/>
                        </a:rPr>
                        <a:t>повному</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обсязі</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69277876"/>
                  </a:ext>
                </a:extLst>
              </a:tr>
              <a:tr h="308221">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Суддi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ухвалювали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законнi</a:t>
                      </a:r>
                      <a:r>
                        <a:rPr lang="ru-RU" sz="850" b="0" i="0" u="none" strike="noStrike" dirty="0">
                          <a:solidFill>
                            <a:srgbClr val="000000"/>
                          </a:solidFill>
                          <a:effectLst/>
                          <a:latin typeface="Arial" panose="020B0604020202020204" pitchFamily="34" charset="0"/>
                          <a:cs typeface="Arial" panose="020B0604020202020204" pitchFamily="34" charset="0"/>
                        </a:rPr>
                        <a:t> та </a:t>
                      </a:r>
                      <a:r>
                        <a:rPr lang="ru-RU" sz="850" b="0" i="0" u="none" strike="noStrike" dirty="0" err="1">
                          <a:solidFill>
                            <a:srgbClr val="000000"/>
                          </a:solidFill>
                          <a:effectLst/>
                          <a:latin typeface="Arial" panose="020B0604020202020204" pitchFamily="34" charset="0"/>
                          <a:cs typeface="Arial" panose="020B0604020202020204" pitchFamily="34" charset="0"/>
                        </a:rPr>
                        <a:t>справедливi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рiшення</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24853479"/>
                  </a:ext>
                </a:extLst>
              </a:tr>
              <a:tr h="343548">
                <a:tc>
                  <a:txBody>
                    <a:bodyPr/>
                    <a:lstStyle/>
                    <a:p>
                      <a:pPr algn="r" fontAlgn="b"/>
                      <a:r>
                        <a:rPr lang="ru-RU" sz="850" b="0" i="0" u="none" strike="noStrike" dirty="0" err="1">
                          <a:solidFill>
                            <a:srgbClr val="000000"/>
                          </a:solidFill>
                          <a:effectLst/>
                          <a:latin typeface="Arial" panose="020B0604020202020204" pitchFamily="34" charset="0"/>
                          <a:cs typeface="Arial" panose="020B0604020202020204" pitchFamily="34" charset="0"/>
                        </a:rPr>
                        <a:t>Виникали</a:t>
                      </a:r>
                      <a:r>
                        <a:rPr lang="ru-RU" sz="850" b="0" i="0" u="none" strike="noStrike" dirty="0">
                          <a:solidFill>
                            <a:srgbClr val="000000"/>
                          </a:solidFill>
                          <a:effectLst/>
                          <a:latin typeface="Arial" panose="020B0604020202020204" pitchFamily="34" charset="0"/>
                          <a:cs typeface="Arial" panose="020B0604020202020204" pitchFamily="34" charset="0"/>
                        </a:rPr>
                        <a:t> проблеми i Ви </a:t>
                      </a:r>
                      <a:r>
                        <a:rPr lang="ru-RU" sz="850" b="0" i="0" u="none" strike="noStrike" dirty="0" err="1">
                          <a:solidFill>
                            <a:srgbClr val="000000"/>
                          </a:solidFill>
                          <a:effectLst/>
                          <a:latin typeface="Arial" panose="020B0604020202020204" pitchFamily="34" charset="0"/>
                          <a:cs typeface="Arial" panose="020B0604020202020204" pitchFamily="34" charset="0"/>
                        </a:rPr>
                        <a:t>особисто</a:t>
                      </a:r>
                      <a:r>
                        <a:rPr lang="ru-RU" sz="850" b="0" i="0" u="none" strike="noStrike" dirty="0">
                          <a:solidFill>
                            <a:srgbClr val="000000"/>
                          </a:solidFill>
                          <a:effectLst/>
                          <a:latin typeface="Arial" panose="020B0604020202020204" pitchFamily="34" charset="0"/>
                          <a:cs typeface="Arial" panose="020B0604020202020204" pitchFamily="34" charset="0"/>
                        </a:rPr>
                        <a:t> чи </a:t>
                      </a:r>
                      <a:r>
                        <a:rPr lang="ru-RU" sz="850" b="0" i="0" u="none" strike="noStrike" dirty="0" err="1">
                          <a:solidFill>
                            <a:srgbClr val="000000"/>
                          </a:solidFill>
                          <a:effectLst/>
                          <a:latin typeface="Arial" panose="020B0604020202020204" pitchFamily="34" charset="0"/>
                          <a:cs typeface="Arial" panose="020B0604020202020204" pitchFamily="34" charset="0"/>
                        </a:rPr>
                        <a:t>Вашi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знайомi</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використовували</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свої</a:t>
                      </a:r>
                      <a:r>
                        <a:rPr lang="ru-RU" sz="850" b="0" i="0" u="none" strike="noStrike" dirty="0">
                          <a:solidFill>
                            <a:srgbClr val="000000"/>
                          </a:solidFill>
                          <a:effectLst/>
                          <a:latin typeface="Arial" panose="020B0604020202020204" pitchFamily="34" charset="0"/>
                          <a:cs typeface="Arial" panose="020B0604020202020204" pitchFamily="34" charset="0"/>
                        </a:rPr>
                        <a:t> </a:t>
                      </a:r>
                      <a:r>
                        <a:rPr lang="ru-RU" sz="850" b="0" i="0" u="none" strike="noStrike" dirty="0" err="1">
                          <a:solidFill>
                            <a:srgbClr val="000000"/>
                          </a:solidFill>
                          <a:effectLst/>
                          <a:latin typeface="Arial" panose="020B0604020202020204" pitchFamily="34" charset="0"/>
                          <a:cs typeface="Arial" panose="020B0604020202020204" pitchFamily="34" charset="0"/>
                        </a:rPr>
                        <a:t>зв`язки</a:t>
                      </a:r>
                      <a:r>
                        <a:rPr lang="ru-RU" sz="850" b="0" i="0" u="none" strike="noStrike" dirty="0">
                          <a:solidFill>
                            <a:srgbClr val="000000"/>
                          </a:solidFill>
                          <a:effectLst/>
                          <a:latin typeface="Arial" panose="020B0604020202020204" pitchFamily="34" charset="0"/>
                          <a:cs typeface="Arial" panose="020B0604020202020204" pitchFamily="34" charset="0"/>
                        </a:rPr>
                        <a:t>/</a:t>
                      </a:r>
                      <a:r>
                        <a:rPr lang="ru-RU" sz="850" b="0" i="0" u="none" strike="noStrike" dirty="0" err="1">
                          <a:solidFill>
                            <a:srgbClr val="000000"/>
                          </a:solidFill>
                          <a:effectLst/>
                          <a:latin typeface="Arial" panose="020B0604020202020204" pitchFamily="34" charset="0"/>
                          <a:cs typeface="Arial" panose="020B0604020202020204" pitchFamily="34" charset="0"/>
                        </a:rPr>
                        <a:t>знайомства</a:t>
                      </a:r>
                      <a:r>
                        <a:rPr lang="ru-RU" sz="850" b="0" i="0" u="none" strike="noStrike" dirty="0">
                          <a:solidFill>
                            <a:srgbClr val="000000"/>
                          </a:solidFill>
                          <a:effectLst/>
                          <a:latin typeface="Arial" panose="020B0604020202020204" pitchFamily="34" charset="0"/>
                          <a:cs typeface="Arial" panose="020B0604020202020204" pitchFamily="34" charset="0"/>
                        </a:rPr>
                        <a:t>/</a:t>
                      </a:r>
                      <a:r>
                        <a:rPr lang="ru-RU" sz="850" b="0" i="0" u="none" strike="noStrike" dirty="0" err="1">
                          <a:solidFill>
                            <a:srgbClr val="000000"/>
                          </a:solidFill>
                          <a:effectLst/>
                          <a:latin typeface="Arial" panose="020B0604020202020204" pitchFamily="34" charset="0"/>
                          <a:cs typeface="Arial" panose="020B0604020202020204" pitchFamily="34" charset="0"/>
                        </a:rPr>
                        <a:t>вплив</a:t>
                      </a:r>
                      <a:endParaRPr lang="ru-RU"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116334"/>
                  </a:ext>
                </a:extLst>
              </a:tr>
            </a:tbl>
          </a:graphicData>
        </a:graphic>
      </p:graphicFrame>
      <p:sp>
        <p:nvSpPr>
          <p:cNvPr id="4" name="Объект 28"/>
          <p:cNvSpPr txBox="1">
            <a:spLocks/>
          </p:cNvSpPr>
          <p:nvPr/>
        </p:nvSpPr>
        <p:spPr>
          <a:xfrm>
            <a:off x="228746" y="608053"/>
            <a:ext cx="3600593" cy="138499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ЧИ ДОВОДИЛОСЬ ВАМ ЗА ОСТАННI 24 МIСЯЦI БУТИ УЧАСНИКОМ СУДОВИХ ПРОВАДЖЕНЬ (ПОЗИВАЧЕМ, ВIДПОВIДАЧЕМ, СВIДКОМ, ПОТЕРПIЛИМ, ПIДСУДНИМ, ТОЩО) НЕЗАЛЕЖНО ВIД ТОГО, ЧИ БУЛИ ЦЕ ВАШI ОСОБИСТI СПРАВИ ЧИ ВИ БУЛИ ПРЕДСТАВНИКОМ IНШОЇ ОСОБИ</a:t>
            </a:r>
            <a:r>
              <a:rPr lang="en-US" dirty="0"/>
              <a:t>?</a:t>
            </a:r>
            <a:endParaRPr lang="uk-UA" dirty="0"/>
          </a:p>
        </p:txBody>
      </p:sp>
      <p:sp>
        <p:nvSpPr>
          <p:cNvPr id="5" name="Объект 28"/>
          <p:cNvSpPr txBox="1">
            <a:spLocks/>
          </p:cNvSpPr>
          <p:nvPr/>
        </p:nvSpPr>
        <p:spPr>
          <a:xfrm>
            <a:off x="4021027" y="612144"/>
            <a:ext cx="4985916" cy="646331"/>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НАСКIЛЬКИ ВИ ПОГОДЖУЄТЕСЬ, ЩО СУДОВЕ(ВI) ПРОВАДЖЕННЯ, В ЯКОМУ(ЯКИХ) ВИ БРАЛИ УЧАСТЬ, ХАРАКТЕРИЗУЄТЬСЯ(-ЮТЬСЯ) НАСТУПНИМ</a:t>
            </a:r>
            <a:r>
              <a:rPr lang="en-US" dirty="0"/>
              <a:t>?</a:t>
            </a:r>
            <a:endParaRPr lang="uk-UA" dirty="0"/>
          </a:p>
        </p:txBody>
      </p:sp>
      <p:graphicFrame>
        <p:nvGraphicFramePr>
          <p:cNvPr id="8" name="Диаграмма 7"/>
          <p:cNvGraphicFramePr/>
          <p:nvPr>
            <p:extLst>
              <p:ext uri="{D42A27DB-BD31-4B8C-83A1-F6EECF244321}">
                <p14:modId xmlns:p14="http://schemas.microsoft.com/office/powerpoint/2010/main" val="1490462964"/>
              </p:ext>
            </p:extLst>
          </p:nvPr>
        </p:nvGraphicFramePr>
        <p:xfrm>
          <a:off x="228746" y="2007733"/>
          <a:ext cx="3220159" cy="1788227"/>
        </p:xfrm>
        <a:graphic>
          <a:graphicData uri="http://schemas.openxmlformats.org/drawingml/2006/chart">
            <c:chart xmlns:c="http://schemas.openxmlformats.org/drawingml/2006/chart" xmlns:r="http://schemas.openxmlformats.org/officeDocument/2006/relationships" r:id="rId2"/>
          </a:graphicData>
        </a:graphic>
      </p:graphicFrame>
      <p:sp>
        <p:nvSpPr>
          <p:cNvPr id="9" name="Стрелка вправо 8"/>
          <p:cNvSpPr/>
          <p:nvPr/>
        </p:nvSpPr>
        <p:spPr>
          <a:xfrm>
            <a:off x="3127892" y="3002262"/>
            <a:ext cx="1006125" cy="458639"/>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graphicFrame>
        <p:nvGraphicFramePr>
          <p:cNvPr id="11" name="Объект 12"/>
          <p:cNvGraphicFramePr>
            <a:graphicFrameLocks/>
          </p:cNvGraphicFramePr>
          <p:nvPr>
            <p:extLst>
              <p:ext uri="{D42A27DB-BD31-4B8C-83A1-F6EECF244321}">
                <p14:modId xmlns:p14="http://schemas.microsoft.com/office/powerpoint/2010/main" val="2210385394"/>
              </p:ext>
            </p:extLst>
          </p:nvPr>
        </p:nvGraphicFramePr>
        <p:xfrm>
          <a:off x="7700961" y="1128116"/>
          <a:ext cx="1957389" cy="4056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авая фигурная скобка 11"/>
          <p:cNvSpPr/>
          <p:nvPr/>
        </p:nvSpPr>
        <p:spPr>
          <a:xfrm>
            <a:off x="2872276" y="2713321"/>
            <a:ext cx="139756" cy="964609"/>
          </a:xfrm>
          <a:prstGeom prst="rightBrace">
            <a:avLst/>
          </a:pr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uk-UA"/>
          </a:p>
        </p:txBody>
      </p:sp>
      <p:sp>
        <p:nvSpPr>
          <p:cNvPr id="2" name="TextBox 1"/>
          <p:cNvSpPr txBox="1"/>
          <p:nvPr/>
        </p:nvSpPr>
        <p:spPr>
          <a:xfrm>
            <a:off x="3288114" y="3093081"/>
            <a:ext cx="797915"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n=233</a:t>
            </a:r>
            <a:endParaRPr lang="uk-UA" sz="1200" b="1" dirty="0">
              <a:latin typeface="Arial" panose="020B0604020202020204" pitchFamily="34" charset="0"/>
              <a:cs typeface="Arial" panose="020B0604020202020204" pitchFamily="34" charset="0"/>
            </a:endParaRPr>
          </a:p>
        </p:txBody>
      </p:sp>
      <p:graphicFrame>
        <p:nvGraphicFramePr>
          <p:cNvPr id="13" name="Объект 36"/>
          <p:cNvGraphicFramePr>
            <a:graphicFrameLocks/>
          </p:cNvGraphicFramePr>
          <p:nvPr>
            <p:extLst>
              <p:ext uri="{D42A27DB-BD31-4B8C-83A1-F6EECF244321}">
                <p14:modId xmlns:p14="http://schemas.microsoft.com/office/powerpoint/2010/main" val="3345214667"/>
              </p:ext>
            </p:extLst>
          </p:nvPr>
        </p:nvGraphicFramePr>
        <p:xfrm>
          <a:off x="4187843" y="4944458"/>
          <a:ext cx="4754095" cy="248372"/>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7/12)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6" name="Нижний колонтитул 4"/>
          <p:cNvSpPr txBox="1">
            <a:spLocks/>
          </p:cNvSpPr>
          <p:nvPr/>
        </p:nvSpPr>
        <p:spPr>
          <a:xfrm>
            <a:off x="-79848"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86073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noGrp="1"/>
          </p:cNvGraphicFramePr>
          <p:nvPr>
            <p:ph idx="1"/>
            <p:extLst>
              <p:ext uri="{D42A27DB-BD31-4B8C-83A1-F6EECF244321}">
                <p14:modId xmlns:p14="http://schemas.microsoft.com/office/powerpoint/2010/main" val="472955114"/>
              </p:ext>
            </p:extLst>
          </p:nvPr>
        </p:nvGraphicFramePr>
        <p:xfrm>
          <a:off x="164965" y="1357414"/>
          <a:ext cx="8814070" cy="2985986"/>
        </p:xfrm>
        <a:graphic>
          <a:graphicData uri="http://schemas.openxmlformats.org/drawingml/2006/table">
            <a:tbl>
              <a:tblPr firstRow="1" bandRow="1">
                <a:tableStyleId>{5FD0F851-EC5A-4D38-B0AD-8093EC10F338}</a:tableStyleId>
              </a:tblPr>
              <a:tblGrid>
                <a:gridCol w="3867285">
                  <a:extLst>
                    <a:ext uri="{9D8B030D-6E8A-4147-A177-3AD203B41FA5}">
                      <a16:colId xmlns:a16="http://schemas.microsoft.com/office/drawing/2014/main" xmlns="" val="3924693811"/>
                    </a:ext>
                  </a:extLst>
                </a:gridCol>
                <a:gridCol w="4946785">
                  <a:extLst>
                    <a:ext uri="{9D8B030D-6E8A-4147-A177-3AD203B41FA5}">
                      <a16:colId xmlns:a16="http://schemas.microsoft.com/office/drawing/2014/main" xmlns="" val="4274829821"/>
                    </a:ext>
                  </a:extLst>
                </a:gridCol>
              </a:tblGrid>
              <a:tr h="424302">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Повністю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472563">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Скоріше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endParaRPr lang="uk-UA" sz="800" dirty="0">
                        <a:noFill/>
                      </a:endParaRPr>
                    </a:p>
                  </a:txBody>
                  <a:tcPr>
                    <a:lnT w="12700" cmpd="sng">
                      <a:noFill/>
                    </a:lnT>
                    <a:lnB w="12700" cmpd="sng">
                      <a:noFill/>
                    </a:lnB>
                  </a:tcPr>
                </a:tc>
                <a:extLst>
                  <a:ext uri="{0D108BD9-81ED-4DB2-BD59-A6C34878D82A}">
                    <a16:rowId xmlns:a16="http://schemas.microsoft.com/office/drawing/2014/main" xmlns="" val="3226707338"/>
                  </a:ext>
                </a:extLst>
              </a:tr>
              <a:tr h="482617">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Нейтрально</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527518">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Скоріше не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560410">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Зовсім не </a:t>
                      </a:r>
                      <a:r>
                        <a:rPr lang="ru-RU" sz="1000" b="0" i="0" u="none" strike="noStrike" dirty="0" err="1">
                          <a:solidFill>
                            <a:schemeClr val="tx1"/>
                          </a:solidFill>
                          <a:effectLst/>
                          <a:latin typeface="Arial" panose="020B0604020202020204" pitchFamily="34" charset="0"/>
                          <a:cs typeface="Arial" panose="020B0604020202020204" pitchFamily="34" charset="0"/>
                        </a:rPr>
                        <a:t>довіряю</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769028592"/>
                  </a:ext>
                </a:extLst>
              </a:tr>
              <a:tr h="518576">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Важко </a:t>
                      </a:r>
                      <a:r>
                        <a:rPr lang="ru-RU" sz="1000" b="0" i="0" u="none" strike="noStrike" dirty="0" err="1">
                          <a:solidFill>
                            <a:schemeClr val="tx1"/>
                          </a:solidFill>
                          <a:effectLst/>
                          <a:latin typeface="Arial" panose="020B0604020202020204" pitchFamily="34" charset="0"/>
                          <a:cs typeface="Arial" panose="020B0604020202020204" pitchFamily="34" charset="0"/>
                        </a:rPr>
                        <a:t>відповісти</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036974283"/>
                  </a:ext>
                </a:extLst>
              </a:tr>
            </a:tbl>
          </a:graphicData>
        </a:graphic>
      </p:graphicFrame>
      <p:graphicFrame>
        <p:nvGraphicFramePr>
          <p:cNvPr id="4" name="Объект 12"/>
          <p:cNvGraphicFramePr>
            <a:graphicFrameLocks/>
          </p:cNvGraphicFramePr>
          <p:nvPr>
            <p:extLst>
              <p:ext uri="{D42A27DB-BD31-4B8C-83A1-F6EECF244321}">
                <p14:modId xmlns:p14="http://schemas.microsoft.com/office/powerpoint/2010/main" val="4083784340"/>
              </p:ext>
            </p:extLst>
          </p:nvPr>
        </p:nvGraphicFramePr>
        <p:xfrm>
          <a:off x="3308282" y="1296403"/>
          <a:ext cx="3877123" cy="3034297"/>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8"/>
          <p:cNvSpPr txBox="1">
            <a:spLocks/>
          </p:cNvSpPr>
          <p:nvPr/>
        </p:nvSpPr>
        <p:spPr>
          <a:xfrm>
            <a:off x="209662" y="774431"/>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uk-UA" dirty="0"/>
              <a:t>НАСКІЛЬКИ ВИ ДОВІРЯЄТЕ ТОМУ СУДУ (ЧИ ТИМ СУДАМ), В ЯКОМУ (В ЯКИХ)</a:t>
            </a:r>
            <a:r>
              <a:rPr lang="ru-RU" dirty="0"/>
              <a:t> ВИ БРАЛИ УЧАСТЬ В ПРОВАДЖЕННЯХ?</a:t>
            </a:r>
            <a:endParaRPr lang="uk-UA" dirty="0"/>
          </a:p>
        </p:txBody>
      </p:sp>
      <p:sp>
        <p:nvSpPr>
          <p:cNvPr id="8" name="Title 7"/>
          <p:cNvSpPr txBox="1">
            <a:spLocks/>
          </p:cNvSpPr>
          <p:nvPr/>
        </p:nvSpPr>
        <p:spPr bwMode="auto">
          <a:xfrm>
            <a:off x="145777" y="223879"/>
            <a:ext cx="85573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8/12)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5492750" y="4982543"/>
            <a:ext cx="35123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uk-UA" sz="756" dirty="0"/>
              <a:t>брали участь у судових провадженнях </a:t>
            </a:r>
            <a:r>
              <a:rPr lang="en-US" sz="756" dirty="0"/>
              <a:t>(n=233)</a:t>
            </a:r>
            <a:endParaRPr lang="uk-UA" sz="756" dirty="0"/>
          </a:p>
        </p:txBody>
      </p:sp>
    </p:spTree>
    <p:extLst>
      <p:ext uri="{BB962C8B-B14F-4D97-AF65-F5344CB8AC3E}">
        <p14:creationId xmlns:p14="http://schemas.microsoft.com/office/powerpoint/2010/main" val="414921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3"/>
          <p:cNvGraphicFramePr>
            <a:graphicFrameLocks noGrp="1"/>
          </p:cNvGraphicFramePr>
          <p:nvPr>
            <p:ph idx="1"/>
            <p:extLst>
              <p:ext uri="{D42A27DB-BD31-4B8C-83A1-F6EECF244321}">
                <p14:modId xmlns:p14="http://schemas.microsoft.com/office/powerpoint/2010/main" val="4078669043"/>
              </p:ext>
            </p:extLst>
          </p:nvPr>
        </p:nvGraphicFramePr>
        <p:xfrm>
          <a:off x="4475864" y="1588614"/>
          <a:ext cx="4380614" cy="3300146"/>
        </p:xfrm>
        <a:graphic>
          <a:graphicData uri="http://schemas.openxmlformats.org/drawingml/2006/table">
            <a:tbl>
              <a:tblPr firstRow="1" bandRow="1">
                <a:tableStyleId>{5FD0F851-EC5A-4D38-B0AD-8093EC10F338}</a:tableStyleId>
              </a:tblPr>
              <a:tblGrid>
                <a:gridCol w="2559050">
                  <a:extLst>
                    <a:ext uri="{9D8B030D-6E8A-4147-A177-3AD203B41FA5}">
                      <a16:colId xmlns:a16="http://schemas.microsoft.com/office/drawing/2014/main" xmlns="" val="3924693811"/>
                    </a:ext>
                  </a:extLst>
                </a:gridCol>
                <a:gridCol w="1821564">
                  <a:extLst>
                    <a:ext uri="{9D8B030D-6E8A-4147-A177-3AD203B41FA5}">
                      <a16:colId xmlns:a16="http://schemas.microsoft.com/office/drawing/2014/main" xmlns="" val="4274829821"/>
                    </a:ext>
                  </a:extLst>
                </a:gridCol>
              </a:tblGrid>
              <a:tr h="386610">
                <a:tc>
                  <a:txBody>
                    <a:bodyPr/>
                    <a:lstStyle/>
                    <a:p>
                      <a:pPr algn="r" fontAlgn="b"/>
                      <a:r>
                        <a:rPr lang="ru-RU" sz="900" b="0" i="0" u="none" strike="noStrike" dirty="0" err="1">
                          <a:solidFill>
                            <a:srgbClr val="000000"/>
                          </a:solidFill>
                          <a:effectLst/>
                          <a:latin typeface="Arial" panose="020B0604020202020204" pitchFamily="34" charset="0"/>
                          <a:cs typeface="Arial" panose="020B0604020202020204" pitchFamily="34" charset="0"/>
                        </a:rPr>
                        <a:t>Зневiра</a:t>
                      </a:r>
                      <a:r>
                        <a:rPr lang="ru-RU" sz="900" b="0" i="0" u="none" strike="noStrike" dirty="0">
                          <a:solidFill>
                            <a:srgbClr val="000000"/>
                          </a:solidFill>
                          <a:effectLst/>
                          <a:latin typeface="Arial" panose="020B0604020202020204" pitchFamily="34" charset="0"/>
                          <a:cs typeface="Arial" panose="020B0604020202020204" pitchFamily="34" charset="0"/>
                        </a:rPr>
                        <a:t> у </a:t>
                      </a:r>
                      <a:r>
                        <a:rPr lang="ru-RU" sz="900" b="0" i="0" u="none" strike="noStrike" dirty="0" err="1">
                          <a:solidFill>
                            <a:srgbClr val="000000"/>
                          </a:solidFill>
                          <a:effectLst/>
                          <a:latin typeface="Arial" panose="020B0604020202020204" pitchFamily="34" charset="0"/>
                          <a:cs typeface="Arial" panose="020B0604020202020204" pitchFamily="34" charset="0"/>
                        </a:rPr>
                        <a:t>можливостi</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отримати</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справедливе</a:t>
                      </a:r>
                      <a:r>
                        <a:rPr lang="ru-RU" sz="900" b="0" i="0" u="none" strike="noStrike" dirty="0">
                          <a:solidFill>
                            <a:srgbClr val="000000"/>
                          </a:solidFill>
                          <a:effectLst/>
                          <a:latin typeface="Arial" panose="020B0604020202020204" pitchFamily="34" charset="0"/>
                          <a:cs typeface="Arial" panose="020B0604020202020204" pitchFamily="34" charset="0"/>
                        </a:rPr>
                        <a:t> та </a:t>
                      </a:r>
                      <a:r>
                        <a:rPr lang="ru-RU" sz="900" b="0" i="0" u="none" strike="noStrike" dirty="0" err="1">
                          <a:solidFill>
                            <a:srgbClr val="000000"/>
                          </a:solidFill>
                          <a:effectLst/>
                          <a:latin typeface="Arial" panose="020B0604020202020204" pitchFamily="34" charset="0"/>
                          <a:cs typeface="Arial" panose="020B0604020202020204" pitchFamily="34" charset="0"/>
                        </a:rPr>
                        <a:t>законне</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рiшення</a:t>
                      </a:r>
                      <a:r>
                        <a:rPr lang="ru-RU" sz="900" b="0" i="0" u="none" strike="noStrike" dirty="0">
                          <a:solidFill>
                            <a:srgbClr val="000000"/>
                          </a:solidFill>
                          <a:effectLst/>
                          <a:latin typeface="Arial" panose="020B0604020202020204" pitchFamily="34" charset="0"/>
                          <a:cs typeface="Arial" panose="020B0604020202020204" pitchFamily="34" charset="0"/>
                        </a:rPr>
                        <a:t> суду</a:t>
                      </a: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93128956"/>
                  </a:ext>
                </a:extLst>
              </a:tr>
              <a:tr h="450476">
                <a:tc>
                  <a:txBody>
                    <a:bodyPr/>
                    <a:lstStyle/>
                    <a:p>
                      <a:pPr algn="r" fontAlgn="b"/>
                      <a:r>
                        <a:rPr lang="ru-RU" sz="900" b="0" i="0" u="none" strike="noStrike" dirty="0" err="1">
                          <a:solidFill>
                            <a:srgbClr val="000000"/>
                          </a:solidFill>
                          <a:effectLst/>
                          <a:latin typeface="Arial" panose="020B0604020202020204" pitchFamily="34" charset="0"/>
                          <a:cs typeface="Arial" panose="020B0604020202020204" pitchFamily="34" charset="0"/>
                        </a:rPr>
                        <a:t>Вирiшення</a:t>
                      </a:r>
                      <a:r>
                        <a:rPr lang="ru-RU" sz="900" b="0" i="0" u="none" strike="noStrike" dirty="0">
                          <a:solidFill>
                            <a:srgbClr val="000000"/>
                          </a:solidFill>
                          <a:effectLst/>
                          <a:latin typeface="Arial" panose="020B0604020202020204" pitchFamily="34" charset="0"/>
                          <a:cs typeface="Arial" panose="020B0604020202020204" pitchFamily="34" charset="0"/>
                        </a:rPr>
                        <a:t> питання через суд </a:t>
                      </a:r>
                      <a:r>
                        <a:rPr lang="ru-RU" sz="900" b="0" i="0" u="none" strike="noStrike" dirty="0" err="1">
                          <a:solidFill>
                            <a:srgbClr val="000000"/>
                          </a:solidFill>
                          <a:effectLst/>
                          <a:latin typeface="Arial" panose="020B0604020202020204" pitchFamily="34" charset="0"/>
                          <a:cs typeface="Arial" panose="020B0604020202020204" pitchFamily="34" charset="0"/>
                        </a:rPr>
                        <a:t>тривало</a:t>
                      </a:r>
                      <a:r>
                        <a:rPr lang="ru-RU" sz="900" b="0" i="0" u="none" strike="noStrike" dirty="0">
                          <a:solidFill>
                            <a:srgbClr val="000000"/>
                          </a:solidFill>
                          <a:effectLst/>
                          <a:latin typeface="Arial" panose="020B0604020202020204" pitchFamily="34" charset="0"/>
                          <a:cs typeface="Arial" panose="020B0604020202020204" pitchFamily="34" charset="0"/>
                        </a:rPr>
                        <a:t> б </a:t>
                      </a:r>
                      <a:r>
                        <a:rPr lang="ru-RU" sz="900" b="0" i="0" u="none" strike="noStrike" dirty="0" err="1">
                          <a:solidFill>
                            <a:srgbClr val="000000"/>
                          </a:solidFill>
                          <a:effectLst/>
                          <a:latin typeface="Arial" panose="020B0604020202020204" pitchFamily="34" charset="0"/>
                          <a:cs typeface="Arial" panose="020B0604020202020204" pitchFamily="34" charset="0"/>
                        </a:rPr>
                        <a:t>надто</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довго</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226707338"/>
                  </a:ext>
                </a:extLst>
              </a:tr>
              <a:tr h="386610">
                <a:tc>
                  <a:txBody>
                    <a:bodyPr/>
                    <a:lstStyle/>
                    <a:p>
                      <a:pPr algn="r" fontAlgn="b"/>
                      <a:r>
                        <a:rPr lang="ru-RU" sz="900" b="0" i="0" u="none" strike="noStrike" dirty="0">
                          <a:solidFill>
                            <a:srgbClr val="000000"/>
                          </a:solidFill>
                          <a:effectLst/>
                          <a:latin typeface="Arial" panose="020B0604020202020204" pitchFamily="34" charset="0"/>
                          <a:cs typeface="Arial" panose="020B0604020202020204" pitchFamily="34" charset="0"/>
                        </a:rPr>
                        <a:t>Не </a:t>
                      </a:r>
                      <a:r>
                        <a:rPr lang="ru-RU" sz="900" b="0" i="0" u="none" strike="noStrike" dirty="0" err="1">
                          <a:solidFill>
                            <a:srgbClr val="000000"/>
                          </a:solidFill>
                          <a:effectLst/>
                          <a:latin typeface="Arial" panose="020B0604020202020204" pitchFamily="34" charset="0"/>
                          <a:cs typeface="Arial" panose="020B0604020202020204" pitchFamily="34" charset="0"/>
                        </a:rPr>
                        <a:t>було</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можливостi</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запросити</a:t>
                      </a:r>
                      <a:r>
                        <a:rPr lang="ru-RU" sz="900" b="0" i="0" u="none" strike="noStrike" dirty="0">
                          <a:solidFill>
                            <a:srgbClr val="000000"/>
                          </a:solidFill>
                          <a:effectLst/>
                          <a:latin typeface="Arial" panose="020B0604020202020204" pitchFamily="34" charset="0"/>
                          <a:cs typeface="Arial" panose="020B0604020202020204" pitchFamily="34" charset="0"/>
                        </a:rPr>
                        <a:t> адвоката</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386610">
                <a:tc>
                  <a:txBody>
                    <a:bodyPr/>
                    <a:lstStyle/>
                    <a:p>
                      <a:pPr algn="r" fontAlgn="b"/>
                      <a:r>
                        <a:rPr lang="ru-RU" sz="900" b="0" i="0" u="none" strike="noStrike" dirty="0">
                          <a:solidFill>
                            <a:srgbClr val="000000"/>
                          </a:solidFill>
                          <a:effectLst/>
                          <a:latin typeface="Arial" panose="020B0604020202020204" pitchFamily="34" charset="0"/>
                          <a:cs typeface="Arial" panose="020B0604020202020204" pitchFamily="34" charset="0"/>
                        </a:rPr>
                        <a:t>Не знав/-ла як i до якого суду </a:t>
                      </a:r>
                      <a:r>
                        <a:rPr lang="ru-RU" sz="900" b="0" i="0" u="none" strike="noStrike" dirty="0" err="1">
                          <a:solidFill>
                            <a:srgbClr val="000000"/>
                          </a:solidFill>
                          <a:effectLst/>
                          <a:latin typeface="Arial" panose="020B0604020202020204" pitchFamily="34" charset="0"/>
                          <a:cs typeface="Arial" panose="020B0604020202020204" pitchFamily="34" charset="0"/>
                        </a:rPr>
                        <a:t>слiд</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звертатись</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85607662"/>
                  </a:ext>
                </a:extLst>
              </a:tr>
              <a:tr h="493788">
                <a:tc>
                  <a:txBody>
                    <a:bodyPr/>
                    <a:lstStyle/>
                    <a:p>
                      <a:pPr algn="r" fontAlgn="b"/>
                      <a:r>
                        <a:rPr lang="ru-RU" sz="900" b="0" i="0" u="none" strike="noStrike" dirty="0" err="1">
                          <a:solidFill>
                            <a:srgbClr val="000000"/>
                          </a:solidFill>
                          <a:effectLst/>
                          <a:latin typeface="Arial" panose="020B0604020202020204" pitchFamily="34" charset="0"/>
                          <a:cs typeface="Arial" panose="020B0604020202020204" pitchFamily="34" charset="0"/>
                        </a:rPr>
                        <a:t>Розмiр</a:t>
                      </a:r>
                      <a:r>
                        <a:rPr lang="ru-RU" sz="900" b="0" i="0" u="none" strike="noStrike" dirty="0">
                          <a:solidFill>
                            <a:srgbClr val="000000"/>
                          </a:solidFill>
                          <a:effectLst/>
                          <a:latin typeface="Arial" panose="020B0604020202020204" pitchFamily="34" charset="0"/>
                          <a:cs typeface="Arial" panose="020B0604020202020204" pitchFamily="34" charset="0"/>
                        </a:rPr>
                        <a:t> судового </a:t>
                      </a:r>
                      <a:r>
                        <a:rPr lang="ru-RU" sz="900" b="0" i="0" u="none" strike="noStrike" dirty="0" err="1">
                          <a:solidFill>
                            <a:srgbClr val="000000"/>
                          </a:solidFill>
                          <a:effectLst/>
                          <a:latin typeface="Arial" panose="020B0604020202020204" pitchFamily="34" charset="0"/>
                          <a:cs typeface="Arial" panose="020B0604020202020204" pitchFamily="34" charset="0"/>
                        </a:rPr>
                        <a:t>збору</a:t>
                      </a:r>
                      <a:r>
                        <a:rPr lang="ru-RU" sz="900" b="0" i="0" u="none" strike="noStrike" dirty="0">
                          <a:solidFill>
                            <a:srgbClr val="000000"/>
                          </a:solidFill>
                          <a:effectLst/>
                          <a:latin typeface="Arial" panose="020B0604020202020204" pitchFamily="34" charset="0"/>
                          <a:cs typeface="Arial" panose="020B0604020202020204" pitchFamily="34" charset="0"/>
                        </a:rPr>
                        <a:t> чи </a:t>
                      </a:r>
                      <a:r>
                        <a:rPr lang="ru-RU" sz="900" b="0" i="0" u="none" strike="noStrike" dirty="0" err="1">
                          <a:solidFill>
                            <a:srgbClr val="000000"/>
                          </a:solidFill>
                          <a:effectLst/>
                          <a:latin typeface="Arial" panose="020B0604020202020204" pitchFamily="34" charset="0"/>
                          <a:cs typeface="Arial" panose="020B0604020202020204" pitchFamily="34" charset="0"/>
                        </a:rPr>
                        <a:t>iнших</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офiцiйних</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платежiв</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був</a:t>
                      </a:r>
                      <a:r>
                        <a:rPr lang="ru-RU" sz="900" b="0" i="0" u="none" strike="noStrike" dirty="0">
                          <a:solidFill>
                            <a:srgbClr val="000000"/>
                          </a:solidFill>
                          <a:effectLst/>
                          <a:latin typeface="Arial" panose="020B0604020202020204" pitchFamily="34" charset="0"/>
                          <a:cs typeface="Arial" panose="020B0604020202020204" pitchFamily="34" charset="0"/>
                        </a:rPr>
                        <a:t> би занадто </a:t>
                      </a:r>
                      <a:r>
                        <a:rPr lang="ru-RU" sz="900" b="0" i="0" u="none" strike="noStrike" dirty="0" err="1">
                          <a:solidFill>
                            <a:srgbClr val="000000"/>
                          </a:solidFill>
                          <a:effectLst/>
                          <a:latin typeface="Arial" panose="020B0604020202020204" pitchFamily="34" charset="0"/>
                          <a:cs typeface="Arial" panose="020B0604020202020204" pitchFamily="34" charset="0"/>
                        </a:rPr>
                        <a:t>значним</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69028592"/>
                  </a:ext>
                </a:extLst>
              </a:tr>
              <a:tr h="386610">
                <a:tc>
                  <a:txBody>
                    <a:bodyPr/>
                    <a:lstStyle/>
                    <a:p>
                      <a:pPr algn="r" fontAlgn="b"/>
                      <a:r>
                        <a:rPr lang="ru-RU" sz="900" b="0" i="0" u="none" strike="noStrike" dirty="0">
                          <a:solidFill>
                            <a:srgbClr val="000000"/>
                          </a:solidFill>
                          <a:effectLst/>
                          <a:latin typeface="Arial" panose="020B0604020202020204" pitchFamily="34" charset="0"/>
                          <a:cs typeface="Arial" panose="020B0604020202020204" pitchFamily="34" charset="0"/>
                        </a:rPr>
                        <a:t>Вдалось </a:t>
                      </a:r>
                      <a:r>
                        <a:rPr lang="ru-RU" sz="900" b="0" i="0" u="none" strike="noStrike" dirty="0" err="1">
                          <a:solidFill>
                            <a:srgbClr val="000000"/>
                          </a:solidFill>
                          <a:effectLst/>
                          <a:latin typeface="Arial" panose="020B0604020202020204" pitchFamily="34" charset="0"/>
                          <a:cs typeface="Arial" panose="020B0604020202020204" pitchFamily="34" charset="0"/>
                        </a:rPr>
                        <a:t>вирiшити</a:t>
                      </a:r>
                      <a:r>
                        <a:rPr lang="ru-RU" sz="900" b="0" i="0" u="none" strike="noStrike" dirty="0">
                          <a:solidFill>
                            <a:srgbClr val="000000"/>
                          </a:solidFill>
                          <a:effectLst/>
                          <a:latin typeface="Arial" panose="020B0604020202020204" pitchFamily="34" charset="0"/>
                          <a:cs typeface="Arial" panose="020B0604020202020204" pitchFamily="34" charset="0"/>
                        </a:rPr>
                        <a:t> проблему в </a:t>
                      </a:r>
                      <a:r>
                        <a:rPr lang="ru-RU" sz="900" b="0" i="0" u="none" strike="noStrike" dirty="0" err="1">
                          <a:solidFill>
                            <a:srgbClr val="000000"/>
                          </a:solidFill>
                          <a:effectLst/>
                          <a:latin typeface="Arial" panose="020B0604020202020204" pitchFamily="34" charset="0"/>
                          <a:cs typeface="Arial" panose="020B0604020202020204" pitchFamily="34" charset="0"/>
                        </a:rPr>
                        <a:t>iнший</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спосiб</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36974283"/>
                  </a:ext>
                </a:extLst>
              </a:tr>
              <a:tr h="422832">
                <a:tc>
                  <a:txBody>
                    <a:bodyPr/>
                    <a:lstStyle/>
                    <a:p>
                      <a:pPr algn="r" fontAlgn="b"/>
                      <a:r>
                        <a:rPr lang="ru-RU" sz="900" b="0" i="0" u="none" strike="noStrike" dirty="0" err="1">
                          <a:solidFill>
                            <a:srgbClr val="000000"/>
                          </a:solidFill>
                          <a:effectLst/>
                          <a:latin typeface="Arial" panose="020B0604020202020204" pitchFamily="34" charset="0"/>
                          <a:cs typeface="Arial" panose="020B0604020202020204" pitchFamily="34" charset="0"/>
                        </a:rPr>
                        <a:t>Попереднiй</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досвiд</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участi</a:t>
                      </a:r>
                      <a:r>
                        <a:rPr lang="ru-RU" sz="900" b="0" i="0" u="none" strike="noStrike" dirty="0">
                          <a:solidFill>
                            <a:srgbClr val="000000"/>
                          </a:solidFill>
                          <a:effectLst/>
                          <a:latin typeface="Arial" panose="020B0604020202020204" pitchFamily="34" charset="0"/>
                          <a:cs typeface="Arial" panose="020B0604020202020204" pitchFamily="34" charset="0"/>
                        </a:rPr>
                        <a:t> у </a:t>
                      </a:r>
                      <a:r>
                        <a:rPr lang="ru-RU" sz="900" b="0" i="0" u="none" strike="noStrike" dirty="0" err="1">
                          <a:solidFill>
                            <a:srgbClr val="000000"/>
                          </a:solidFill>
                          <a:effectLst/>
                          <a:latin typeface="Arial" panose="020B0604020202020204" pitchFamily="34" charset="0"/>
                          <a:cs typeface="Arial" panose="020B0604020202020204" pitchFamily="34" charset="0"/>
                        </a:rPr>
                        <a:t>судових</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провадженнях</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свiдчив</a:t>
                      </a:r>
                      <a:r>
                        <a:rPr lang="ru-RU" sz="900" b="0" i="0" u="none" strike="noStrike" dirty="0">
                          <a:solidFill>
                            <a:srgbClr val="000000"/>
                          </a:solidFill>
                          <a:effectLst/>
                          <a:latin typeface="Arial" panose="020B0604020202020204" pitchFamily="34" charset="0"/>
                          <a:cs typeface="Arial" panose="020B0604020202020204" pitchFamily="34" charset="0"/>
                        </a:rPr>
                        <a:t>, що це </a:t>
                      </a:r>
                      <a:r>
                        <a:rPr lang="ru-RU" sz="900" b="0" i="0" u="none" strike="noStrike" dirty="0" err="1">
                          <a:solidFill>
                            <a:srgbClr val="000000"/>
                          </a:solidFill>
                          <a:effectLst/>
                          <a:latin typeface="Arial" panose="020B0604020202020204" pitchFamily="34" charset="0"/>
                          <a:cs typeface="Arial" panose="020B0604020202020204" pitchFamily="34" charset="0"/>
                        </a:rPr>
                        <a:t>робити</a:t>
                      </a:r>
                      <a:r>
                        <a:rPr lang="ru-RU" sz="900" b="0" i="0" u="none" strike="noStrike" dirty="0">
                          <a:solidFill>
                            <a:srgbClr val="000000"/>
                          </a:solidFill>
                          <a:effectLst/>
                          <a:latin typeface="Arial" panose="020B0604020202020204" pitchFamily="34" charset="0"/>
                          <a:cs typeface="Arial" panose="020B0604020202020204" pitchFamily="34" charset="0"/>
                        </a:rPr>
                        <a:t> не </a:t>
                      </a:r>
                      <a:r>
                        <a:rPr lang="ru-RU" sz="900" b="0" i="0" u="none" strike="noStrike" dirty="0" err="1">
                          <a:solidFill>
                            <a:srgbClr val="000000"/>
                          </a:solidFill>
                          <a:effectLst/>
                          <a:latin typeface="Arial" panose="020B0604020202020204" pitchFamily="34" charset="0"/>
                          <a:cs typeface="Arial" panose="020B0604020202020204" pitchFamily="34" charset="0"/>
                        </a:rPr>
                        <a:t>варто</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9809811"/>
                  </a:ext>
                </a:extLst>
              </a:tr>
              <a:tr h="386610">
                <a:tc>
                  <a:txBody>
                    <a:bodyPr/>
                    <a:lstStyle/>
                    <a:p>
                      <a:pPr algn="r" fontAlgn="b"/>
                      <a:r>
                        <a:rPr lang="ru-RU" sz="900" b="0" i="0" u="none" strike="noStrike" dirty="0">
                          <a:solidFill>
                            <a:srgbClr val="000000"/>
                          </a:solidFill>
                          <a:effectLst/>
                          <a:latin typeface="Arial" panose="020B0604020202020204" pitchFamily="34" charset="0"/>
                          <a:cs typeface="Arial" panose="020B0604020202020204" pitchFamily="34" charset="0"/>
                        </a:rPr>
                        <a:t>Суд, до якого треба </a:t>
                      </a:r>
                      <a:r>
                        <a:rPr lang="ru-RU" sz="900" b="0" i="0" u="none" strike="noStrike" dirty="0" err="1">
                          <a:solidFill>
                            <a:srgbClr val="000000"/>
                          </a:solidFill>
                          <a:effectLst/>
                          <a:latin typeface="Arial" panose="020B0604020202020204" pitchFamily="34" charset="0"/>
                          <a:cs typeface="Arial" panose="020B0604020202020204" pitchFamily="34" charset="0"/>
                        </a:rPr>
                        <a:t>було</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звертатись</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територiально</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надто</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a:solidFill>
                            <a:srgbClr val="000000"/>
                          </a:solidFill>
                          <a:effectLst/>
                          <a:latin typeface="Arial" panose="020B0604020202020204" pitchFamily="34" charset="0"/>
                          <a:cs typeface="Arial" panose="020B0604020202020204" pitchFamily="34" charset="0"/>
                        </a:rPr>
                        <a:t>вiддалений</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endParaRPr lang="uk-UA" sz="1000" b="0" dirty="0">
                        <a:noFill/>
                        <a:latin typeface="Arial" panose="020B0604020202020204" pitchFamily="34" charset="0"/>
                        <a:cs typeface="Arial" panose="020B0604020202020204" pitchFamily="34" charset="0"/>
                      </a:endParaRP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46606253"/>
                  </a:ext>
                </a:extLst>
              </a:tr>
            </a:tbl>
          </a:graphicData>
        </a:graphic>
      </p:graphicFrame>
      <p:graphicFrame>
        <p:nvGraphicFramePr>
          <p:cNvPr id="11" name="Объект 12"/>
          <p:cNvGraphicFramePr>
            <a:graphicFrameLocks/>
          </p:cNvGraphicFramePr>
          <p:nvPr>
            <p:extLst>
              <p:ext uri="{D42A27DB-BD31-4B8C-83A1-F6EECF244321}">
                <p14:modId xmlns:p14="http://schemas.microsoft.com/office/powerpoint/2010/main" val="3615171393"/>
              </p:ext>
            </p:extLst>
          </p:nvPr>
        </p:nvGraphicFramePr>
        <p:xfrm>
          <a:off x="7073014" y="1515122"/>
          <a:ext cx="1879600" cy="3519621"/>
        </p:xfrm>
        <a:graphic>
          <a:graphicData uri="http://schemas.openxmlformats.org/drawingml/2006/chart">
            <c:chart xmlns:c="http://schemas.openxmlformats.org/drawingml/2006/chart" xmlns:r="http://schemas.openxmlformats.org/officeDocument/2006/relationships" r:id="rId2"/>
          </a:graphicData>
        </a:graphic>
      </p:graphicFrame>
      <p:sp>
        <p:nvSpPr>
          <p:cNvPr id="4" name="Объект 28"/>
          <p:cNvSpPr txBox="1">
            <a:spLocks/>
          </p:cNvSpPr>
          <p:nvPr/>
        </p:nvSpPr>
        <p:spPr>
          <a:xfrm>
            <a:off x="194931" y="686945"/>
            <a:ext cx="4377069" cy="138499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ЧИ ВИНИКАЛИ ЗА ОСТАНН</a:t>
            </a:r>
            <a:r>
              <a:rPr lang="en-US" dirty="0"/>
              <a:t>I 24 </a:t>
            </a:r>
            <a:r>
              <a:rPr lang="ru-RU" dirty="0"/>
              <a:t>М</a:t>
            </a:r>
            <a:r>
              <a:rPr lang="en-US" dirty="0"/>
              <a:t>I</a:t>
            </a:r>
            <a:r>
              <a:rPr lang="ru-RU" dirty="0"/>
              <a:t>СЯЦ</a:t>
            </a:r>
            <a:r>
              <a:rPr lang="en-US" dirty="0"/>
              <a:t>I </a:t>
            </a:r>
            <a:r>
              <a:rPr lang="ru-RU" dirty="0"/>
              <a:t>СИТУАЦ</a:t>
            </a:r>
            <a:r>
              <a:rPr lang="en-US" dirty="0"/>
              <a:t>I</a:t>
            </a:r>
            <a:r>
              <a:rPr lang="ru-RU" dirty="0"/>
              <a:t>Ї, КОЛИ ОБСТАВИНИ ВИМАГАЛИ ЧИ ПЕРЕДБАЧАЛИ ЗВЕРНЕННЯ ДО СУДУ (НАПРИКЛАД, БУЛИ ПОРУШЕН</a:t>
            </a:r>
            <a:r>
              <a:rPr lang="en-US" dirty="0"/>
              <a:t>I </a:t>
            </a:r>
            <a:r>
              <a:rPr lang="ru-RU" dirty="0"/>
              <a:t>ВАШ</a:t>
            </a:r>
            <a:r>
              <a:rPr lang="en-US" dirty="0"/>
              <a:t>I </a:t>
            </a:r>
            <a:r>
              <a:rPr lang="ru-RU" dirty="0"/>
              <a:t>ОСОБИСТ</a:t>
            </a:r>
            <a:r>
              <a:rPr lang="en-US" dirty="0"/>
              <a:t>I </a:t>
            </a:r>
            <a:r>
              <a:rPr lang="ru-RU" dirty="0"/>
              <a:t>ПРАВА, ВИ ЗАЗНАЛИ МАЙНОВОЇ ШКОДИ В</a:t>
            </a:r>
            <a:r>
              <a:rPr lang="en-US" dirty="0"/>
              <a:t>I</a:t>
            </a:r>
            <a:r>
              <a:rPr lang="ru-RU" dirty="0"/>
              <a:t>Д </a:t>
            </a:r>
            <a:r>
              <a:rPr lang="ru-RU" dirty="0" err="1"/>
              <a:t>Д</a:t>
            </a:r>
            <a:r>
              <a:rPr lang="en-US" dirty="0"/>
              <a:t>I</a:t>
            </a:r>
            <a:r>
              <a:rPr lang="ru-RU" dirty="0"/>
              <a:t>Й ПЕВНИХ ОС</a:t>
            </a:r>
            <a:r>
              <a:rPr lang="en-US" dirty="0"/>
              <a:t>I</a:t>
            </a:r>
            <a:r>
              <a:rPr lang="ru-RU" dirty="0"/>
              <a:t>Б ЧИ ОРГАН</a:t>
            </a:r>
            <a:r>
              <a:rPr lang="en-US" dirty="0"/>
              <a:t>I</a:t>
            </a:r>
            <a:r>
              <a:rPr lang="ru-RU" dirty="0"/>
              <a:t>ЗАЦ</a:t>
            </a:r>
            <a:r>
              <a:rPr lang="en-US" dirty="0"/>
              <a:t>I</a:t>
            </a:r>
            <a:r>
              <a:rPr lang="ru-RU" dirty="0"/>
              <a:t>Й, ТОЩО), АЛЕ ВИ УТРИМАЛИСЬ В</a:t>
            </a:r>
            <a:r>
              <a:rPr lang="en-US" dirty="0"/>
              <a:t>I</a:t>
            </a:r>
            <a:r>
              <a:rPr lang="ru-RU" dirty="0"/>
              <a:t>Д ЗВЕРНЕННЯ ДО СУДУ</a:t>
            </a:r>
            <a:r>
              <a:rPr lang="en-US" dirty="0"/>
              <a:t>?</a:t>
            </a:r>
            <a:endParaRPr lang="uk-UA" dirty="0"/>
          </a:p>
        </p:txBody>
      </p:sp>
      <p:sp>
        <p:nvSpPr>
          <p:cNvPr id="5" name="Объект 28"/>
          <p:cNvSpPr txBox="1">
            <a:spLocks/>
          </p:cNvSpPr>
          <p:nvPr/>
        </p:nvSpPr>
        <p:spPr>
          <a:xfrm>
            <a:off x="4726616" y="766426"/>
            <a:ext cx="4391246" cy="748923"/>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ЯКЩО ТАКI СИТУАЦIЇ БУЛИ, ТО ЩО ВАС УТРИМАЛО ВIД ЗВЕРНЕННЯ ДО СУДУ</a:t>
            </a:r>
            <a:r>
              <a:rPr lang="en-US" dirty="0"/>
              <a:t>?</a:t>
            </a:r>
          </a:p>
          <a:p>
            <a:pPr lvl="0"/>
            <a:endParaRPr lang="en-US" dirty="0"/>
          </a:p>
        </p:txBody>
      </p:sp>
      <p:graphicFrame>
        <p:nvGraphicFramePr>
          <p:cNvPr id="8" name="Диаграмма 7"/>
          <p:cNvGraphicFramePr/>
          <p:nvPr>
            <p:extLst>
              <p:ext uri="{D42A27DB-BD31-4B8C-83A1-F6EECF244321}">
                <p14:modId xmlns:p14="http://schemas.microsoft.com/office/powerpoint/2010/main" val="672079865"/>
              </p:ext>
            </p:extLst>
          </p:nvPr>
        </p:nvGraphicFramePr>
        <p:xfrm>
          <a:off x="224873" y="2298295"/>
          <a:ext cx="3325723" cy="1788227"/>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авая фигурная скобка 11"/>
          <p:cNvSpPr/>
          <p:nvPr/>
        </p:nvSpPr>
        <p:spPr>
          <a:xfrm>
            <a:off x="2888089" y="3003884"/>
            <a:ext cx="139756" cy="964609"/>
          </a:xfrm>
          <a:prstGeom prst="rightBrace">
            <a:avLst/>
          </a:pr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uk-UA"/>
          </a:p>
        </p:txBody>
      </p:sp>
      <p:sp>
        <p:nvSpPr>
          <p:cNvPr id="13" name="Стрелка вправо 8"/>
          <p:cNvSpPr/>
          <p:nvPr/>
        </p:nvSpPr>
        <p:spPr>
          <a:xfrm>
            <a:off x="3164491" y="3273232"/>
            <a:ext cx="1006125" cy="458639"/>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sp>
        <p:nvSpPr>
          <p:cNvPr id="14" name="TextBox 13"/>
          <p:cNvSpPr txBox="1"/>
          <p:nvPr/>
        </p:nvSpPr>
        <p:spPr>
          <a:xfrm>
            <a:off x="3290704" y="3364051"/>
            <a:ext cx="797915"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n=236</a:t>
            </a:r>
            <a:endParaRPr lang="uk-UA" sz="1200" b="1" dirty="0">
              <a:latin typeface="Arial" panose="020B0604020202020204" pitchFamily="34" charset="0"/>
              <a:cs typeface="Arial" panose="020B0604020202020204" pitchFamily="34" charset="0"/>
            </a:endParaRPr>
          </a:p>
        </p:txBody>
      </p:sp>
      <p:sp>
        <p:nvSpPr>
          <p:cNvPr id="15"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9/12)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7" name="Нижний колонтитул 4"/>
          <p:cNvSpPr txBox="1">
            <a:spLocks/>
          </p:cNvSpPr>
          <p:nvPr/>
        </p:nvSpPr>
        <p:spPr>
          <a:xfrm>
            <a:off x="7436560" y="5003684"/>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3132092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noGrp="1"/>
          </p:cNvGraphicFramePr>
          <p:nvPr>
            <p:ph idx="1"/>
            <p:extLst>
              <p:ext uri="{D42A27DB-BD31-4B8C-83A1-F6EECF244321}">
                <p14:modId xmlns:p14="http://schemas.microsoft.com/office/powerpoint/2010/main" val="3429815901"/>
              </p:ext>
            </p:extLst>
          </p:nvPr>
        </p:nvGraphicFramePr>
        <p:xfrm>
          <a:off x="164965" y="1483412"/>
          <a:ext cx="8814070" cy="2687535"/>
        </p:xfrm>
        <a:graphic>
          <a:graphicData uri="http://schemas.openxmlformats.org/drawingml/2006/table">
            <a:tbl>
              <a:tblPr firstRow="1" bandRow="1">
                <a:tableStyleId>{5FD0F851-EC5A-4D38-B0AD-8093EC10F338}</a:tableStyleId>
              </a:tblPr>
              <a:tblGrid>
                <a:gridCol w="5475107">
                  <a:extLst>
                    <a:ext uri="{9D8B030D-6E8A-4147-A177-3AD203B41FA5}">
                      <a16:colId xmlns:a16="http://schemas.microsoft.com/office/drawing/2014/main" xmlns="" val="3924693811"/>
                    </a:ext>
                  </a:extLst>
                </a:gridCol>
                <a:gridCol w="3338963">
                  <a:extLst>
                    <a:ext uri="{9D8B030D-6E8A-4147-A177-3AD203B41FA5}">
                      <a16:colId xmlns:a16="http://schemas.microsoft.com/office/drawing/2014/main" xmlns="" val="4274829821"/>
                    </a:ext>
                  </a:extLst>
                </a:gridCol>
              </a:tblGrid>
              <a:tr h="462155">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Ні, не маю такого </a:t>
                      </a:r>
                      <a:r>
                        <a:rPr lang="ru-RU" sz="1000" b="0" i="0" u="none" strike="noStrike" dirty="0" err="1">
                          <a:solidFill>
                            <a:schemeClr val="tx1"/>
                          </a:solidFill>
                          <a:effectLst/>
                          <a:latin typeface="Arial" panose="020B0604020202020204" pitchFamily="34" charset="0"/>
                          <a:cs typeface="Arial" panose="020B0604020202020204" pitchFamily="34" charset="0"/>
                        </a:rPr>
                        <a:t>досвіду</a:t>
                      </a:r>
                      <a:r>
                        <a:rPr lang="ru-RU" sz="1000" b="0" i="0" u="none" strike="noStrike" dirty="0">
                          <a:solidFill>
                            <a:schemeClr val="tx1"/>
                          </a:solidFill>
                          <a:effectLst/>
                          <a:latin typeface="Arial" panose="020B0604020202020204" pitchFamily="34" charset="0"/>
                          <a:cs typeface="Arial" panose="020B0604020202020204" pitchFamily="34" charset="0"/>
                        </a:rPr>
                        <a:t>, і не маю </a:t>
                      </a:r>
                      <a:r>
                        <a:rPr lang="ru-RU" sz="1000" b="0" i="0" u="none" strike="noStrike" dirty="0" err="1">
                          <a:solidFill>
                            <a:schemeClr val="tx1"/>
                          </a:solidFill>
                          <a:effectLst/>
                          <a:latin typeface="Arial" panose="020B0604020202020204" pitchFamily="34" charset="0"/>
                          <a:cs typeface="Arial" panose="020B0604020202020204" pitchFamily="34" charset="0"/>
                        </a:rPr>
                        <a:t>бажання</a:t>
                      </a:r>
                      <a:r>
                        <a:rPr lang="ru-RU" sz="1000" b="0" i="0" u="none" strike="noStrike" dirty="0">
                          <a:solidFill>
                            <a:schemeClr val="tx1"/>
                          </a:solidFill>
                          <a:effectLst/>
                          <a:latin typeface="Arial" panose="020B0604020202020204" pitchFamily="34" charset="0"/>
                          <a:cs typeface="Arial" panose="020B0604020202020204" pitchFamily="34" charset="0"/>
                        </a:rPr>
                        <a:t> бути </a:t>
                      </a:r>
                      <a:r>
                        <a:rPr lang="ru-RU" sz="1000" b="0" i="0" u="none" strike="noStrike" dirty="0" err="1">
                          <a:solidFill>
                            <a:schemeClr val="tx1"/>
                          </a:solidFill>
                          <a:effectLst/>
                          <a:latin typeface="Arial" panose="020B0604020202020204" pitchFamily="34" charset="0"/>
                          <a:cs typeface="Arial" panose="020B0604020202020204" pitchFamily="34" charset="0"/>
                        </a:rPr>
                        <a:t>присяжним</a:t>
                      </a:r>
                      <a:r>
                        <a:rPr lang="ru-RU" sz="1000" b="0" i="0" u="none" strike="noStrike" dirty="0">
                          <a:solidFill>
                            <a:schemeClr val="tx1"/>
                          </a:solidFill>
                          <a:effectLst/>
                          <a:latin typeface="Arial" panose="020B0604020202020204" pitchFamily="34" charset="0"/>
                          <a:cs typeface="Arial" panose="020B0604020202020204" pitchFamily="34" charset="0"/>
                        </a:rPr>
                        <a:t> в </a:t>
                      </a:r>
                      <a:r>
                        <a:rPr lang="ru-RU" sz="1000" b="0" i="0" u="none" strike="noStrike" dirty="0" err="1">
                          <a:solidFill>
                            <a:schemeClr val="tx1"/>
                          </a:solidFill>
                          <a:effectLst/>
                          <a:latin typeface="Arial" panose="020B0604020202020204" pitchFamily="34" charset="0"/>
                          <a:cs typeface="Arial" panose="020B0604020202020204" pitchFamily="34" charset="0"/>
                        </a:rPr>
                        <a:t>судових</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процесах</a:t>
                      </a:r>
                      <a:r>
                        <a:rPr lang="ru-RU" sz="1000" b="0" i="0" u="none" strike="noStrike" dirty="0">
                          <a:solidFill>
                            <a:schemeClr val="tx1"/>
                          </a:solidFill>
                          <a:effectLst/>
                          <a:latin typeface="Arial" panose="020B0604020202020204" pitchFamily="34" charset="0"/>
                          <a:cs typeface="Arial" panose="020B0604020202020204" pitchFamily="34" charset="0"/>
                        </a:rPr>
                        <a:t> </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514722">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Ні, не маю такого </a:t>
                      </a:r>
                      <a:r>
                        <a:rPr lang="ru-RU" sz="1000" b="0" i="0" u="none" strike="noStrike" dirty="0" err="1">
                          <a:solidFill>
                            <a:schemeClr val="tx1"/>
                          </a:solidFill>
                          <a:effectLst/>
                          <a:latin typeface="Arial" panose="020B0604020202020204" pitchFamily="34" charset="0"/>
                          <a:cs typeface="Arial" panose="020B0604020202020204" pitchFamily="34" charset="0"/>
                        </a:rPr>
                        <a:t>досвіду</a:t>
                      </a:r>
                      <a:r>
                        <a:rPr lang="ru-RU" sz="1000" b="0" i="0" u="none" strike="noStrike" dirty="0">
                          <a:solidFill>
                            <a:schemeClr val="tx1"/>
                          </a:solidFill>
                          <a:effectLst/>
                          <a:latin typeface="Arial" panose="020B0604020202020204" pitchFamily="34" charset="0"/>
                          <a:cs typeface="Arial" panose="020B0604020202020204" pitchFamily="34" charset="0"/>
                        </a:rPr>
                        <a:t>, але маю </a:t>
                      </a:r>
                      <a:r>
                        <a:rPr lang="ru-RU" sz="1000" b="0" i="0" u="none" strike="noStrike" dirty="0" err="1">
                          <a:solidFill>
                            <a:schemeClr val="tx1"/>
                          </a:solidFill>
                          <a:effectLst/>
                          <a:latin typeface="Arial" panose="020B0604020202020204" pitchFamily="34" charset="0"/>
                          <a:cs typeface="Arial" panose="020B0604020202020204" pitchFamily="34" charset="0"/>
                        </a:rPr>
                        <a:t>бажання</a:t>
                      </a:r>
                      <a:r>
                        <a:rPr lang="ru-RU" sz="1000" b="0" i="0" u="none" strike="noStrike" dirty="0">
                          <a:solidFill>
                            <a:schemeClr val="tx1"/>
                          </a:solidFill>
                          <a:effectLst/>
                          <a:latin typeface="Arial" panose="020B0604020202020204" pitchFamily="34" charset="0"/>
                          <a:cs typeface="Arial" panose="020B0604020202020204" pitchFamily="34" charset="0"/>
                        </a:rPr>
                        <a:t> бути </a:t>
                      </a:r>
                      <a:r>
                        <a:rPr lang="ru-RU" sz="1000" b="0" i="0" u="none" strike="noStrike" dirty="0" err="1">
                          <a:solidFill>
                            <a:schemeClr val="tx1"/>
                          </a:solidFill>
                          <a:effectLst/>
                          <a:latin typeface="Arial" panose="020B0604020202020204" pitchFamily="34" charset="0"/>
                          <a:cs typeface="Arial" panose="020B0604020202020204" pitchFamily="34" charset="0"/>
                        </a:rPr>
                        <a:t>присяжним</a:t>
                      </a:r>
                      <a:r>
                        <a:rPr lang="ru-RU" sz="1000" b="0" i="0" u="none" strike="noStrike" dirty="0">
                          <a:solidFill>
                            <a:schemeClr val="tx1"/>
                          </a:solidFill>
                          <a:effectLst/>
                          <a:latin typeface="Arial" panose="020B0604020202020204" pitchFamily="34" charset="0"/>
                          <a:cs typeface="Arial" panose="020B0604020202020204" pitchFamily="34" charset="0"/>
                        </a:rPr>
                        <a:t> в </a:t>
                      </a:r>
                      <a:r>
                        <a:rPr lang="ru-RU" sz="1000" b="0" i="0" u="none" strike="noStrike" dirty="0" err="1">
                          <a:solidFill>
                            <a:schemeClr val="tx1"/>
                          </a:solidFill>
                          <a:effectLst/>
                          <a:latin typeface="Arial" panose="020B0604020202020204" pitchFamily="34" charset="0"/>
                          <a:cs typeface="Arial" panose="020B0604020202020204" pitchFamily="34" charset="0"/>
                        </a:rPr>
                        <a:t>судових</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процесах</a:t>
                      </a:r>
                      <a:r>
                        <a:rPr lang="ru-RU" sz="1000" b="0" i="0" u="none" strike="noStrike" dirty="0">
                          <a:solidFill>
                            <a:schemeClr val="tx1"/>
                          </a:solidFill>
                          <a:effectLst/>
                          <a:latin typeface="Arial" panose="020B0604020202020204" pitchFamily="34" charset="0"/>
                          <a:cs typeface="Arial" panose="020B0604020202020204" pitchFamily="34" charset="0"/>
                        </a:rPr>
                        <a:t> </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noFill/>
                  </a:tcPr>
                </a:tc>
                <a:tc>
                  <a:txBody>
                    <a:bodyPr/>
                    <a:lstStyle/>
                    <a:p>
                      <a:endParaRPr lang="uk-UA" sz="800" dirty="0">
                        <a:noFill/>
                      </a:endParaRPr>
                    </a:p>
                  </a:txBody>
                  <a:tcPr>
                    <a:lnT w="12700" cmpd="sng">
                      <a:noFill/>
                    </a:lnT>
                    <a:lnB w="12700" cmpd="sng">
                      <a:noFill/>
                    </a:lnB>
                  </a:tcPr>
                </a:tc>
                <a:extLst>
                  <a:ext uri="{0D108BD9-81ED-4DB2-BD59-A6C34878D82A}">
                    <a16:rowId xmlns:a16="http://schemas.microsoft.com/office/drawing/2014/main" xmlns="" val="3226707338"/>
                  </a:ext>
                </a:extLst>
              </a:tr>
              <a:tr h="525672">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Так, </a:t>
                      </a:r>
                      <a:r>
                        <a:rPr lang="ru-RU" sz="1000" b="0" i="0" u="none" strike="noStrike" dirty="0" err="1">
                          <a:solidFill>
                            <a:schemeClr val="tx1"/>
                          </a:solidFill>
                          <a:effectLst/>
                          <a:latin typeface="Arial" panose="020B0604020202020204" pitchFamily="34" charset="0"/>
                          <a:cs typeface="Arial" panose="020B0604020202020204" pitchFamily="34" charset="0"/>
                        </a:rPr>
                        <a:t>мав</a:t>
                      </a:r>
                      <a:r>
                        <a:rPr lang="ru-RU" sz="1000" b="0" i="0" u="none" strike="noStrike" dirty="0">
                          <a:solidFill>
                            <a:schemeClr val="tx1"/>
                          </a:solidFill>
                          <a:effectLst/>
                          <a:latin typeface="Arial" panose="020B0604020202020204" pitchFamily="34" charset="0"/>
                          <a:cs typeface="Arial" panose="020B0604020202020204" pitchFamily="34" charset="0"/>
                        </a:rPr>
                        <a:t> досвід присяжного за </a:t>
                      </a:r>
                      <a:r>
                        <a:rPr lang="ru-RU" sz="1000" b="0" i="0" u="none" strike="noStrike" dirty="0" err="1">
                          <a:solidFill>
                            <a:schemeClr val="tx1"/>
                          </a:solidFill>
                          <a:effectLst/>
                          <a:latin typeface="Arial" panose="020B0604020202020204" pitchFamily="34" charset="0"/>
                          <a:cs typeface="Arial" panose="020B0604020202020204" pitchFamily="34" charset="0"/>
                        </a:rPr>
                        <a:t>останні</a:t>
                      </a:r>
                      <a:r>
                        <a:rPr lang="ru-RU" sz="1000" b="0" i="0" u="none" strike="noStrike" dirty="0">
                          <a:solidFill>
                            <a:schemeClr val="tx1"/>
                          </a:solidFill>
                          <a:effectLst/>
                          <a:latin typeface="Arial" panose="020B0604020202020204" pitchFamily="34" charset="0"/>
                          <a:cs typeface="Arial" panose="020B0604020202020204" pitchFamily="34" charset="0"/>
                        </a:rPr>
                        <a:t> два роки, але </a:t>
                      </a:r>
                      <a:r>
                        <a:rPr lang="ru-RU" sz="1000" b="0" i="0" u="none" strike="noStrike" dirty="0" err="1">
                          <a:solidFill>
                            <a:schemeClr val="tx1"/>
                          </a:solidFill>
                          <a:effectLst/>
                          <a:latin typeface="Arial" panose="020B0604020202020204" pitchFamily="34" charset="0"/>
                          <a:cs typeface="Arial" panose="020B0604020202020204" pitchFamily="34" charset="0"/>
                        </a:rPr>
                        <a:t>бажання</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продовжувати</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таку</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діяльність</a:t>
                      </a:r>
                      <a:r>
                        <a:rPr lang="ru-RU" sz="1000" b="0" i="0" u="none" strike="noStrike" dirty="0">
                          <a:solidFill>
                            <a:schemeClr val="tx1"/>
                          </a:solidFill>
                          <a:effectLst/>
                          <a:latin typeface="Arial" panose="020B0604020202020204" pitchFamily="34" charset="0"/>
                          <a:cs typeface="Arial" panose="020B0604020202020204" pitchFamily="34" charset="0"/>
                        </a:rPr>
                        <a:t> не маю </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574580">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Так, </a:t>
                      </a:r>
                      <a:r>
                        <a:rPr lang="ru-RU" sz="1000" b="0" i="0" u="none" strike="noStrike" dirty="0" err="1">
                          <a:solidFill>
                            <a:schemeClr val="tx1"/>
                          </a:solidFill>
                          <a:effectLst/>
                          <a:latin typeface="Arial" panose="020B0604020202020204" pitchFamily="34" charset="0"/>
                          <a:cs typeface="Arial" panose="020B0604020202020204" pitchFamily="34" charset="0"/>
                        </a:rPr>
                        <a:t>мав</a:t>
                      </a:r>
                      <a:r>
                        <a:rPr lang="ru-RU" sz="1000" b="0" i="0" u="none" strike="noStrike" dirty="0">
                          <a:solidFill>
                            <a:schemeClr val="tx1"/>
                          </a:solidFill>
                          <a:effectLst/>
                          <a:latin typeface="Arial" panose="020B0604020202020204" pitchFamily="34" charset="0"/>
                          <a:cs typeface="Arial" panose="020B0604020202020204" pitchFamily="34" charset="0"/>
                        </a:rPr>
                        <a:t> досвід присяжного за </a:t>
                      </a:r>
                      <a:r>
                        <a:rPr lang="ru-RU" sz="1000" b="0" i="0" u="none" strike="noStrike" dirty="0" err="1">
                          <a:solidFill>
                            <a:schemeClr val="tx1"/>
                          </a:solidFill>
                          <a:effectLst/>
                          <a:latin typeface="Arial" panose="020B0604020202020204" pitchFamily="34" charset="0"/>
                          <a:cs typeface="Arial" panose="020B0604020202020204" pitchFamily="34" charset="0"/>
                        </a:rPr>
                        <a:t>останні</a:t>
                      </a:r>
                      <a:r>
                        <a:rPr lang="ru-RU" sz="1000" b="0" i="0" u="none" strike="noStrike" dirty="0">
                          <a:solidFill>
                            <a:schemeClr val="tx1"/>
                          </a:solidFill>
                          <a:effectLst/>
                          <a:latin typeface="Arial" panose="020B0604020202020204" pitchFamily="34" charset="0"/>
                          <a:cs typeface="Arial" panose="020B0604020202020204" pitchFamily="34" charset="0"/>
                        </a:rPr>
                        <a:t> два роки і маю </a:t>
                      </a:r>
                      <a:r>
                        <a:rPr lang="ru-RU" sz="1000" b="0" i="0" u="none" strike="noStrike" dirty="0" err="1">
                          <a:solidFill>
                            <a:schemeClr val="tx1"/>
                          </a:solidFill>
                          <a:effectLst/>
                          <a:latin typeface="Arial" panose="020B0604020202020204" pitchFamily="34" charset="0"/>
                          <a:cs typeface="Arial" panose="020B0604020202020204" pitchFamily="34" charset="0"/>
                        </a:rPr>
                        <a:t>бажання</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продовжувати</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таку</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діяльність</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610406">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Важко </a:t>
                      </a:r>
                      <a:r>
                        <a:rPr lang="ru-RU" sz="1000" b="0" i="0" u="none" strike="noStrike" dirty="0" err="1">
                          <a:solidFill>
                            <a:schemeClr val="tx1"/>
                          </a:solidFill>
                          <a:effectLst/>
                          <a:latin typeface="Arial" panose="020B0604020202020204" pitchFamily="34" charset="0"/>
                          <a:cs typeface="Arial" panose="020B0604020202020204" pitchFamily="34" charset="0"/>
                        </a:rPr>
                        <a:t>відповісти</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769028592"/>
                  </a:ext>
                </a:extLst>
              </a:tr>
            </a:tbl>
          </a:graphicData>
        </a:graphic>
      </p:graphicFrame>
      <p:graphicFrame>
        <p:nvGraphicFramePr>
          <p:cNvPr id="4" name="Объект 12"/>
          <p:cNvGraphicFramePr>
            <a:graphicFrameLocks/>
          </p:cNvGraphicFramePr>
          <p:nvPr>
            <p:extLst/>
          </p:nvPr>
        </p:nvGraphicFramePr>
        <p:xfrm>
          <a:off x="5067300" y="1483412"/>
          <a:ext cx="3718373" cy="2687535"/>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8"/>
          <p:cNvSpPr txBox="1">
            <a:spLocks/>
          </p:cNvSpPr>
          <p:nvPr/>
        </p:nvSpPr>
        <p:spPr>
          <a:xfrm>
            <a:off x="164965" y="709793"/>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uk-UA" dirty="0"/>
              <a:t>ЧИ МАЛИ ВИ ДОСВІД УЧАСТІ В СУДОВОМУ ЗАСІДАННІ В ЯКОСТІ ПРИСЯЖНОГО ЗА ОСТАННІ ДВА РОКИ? ЯКЩО НІ, ТО ЧИ ХОТІЛИ Б ВИ ПРИЙНЯТИ УЧАСТЬ В СУДОВОМУ ПРОЦЕСІ В ЯКОСТІ ПРИСЯЖНОГО?</a:t>
            </a:r>
            <a:r>
              <a:rPr lang="ru-RU" dirty="0"/>
              <a:t> </a:t>
            </a:r>
            <a:endParaRPr lang="uk-UA" dirty="0"/>
          </a:p>
        </p:txBody>
      </p:sp>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10/12)</a:t>
            </a:r>
            <a:endParaRPr lang="en-US" altLang="en-US" b="1" dirty="0">
              <a:solidFill>
                <a:srgbClr val="BA0C2F"/>
              </a:solidFill>
              <a:latin typeface="Gill Sans MT" panose="020B0502020104020203"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332689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143000" y="534988"/>
            <a:ext cx="5486400" cy="461665"/>
          </a:xfrm>
        </p:spPr>
        <p:txBody>
          <a:bodyPr/>
          <a:lstStyle/>
          <a:p>
            <a:pPr eaLnBrk="1" hangingPunct="1"/>
            <a:r>
              <a:rPr lang="ru-RU" altLang="en-US" dirty="0">
                <a:latin typeface="Gill Sans MT" panose="020B0502020104020203" pitchFamily="34" charset="0"/>
                <a:cs typeface="Gill Sans MT" panose="020B0502020104020203" pitchFamily="34" charset="0"/>
              </a:rPr>
              <a:t>ЗАГАЛЬНІ ДАНІ</a:t>
            </a:r>
            <a:endParaRPr lang="en-US" altLang="en-US" dirty="0">
              <a:latin typeface="Gill Sans MT" panose="020B0502020104020203" pitchFamily="34" charset="0"/>
              <a:cs typeface="Gill Sans MT" panose="020B0502020104020203" pitchFamily="34" charset="0"/>
            </a:endParaRPr>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F1B9FF9-D6BC-441E-9575-77ABA4C6A411}" type="slidenum">
              <a:rPr kumimoji="0" lang="en-US" altLang="en-US" sz="600" b="0" i="0" u="none" strike="noStrike" kern="1200" cap="none" spc="0" normalizeH="0" baseline="0" noProof="0">
                <a:ln>
                  <a:noFill/>
                </a:ln>
                <a:solidFill>
                  <a:srgbClr val="FFFFFF"/>
                </a:solidFill>
                <a:effectLst/>
                <a:uLnTx/>
                <a:uFillTx/>
                <a:latin typeface="Gill Sans MT" panose="020B0502020104020203"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6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40223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3"/>
          <p:cNvGraphicFramePr>
            <a:graphicFrameLocks noGrp="1"/>
          </p:cNvGraphicFramePr>
          <p:nvPr>
            <p:ph idx="1"/>
            <p:extLst>
              <p:ext uri="{D42A27DB-BD31-4B8C-83A1-F6EECF244321}">
                <p14:modId xmlns:p14="http://schemas.microsoft.com/office/powerpoint/2010/main" val="3732014068"/>
              </p:ext>
            </p:extLst>
          </p:nvPr>
        </p:nvGraphicFramePr>
        <p:xfrm>
          <a:off x="-21766" y="1677091"/>
          <a:ext cx="4302068" cy="2869508"/>
        </p:xfrm>
        <a:graphic>
          <a:graphicData uri="http://schemas.openxmlformats.org/drawingml/2006/table">
            <a:tbl>
              <a:tblPr firstRow="1" bandRow="1">
                <a:tableStyleId>{2D5ABB26-0587-4C30-8999-92F81FD0307C}</a:tableStyleId>
              </a:tblPr>
              <a:tblGrid>
                <a:gridCol w="2879266">
                  <a:extLst>
                    <a:ext uri="{9D8B030D-6E8A-4147-A177-3AD203B41FA5}">
                      <a16:colId xmlns:a16="http://schemas.microsoft.com/office/drawing/2014/main" xmlns="" val="3924693811"/>
                    </a:ext>
                  </a:extLst>
                </a:gridCol>
                <a:gridCol w="1422802">
                  <a:extLst>
                    <a:ext uri="{9D8B030D-6E8A-4147-A177-3AD203B41FA5}">
                      <a16:colId xmlns:a16="http://schemas.microsoft.com/office/drawing/2014/main" xmlns="" val="4274829821"/>
                    </a:ext>
                  </a:extLst>
                </a:gridCol>
              </a:tblGrid>
              <a:tr h="543722">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Можливість </a:t>
                      </a:r>
                      <a:r>
                        <a:rPr lang="ru-RU" sz="1000" b="0" i="0" u="none" strike="noStrike" dirty="0" err="1">
                          <a:solidFill>
                            <a:schemeClr val="tx1"/>
                          </a:solidFill>
                          <a:effectLst/>
                          <a:latin typeface="Arial" panose="020B0604020202020204" pitchFamily="34" charset="0"/>
                          <a:cs typeface="Arial" panose="020B0604020202020204" pitchFamily="34" charset="0"/>
                        </a:rPr>
                        <a:t>сприяти</a:t>
                      </a:r>
                      <a:r>
                        <a:rPr lang="ru-RU" sz="1000" b="0" i="0" u="none" strike="noStrike" dirty="0">
                          <a:solidFill>
                            <a:schemeClr val="tx1"/>
                          </a:solidFill>
                          <a:effectLst/>
                          <a:latin typeface="Arial" panose="020B0604020202020204" pitchFamily="34" charset="0"/>
                          <a:cs typeface="Arial" panose="020B0604020202020204" pitchFamily="34" charset="0"/>
                        </a:rPr>
                        <a:t> справедливому </a:t>
                      </a:r>
                      <a:r>
                        <a:rPr lang="ru-RU" sz="1000" b="0" i="0" u="none" strike="noStrike" dirty="0" err="1">
                          <a:solidFill>
                            <a:schemeClr val="tx1"/>
                          </a:solidFill>
                          <a:effectLst/>
                          <a:latin typeface="Arial" panose="020B0604020202020204" pitchFamily="34" charset="0"/>
                          <a:cs typeface="Arial" panose="020B0604020202020204" pitchFamily="34" charset="0"/>
                        </a:rPr>
                        <a:t>відправленню</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правосуддя</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93128956"/>
                  </a:ext>
                </a:extLst>
              </a:tr>
              <a:tr h="500651">
                <a:tc>
                  <a:txBody>
                    <a:bodyPr/>
                    <a:lstStyle/>
                    <a:p>
                      <a:pPr algn="r" fontAlgn="ctr"/>
                      <a:r>
                        <a:rPr lang="uk-UA" sz="1000" b="0" i="0" u="none" strike="noStrike" dirty="0">
                          <a:solidFill>
                            <a:schemeClr val="tx1"/>
                          </a:solidFill>
                          <a:effectLst/>
                          <a:latin typeface="Arial" panose="020B0604020202020204" pitchFamily="34" charset="0"/>
                          <a:cs typeface="Arial" panose="020B0604020202020204" pitchFamily="34" charset="0"/>
                        </a:rPr>
                        <a:t>Можливість запобігання</a:t>
                      </a:r>
                      <a:r>
                        <a:rPr lang="uk-UA" sz="1000" b="0" i="0" u="none" strike="noStrike" baseline="0" dirty="0">
                          <a:solidFill>
                            <a:schemeClr val="tx1"/>
                          </a:solidFill>
                          <a:effectLst/>
                          <a:latin typeface="Arial" panose="020B0604020202020204" pitchFamily="34" charset="0"/>
                          <a:cs typeface="Arial" panose="020B0604020202020204" pitchFamily="34" charset="0"/>
                        </a:rPr>
                        <a:t> корупції в судах</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6707338"/>
                  </a:ext>
                </a:extLst>
              </a:tr>
              <a:tr h="542226">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Можливість отримання </a:t>
                      </a:r>
                      <a:r>
                        <a:rPr lang="ru-RU" sz="1000" b="0" i="0" u="none" strike="noStrike" dirty="0" err="1">
                          <a:solidFill>
                            <a:schemeClr val="tx1"/>
                          </a:solidFill>
                          <a:effectLst/>
                          <a:latin typeface="Arial" panose="020B0604020202020204" pitchFamily="34" charset="0"/>
                          <a:cs typeface="Arial" panose="020B0604020202020204" pitchFamily="34" charset="0"/>
                        </a:rPr>
                        <a:t>юридичного</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досвіду</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30392391"/>
                  </a:ext>
                </a:extLst>
              </a:tr>
              <a:tr h="600516">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Виконання </a:t>
                      </a:r>
                      <a:r>
                        <a:rPr lang="ru-RU" sz="1000" b="0" i="0" u="none" strike="noStrike" dirty="0" err="1">
                          <a:solidFill>
                            <a:schemeClr val="tx1"/>
                          </a:solidFill>
                          <a:effectLst/>
                          <a:latin typeface="Arial" panose="020B0604020202020204" pitchFamily="34" charset="0"/>
                          <a:cs typeface="Arial" panose="020B0604020202020204" pitchFamily="34" charset="0"/>
                        </a:rPr>
                        <a:t>почесного</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обов’язку</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85607662"/>
                  </a:ext>
                </a:extLst>
              </a:tr>
              <a:tr h="682393">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Можливість </a:t>
                      </a:r>
                      <a:r>
                        <a:rPr lang="ru-RU" sz="1000" b="0" i="0" u="none" strike="noStrike" dirty="0" err="1">
                          <a:solidFill>
                            <a:schemeClr val="tx1"/>
                          </a:solidFill>
                          <a:effectLst/>
                          <a:latin typeface="Arial" panose="020B0604020202020204" pitchFamily="34" charset="0"/>
                          <a:cs typeface="Arial" panose="020B0604020202020204" pitchFamily="34" charset="0"/>
                        </a:rPr>
                        <a:t>заробити</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кошти</a:t>
                      </a:r>
                      <a:r>
                        <a:rPr lang="ru-RU" sz="1000" b="0" i="0" u="none" strike="noStrike" dirty="0">
                          <a:solidFill>
                            <a:schemeClr val="tx1"/>
                          </a:solidFill>
                          <a:effectLst/>
                          <a:latin typeface="Arial" panose="020B0604020202020204" pitchFamily="34" charset="0"/>
                          <a:cs typeface="Arial" panose="020B0604020202020204" pitchFamily="34" charset="0"/>
                        </a:rPr>
                        <a:t> (у </a:t>
                      </a:r>
                      <a:r>
                        <a:rPr lang="ru-RU" sz="1000" b="0" i="0" u="none" strike="noStrike" dirty="0" err="1">
                          <a:solidFill>
                            <a:schemeClr val="tx1"/>
                          </a:solidFill>
                          <a:effectLst/>
                          <a:latin typeface="Arial" panose="020B0604020202020204" pitchFamily="34" charset="0"/>
                          <a:cs typeface="Arial" panose="020B0604020202020204" pitchFamily="34" charset="0"/>
                        </a:rPr>
                        <a:t>розмірі</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винагороди</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встановленої</a:t>
                      </a:r>
                      <a:r>
                        <a:rPr lang="ru-RU" sz="1000" b="0" i="0" u="none" strike="noStrike" dirty="0">
                          <a:solidFill>
                            <a:schemeClr val="tx1"/>
                          </a:solidFill>
                          <a:effectLst/>
                          <a:latin typeface="Arial" panose="020B0604020202020204" pitchFamily="34" charset="0"/>
                          <a:cs typeface="Arial" panose="020B0604020202020204" pitchFamily="34" charset="0"/>
                        </a:rPr>
                        <a:t> державою за виконання </a:t>
                      </a:r>
                      <a:r>
                        <a:rPr lang="ru-RU" sz="1000" b="0" i="0" u="none" strike="noStrike" dirty="0" err="1">
                          <a:solidFill>
                            <a:schemeClr val="tx1"/>
                          </a:solidFill>
                          <a:effectLst/>
                          <a:latin typeface="Arial" panose="020B0604020202020204" pitchFamily="34" charset="0"/>
                          <a:cs typeface="Arial" panose="020B0604020202020204" pitchFamily="34" charset="0"/>
                        </a:rPr>
                        <a:t>обов’язку</a:t>
                      </a:r>
                      <a:r>
                        <a:rPr lang="ru-RU" sz="1000" b="0" i="0" u="none" strike="noStrike" dirty="0">
                          <a:solidFill>
                            <a:schemeClr val="tx1"/>
                          </a:solidFill>
                          <a:effectLst/>
                          <a:latin typeface="Arial" panose="020B0604020202020204" pitchFamily="34" charset="0"/>
                          <a:cs typeface="Arial" panose="020B0604020202020204" pitchFamily="34" charset="0"/>
                        </a:rPr>
                        <a:t> присяжного</a:t>
                      </a:r>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bl>
          </a:graphicData>
        </a:graphic>
      </p:graphicFrame>
      <p:graphicFrame>
        <p:nvGraphicFramePr>
          <p:cNvPr id="9" name="Объект 3"/>
          <p:cNvGraphicFramePr>
            <a:graphicFrameLocks noGrp="1"/>
          </p:cNvGraphicFramePr>
          <p:nvPr>
            <p:ph idx="1"/>
            <p:extLst>
              <p:ext uri="{D42A27DB-BD31-4B8C-83A1-F6EECF244321}">
                <p14:modId xmlns:p14="http://schemas.microsoft.com/office/powerpoint/2010/main" val="4149893187"/>
              </p:ext>
            </p:extLst>
          </p:nvPr>
        </p:nvGraphicFramePr>
        <p:xfrm>
          <a:off x="4415294" y="1677091"/>
          <a:ext cx="4387173" cy="3282035"/>
        </p:xfrm>
        <a:graphic>
          <a:graphicData uri="http://schemas.openxmlformats.org/drawingml/2006/table">
            <a:tbl>
              <a:tblPr firstRow="1" bandRow="1">
                <a:tableStyleId>{2D5ABB26-0587-4C30-8999-92F81FD0307C}</a:tableStyleId>
              </a:tblPr>
              <a:tblGrid>
                <a:gridCol w="2995874">
                  <a:extLst>
                    <a:ext uri="{9D8B030D-6E8A-4147-A177-3AD203B41FA5}">
                      <a16:colId xmlns:a16="http://schemas.microsoft.com/office/drawing/2014/main" xmlns="" val="3924693811"/>
                    </a:ext>
                  </a:extLst>
                </a:gridCol>
                <a:gridCol w="1391299">
                  <a:extLst>
                    <a:ext uri="{9D8B030D-6E8A-4147-A177-3AD203B41FA5}">
                      <a16:colId xmlns:a16="http://schemas.microsoft.com/office/drawing/2014/main" xmlns="" val="4274829821"/>
                    </a:ext>
                  </a:extLst>
                </a:gridCol>
              </a:tblGrid>
              <a:tr h="370008">
                <a:tc>
                  <a:txBody>
                    <a:bodyPr/>
                    <a:lstStyle/>
                    <a:p>
                      <a:pPr algn="r" fontAlgn="ctr"/>
                      <a:r>
                        <a:rPr lang="ru-RU" sz="900" b="0" i="0" u="none" strike="noStrike" dirty="0">
                          <a:solidFill>
                            <a:schemeClr val="tx1"/>
                          </a:solidFill>
                          <a:effectLst/>
                          <a:latin typeface="Arial" panose="020B0604020202020204" pitchFamily="34" charset="0"/>
                          <a:cs typeface="Arial" panose="020B0604020202020204" pitchFamily="34" charset="0"/>
                        </a:rPr>
                        <a:t>Мені </a:t>
                      </a:r>
                      <a:r>
                        <a:rPr lang="ru-RU" sz="900" b="0" i="0" u="none" strike="noStrike" dirty="0" err="1">
                          <a:solidFill>
                            <a:schemeClr val="tx1"/>
                          </a:solidFill>
                          <a:effectLst/>
                          <a:latin typeface="Arial" panose="020B0604020202020204" pitchFamily="34" charset="0"/>
                          <a:cs typeface="Arial" panose="020B0604020202020204" pitchFamily="34" charset="0"/>
                        </a:rPr>
                        <a:t>недостатнью</a:t>
                      </a:r>
                      <a:r>
                        <a:rPr lang="ru-RU" sz="900" b="0" i="0" u="none" strike="noStrike" dirty="0">
                          <a:solidFill>
                            <a:schemeClr val="tx1"/>
                          </a:solidFill>
                          <a:effectLst/>
                          <a:latin typeface="Arial" panose="020B0604020202020204" pitchFamily="34" charset="0"/>
                          <a:cs typeface="Arial" panose="020B0604020202020204" pitchFamily="34" charset="0"/>
                        </a:rPr>
                        <a:t> / у мене </a:t>
                      </a:r>
                      <a:r>
                        <a:rPr lang="ru-RU" sz="900" b="0" i="0" u="none" strike="noStrike" dirty="0" err="1">
                          <a:solidFill>
                            <a:schemeClr val="tx1"/>
                          </a:solidFill>
                          <a:effectLst/>
                          <a:latin typeface="Arial" panose="020B0604020202020204" pitchFamily="34" charset="0"/>
                          <a:cs typeface="Arial" panose="020B0604020202020204" pitchFamily="34" charset="0"/>
                        </a:rPr>
                        <a:t>немає</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юридичних</a:t>
                      </a:r>
                      <a:r>
                        <a:rPr lang="ru-RU" sz="900" b="0" i="0" u="none" strike="noStrike" dirty="0">
                          <a:solidFill>
                            <a:schemeClr val="tx1"/>
                          </a:solidFill>
                          <a:effectLst/>
                          <a:latin typeface="Arial" panose="020B0604020202020204" pitchFamily="34" charset="0"/>
                          <a:cs typeface="Arial" panose="020B0604020202020204" pitchFamily="34" charset="0"/>
                        </a:rPr>
                        <a:t> знань</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193128956"/>
                  </a:ext>
                </a:extLst>
              </a:tr>
              <a:tr h="425367">
                <a:tc>
                  <a:txBody>
                    <a:bodyPr/>
                    <a:lstStyle/>
                    <a:p>
                      <a:pPr algn="r" fontAlgn="ctr"/>
                      <a:r>
                        <a:rPr lang="ru-RU" sz="900" b="0" i="0" u="none" strike="noStrike" dirty="0">
                          <a:solidFill>
                            <a:schemeClr val="tx1"/>
                          </a:solidFill>
                          <a:effectLst/>
                          <a:latin typeface="Arial" panose="020B0604020202020204" pitchFamily="34" charset="0"/>
                          <a:cs typeface="Arial" panose="020B0604020202020204" pitchFamily="34" charset="0"/>
                        </a:rPr>
                        <a:t>Я не маю на це часу</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226707338"/>
                  </a:ext>
                </a:extLst>
              </a:tr>
              <a:tr h="381000">
                <a:tc>
                  <a:txBody>
                    <a:bodyPr/>
                    <a:lstStyle/>
                    <a:p>
                      <a:pPr algn="r" fontAlgn="ctr"/>
                      <a:r>
                        <a:rPr lang="ru-RU" sz="900" b="0" i="0" u="none" strike="noStrike" dirty="0" err="1">
                          <a:solidFill>
                            <a:schemeClr val="tx1"/>
                          </a:solidFill>
                          <a:effectLst/>
                          <a:latin typeface="Arial" panose="020B0604020202020204" pitchFamily="34" charset="0"/>
                          <a:cs typeface="Arial" panose="020B0604020202020204" pitchFamily="34" charset="0"/>
                        </a:rPr>
                        <a:t>Існує</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ймовірність</a:t>
                      </a:r>
                      <a:r>
                        <a:rPr lang="ru-RU" sz="900" b="0" i="0" u="none" strike="noStrike" dirty="0">
                          <a:solidFill>
                            <a:schemeClr val="tx1"/>
                          </a:solidFill>
                          <a:effectLst/>
                          <a:latin typeface="Arial" panose="020B0604020202020204" pitchFamily="34" charset="0"/>
                          <a:cs typeface="Arial" panose="020B0604020202020204" pitchFamily="34" charset="0"/>
                        </a:rPr>
                        <a:t> тиску на </a:t>
                      </a:r>
                      <a:r>
                        <a:rPr lang="ru-RU" sz="900" b="0" i="0" u="none" strike="noStrike" dirty="0" err="1">
                          <a:solidFill>
                            <a:schemeClr val="tx1"/>
                          </a:solidFill>
                          <a:effectLst/>
                          <a:latin typeface="Arial" panose="020B0604020202020204" pitchFamily="34" charset="0"/>
                          <a:cs typeface="Arial" panose="020B0604020202020204" pitchFamily="34" charset="0"/>
                        </a:rPr>
                        <a:t>присяжних</a:t>
                      </a:r>
                      <a:r>
                        <a:rPr lang="ru-RU" sz="900" b="0" i="0" u="none" strike="noStrike" dirty="0">
                          <a:solidFill>
                            <a:schemeClr val="tx1"/>
                          </a:solidFill>
                          <a:effectLst/>
                          <a:latin typeface="Arial" panose="020B0604020202020204" pitchFamily="34" charset="0"/>
                          <a:cs typeface="Arial" panose="020B0604020202020204" pitchFamily="34" charset="0"/>
                        </a:rPr>
                        <a:t> або </a:t>
                      </a:r>
                      <a:r>
                        <a:rPr lang="ru-RU" sz="900" b="0" i="0" u="none" strike="noStrike" dirty="0" err="1">
                          <a:solidFill>
                            <a:schemeClr val="tx1"/>
                          </a:solidFill>
                          <a:effectLst/>
                          <a:latin typeface="Arial" panose="020B0604020202020204" pitchFamily="34" charset="0"/>
                          <a:cs typeface="Arial" panose="020B0604020202020204" pitchFamily="34" charset="0"/>
                        </a:rPr>
                        <a:t>погроз</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їм</a:t>
                      </a:r>
                      <a:r>
                        <a:rPr lang="ru-RU" sz="900" b="0" i="0" u="none" strike="noStrike" dirty="0">
                          <a:solidFill>
                            <a:schemeClr val="tx1"/>
                          </a:solidFill>
                          <a:effectLst/>
                          <a:latin typeface="Arial" panose="020B0604020202020204" pitchFamily="34" charset="0"/>
                          <a:cs typeface="Arial" panose="020B0604020202020204" pitchFamily="34" charset="0"/>
                        </a:rPr>
                        <a:t> чи </a:t>
                      </a:r>
                      <a:r>
                        <a:rPr lang="ru-RU" sz="900" b="0" i="0" u="none" strike="noStrike" dirty="0" err="1">
                          <a:solidFill>
                            <a:schemeClr val="tx1"/>
                          </a:solidFill>
                          <a:effectLst/>
                          <a:latin typeface="Arial" panose="020B0604020202020204" pitchFamily="34" charset="0"/>
                          <a:cs typeface="Arial" panose="020B0604020202020204" pitchFamily="34" charset="0"/>
                        </a:rPr>
                        <a:t>їхнім</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близьким</a:t>
                      </a:r>
                      <a:r>
                        <a:rPr lang="ru-RU" sz="900" b="0" i="0" u="none" strike="noStrike" dirty="0">
                          <a:solidFill>
                            <a:schemeClr val="tx1"/>
                          </a:solidFill>
                          <a:effectLst/>
                          <a:latin typeface="Arial" panose="020B0604020202020204" pitchFamily="34" charset="0"/>
                          <a:cs typeface="Arial" panose="020B0604020202020204" pitchFamily="34" charset="0"/>
                        </a:rPr>
                        <a:t> з метою </a:t>
                      </a:r>
                      <a:r>
                        <a:rPr lang="ru-RU" sz="900" b="0" i="0" u="none" strike="noStrike" dirty="0" err="1">
                          <a:solidFill>
                            <a:schemeClr val="tx1"/>
                          </a:solidFill>
                          <a:effectLst/>
                          <a:latin typeface="Arial" panose="020B0604020202020204" pitchFamily="34" charset="0"/>
                          <a:cs typeface="Arial" panose="020B0604020202020204" pitchFamily="34" charset="0"/>
                        </a:rPr>
                        <a:t>схилити</a:t>
                      </a:r>
                      <a:r>
                        <a:rPr lang="ru-RU" sz="900" b="0" i="0" u="none" strike="noStrike" dirty="0">
                          <a:solidFill>
                            <a:schemeClr val="tx1"/>
                          </a:solidFill>
                          <a:effectLst/>
                          <a:latin typeface="Arial" panose="020B0604020202020204" pitchFamily="34" charset="0"/>
                          <a:cs typeface="Arial" panose="020B0604020202020204" pitchFamily="34" charset="0"/>
                        </a:rPr>
                        <a:t> їх </a:t>
                      </a:r>
                      <a:r>
                        <a:rPr lang="ru-RU" sz="900" b="0" i="0" u="none" strike="noStrike" dirty="0" err="1">
                          <a:solidFill>
                            <a:schemeClr val="tx1"/>
                          </a:solidFill>
                          <a:effectLst/>
                          <a:latin typeface="Arial" panose="020B0604020202020204" pitchFamily="34" charset="0"/>
                          <a:cs typeface="Arial" panose="020B0604020202020204" pitchFamily="34" charset="0"/>
                        </a:rPr>
                        <a:t>прийняти</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несправедливе</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рішення</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63550">
                <a:tc>
                  <a:txBody>
                    <a:bodyPr/>
                    <a:lstStyle/>
                    <a:p>
                      <a:pPr algn="r" fontAlgn="ctr"/>
                      <a:r>
                        <a:rPr lang="ru-RU" sz="900" b="0" i="0" u="none" strike="noStrike" dirty="0" err="1">
                          <a:solidFill>
                            <a:schemeClr val="tx1"/>
                          </a:solidFill>
                          <a:effectLst/>
                          <a:latin typeface="Arial" panose="020B0604020202020204" pitchFamily="34" charset="0"/>
                          <a:cs typeface="Arial" panose="020B0604020202020204" pitchFamily="34" charset="0"/>
                        </a:rPr>
                        <a:t>Незручності</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пов'язані</a:t>
                      </a:r>
                      <a:r>
                        <a:rPr lang="ru-RU" sz="900" b="0" i="0" u="none" strike="noStrike" dirty="0">
                          <a:solidFill>
                            <a:schemeClr val="tx1"/>
                          </a:solidFill>
                          <a:effectLst/>
                          <a:latin typeface="Arial" panose="020B0604020202020204" pitchFamily="34" charset="0"/>
                          <a:cs typeface="Arial" panose="020B0604020202020204" pitchFamily="34" charset="0"/>
                        </a:rPr>
                        <a:t> з </a:t>
                      </a:r>
                      <a:r>
                        <a:rPr lang="ru-RU" sz="900" b="0" i="0" u="none" strike="noStrike" dirty="0" err="1">
                          <a:solidFill>
                            <a:schemeClr val="tx1"/>
                          </a:solidFill>
                          <a:effectLst/>
                          <a:latin typeface="Arial" panose="020B0604020202020204" pitchFamily="34" charset="0"/>
                          <a:cs typeface="Arial" panose="020B0604020202020204" pitchFamily="34" charset="0"/>
                        </a:rPr>
                        <a:t>доставкою</a:t>
                      </a:r>
                      <a:r>
                        <a:rPr lang="ru-RU" sz="900" b="0" i="0" u="none" strike="noStrike" dirty="0">
                          <a:solidFill>
                            <a:schemeClr val="tx1"/>
                          </a:solidFill>
                          <a:effectLst/>
                          <a:latin typeface="Arial" panose="020B0604020202020204" pitchFamily="34" charset="0"/>
                          <a:cs typeface="Arial" panose="020B0604020202020204" pitchFamily="34" charset="0"/>
                        </a:rPr>
                        <a:t> до суду та </a:t>
                      </a:r>
                      <a:r>
                        <a:rPr lang="ru-RU" sz="900" b="0" i="0" u="none" strike="noStrike" dirty="0" err="1">
                          <a:solidFill>
                            <a:schemeClr val="tx1"/>
                          </a:solidFill>
                          <a:effectLst/>
                          <a:latin typeface="Arial" panose="020B0604020202020204" pitchFamily="34" charset="0"/>
                          <a:cs typeface="Arial" panose="020B0604020202020204" pitchFamily="34" charset="0"/>
                        </a:rPr>
                        <a:t>очікуванням</a:t>
                      </a:r>
                      <a:r>
                        <a:rPr lang="ru-RU" sz="900" b="0" i="0" u="none" strike="noStrike" dirty="0">
                          <a:solidFill>
                            <a:schemeClr val="tx1"/>
                          </a:solidFill>
                          <a:effectLst/>
                          <a:latin typeface="Arial" panose="020B0604020202020204" pitchFamily="34" charset="0"/>
                          <a:cs typeface="Arial" panose="020B0604020202020204" pitchFamily="34" charset="0"/>
                        </a:rPr>
                        <a:t> судового </a:t>
                      </a:r>
                      <a:r>
                        <a:rPr lang="ru-RU" sz="900" b="0" i="0" u="none" strike="noStrike" dirty="0" err="1">
                          <a:solidFill>
                            <a:schemeClr val="tx1"/>
                          </a:solidFill>
                          <a:effectLst/>
                          <a:latin typeface="Arial" panose="020B0604020202020204" pitchFamily="34" charset="0"/>
                          <a:cs typeface="Arial" panose="020B0604020202020204" pitchFamily="34" charset="0"/>
                        </a:rPr>
                        <a:t>розгляду</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85607662"/>
                  </a:ext>
                </a:extLst>
              </a:tr>
              <a:tr h="374650">
                <a:tc>
                  <a:txBody>
                    <a:bodyPr/>
                    <a:lstStyle/>
                    <a:p>
                      <a:pPr algn="r" fontAlgn="ctr"/>
                      <a:r>
                        <a:rPr lang="ru-RU" sz="900" b="0" i="0" u="none" strike="noStrike" dirty="0" err="1">
                          <a:solidFill>
                            <a:schemeClr val="tx1"/>
                          </a:solidFill>
                          <a:effectLst/>
                          <a:latin typeface="Arial" panose="020B0604020202020204" pitchFamily="34" charset="0"/>
                          <a:cs typeface="Arial" panose="020B0604020202020204" pitchFamily="34" charset="0"/>
                        </a:rPr>
                        <a:t>Можлива</a:t>
                      </a:r>
                      <a:r>
                        <a:rPr lang="ru-RU" sz="900" b="0" i="0" u="none" strike="noStrike" dirty="0">
                          <a:solidFill>
                            <a:schemeClr val="tx1"/>
                          </a:solidFill>
                          <a:effectLst/>
                          <a:latin typeface="Arial" panose="020B0604020202020204" pitchFamily="34" charset="0"/>
                          <a:cs typeface="Arial" panose="020B0604020202020204" pitchFamily="34" charset="0"/>
                        </a:rPr>
                        <a:t> негативна </a:t>
                      </a:r>
                      <a:r>
                        <a:rPr lang="ru-RU" sz="900" b="0" i="0" u="none" strike="noStrike" dirty="0" err="1">
                          <a:solidFill>
                            <a:schemeClr val="tx1"/>
                          </a:solidFill>
                          <a:effectLst/>
                          <a:latin typeface="Arial" panose="020B0604020202020204" pitchFamily="34" charset="0"/>
                          <a:cs typeface="Arial" panose="020B0604020202020204" pitchFamily="34" charset="0"/>
                        </a:rPr>
                        <a:t>реакція</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роботодавця</a:t>
                      </a:r>
                      <a:r>
                        <a:rPr lang="ru-RU" sz="900" b="0" i="0" u="none" strike="noStrike" dirty="0">
                          <a:solidFill>
                            <a:schemeClr val="tx1"/>
                          </a:solidFill>
                          <a:effectLst/>
                          <a:latin typeface="Arial" panose="020B0604020202020204" pitchFamily="34" charset="0"/>
                          <a:cs typeface="Arial" panose="020B0604020202020204" pitchFamily="34" charset="0"/>
                        </a:rPr>
                        <a:t> в </a:t>
                      </a:r>
                      <a:r>
                        <a:rPr lang="ru-RU" sz="900" b="0" i="0" u="none" strike="noStrike" dirty="0" err="1">
                          <a:solidFill>
                            <a:schemeClr val="tx1"/>
                          </a:solidFill>
                          <a:effectLst/>
                          <a:latin typeface="Arial" panose="020B0604020202020204" pitchFamily="34" charset="0"/>
                          <a:cs typeface="Arial" panose="020B0604020202020204" pitchFamily="34" charset="0"/>
                        </a:rPr>
                        <a:t>зв’язку</a:t>
                      </a:r>
                      <a:r>
                        <a:rPr lang="ru-RU" sz="900" b="0" i="0" u="none" strike="noStrike" dirty="0">
                          <a:solidFill>
                            <a:schemeClr val="tx1"/>
                          </a:solidFill>
                          <a:effectLst/>
                          <a:latin typeface="Arial" panose="020B0604020202020204" pitchFamily="34" charset="0"/>
                          <a:cs typeface="Arial" panose="020B0604020202020204" pitchFamily="34" charset="0"/>
                        </a:rPr>
                        <a:t> з </a:t>
                      </a:r>
                      <a:r>
                        <a:rPr lang="ru-RU" sz="900" b="0" i="0" u="none" strike="noStrike" dirty="0" err="1">
                          <a:solidFill>
                            <a:schemeClr val="tx1"/>
                          </a:solidFill>
                          <a:effectLst/>
                          <a:latin typeface="Arial" panose="020B0604020202020204" pitchFamily="34" charset="0"/>
                          <a:cs typeface="Arial" panose="020B0604020202020204" pitchFamily="34" charset="0"/>
                        </a:rPr>
                        <a:t>моєю</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відсутністю</a:t>
                      </a:r>
                      <a:r>
                        <a:rPr lang="ru-RU" sz="900" b="0" i="0" u="none" strike="noStrike" dirty="0">
                          <a:solidFill>
                            <a:schemeClr val="tx1"/>
                          </a:solidFill>
                          <a:effectLst/>
                          <a:latin typeface="Arial" panose="020B0604020202020204" pitchFamily="34" charset="0"/>
                          <a:cs typeface="Arial" panose="020B0604020202020204" pitchFamily="34" charset="0"/>
                        </a:rPr>
                        <a:t> на </a:t>
                      </a:r>
                      <a:r>
                        <a:rPr lang="ru-RU" sz="900" b="0" i="0" u="none" strike="noStrike" dirty="0" err="1">
                          <a:solidFill>
                            <a:schemeClr val="tx1"/>
                          </a:solidFill>
                          <a:effectLst/>
                          <a:latin typeface="Arial" panose="020B0604020202020204" pitchFamily="34" charset="0"/>
                          <a:cs typeface="Arial" panose="020B0604020202020204" pitchFamily="34" charset="0"/>
                        </a:rPr>
                        <a:t>роботі</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69028592"/>
                  </a:ext>
                </a:extLst>
              </a:tr>
              <a:tr h="414623">
                <a:tc>
                  <a:txBody>
                    <a:bodyPr/>
                    <a:lstStyle/>
                    <a:p>
                      <a:pPr algn="r" fontAlgn="ctr"/>
                      <a:r>
                        <a:rPr lang="ru-RU" sz="900" b="0" i="0" u="none" strike="noStrike" dirty="0" err="1">
                          <a:solidFill>
                            <a:schemeClr val="tx1"/>
                          </a:solidFill>
                          <a:effectLst/>
                          <a:latin typeface="Arial" panose="020B0604020202020204" pitchFamily="34" charset="0"/>
                          <a:cs typeface="Arial" panose="020B0604020202020204" pitchFamily="34" charset="0"/>
                        </a:rPr>
                        <a:t>Незручності</a:t>
                      </a:r>
                      <a:r>
                        <a:rPr lang="ru-RU" sz="900" b="0" i="0" u="none" strike="noStrike" dirty="0">
                          <a:solidFill>
                            <a:schemeClr val="tx1"/>
                          </a:solidFill>
                          <a:effectLst/>
                          <a:latin typeface="Arial" panose="020B0604020202020204" pitchFamily="34" charset="0"/>
                          <a:cs typeface="Arial" panose="020B0604020202020204" pitchFamily="34" charset="0"/>
                        </a:rPr>
                        <a:t> та </a:t>
                      </a:r>
                      <a:r>
                        <a:rPr lang="ru-RU" sz="900" b="0" i="0" u="none" strike="noStrike" dirty="0" err="1">
                          <a:solidFill>
                            <a:schemeClr val="tx1"/>
                          </a:solidFill>
                          <a:effectLst/>
                          <a:latin typeface="Arial" panose="020B0604020202020204" pitchFamily="34" charset="0"/>
                          <a:cs typeface="Arial" panose="020B0604020202020204" pitchFamily="34" charset="0"/>
                        </a:rPr>
                        <a:t>ризики</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пов’язані</a:t>
                      </a:r>
                      <a:r>
                        <a:rPr lang="ru-RU" sz="900" b="0" i="0" u="none" strike="noStrike" dirty="0">
                          <a:solidFill>
                            <a:schemeClr val="tx1"/>
                          </a:solidFill>
                          <a:effectLst/>
                          <a:latin typeface="Arial" panose="020B0604020202020204" pitchFamily="34" charset="0"/>
                          <a:cs typeface="Arial" panose="020B0604020202020204" pitchFamily="34" charset="0"/>
                        </a:rPr>
                        <a:t> з </a:t>
                      </a:r>
                      <a:r>
                        <a:rPr lang="ru-RU" sz="900" b="0" i="0" u="none" strike="noStrike" dirty="0" err="1">
                          <a:solidFill>
                            <a:schemeClr val="tx1"/>
                          </a:solidFill>
                          <a:effectLst/>
                          <a:latin typeface="Arial" panose="020B0604020202020204" pitchFamily="34" charset="0"/>
                          <a:cs typeface="Arial" panose="020B0604020202020204" pitchFamily="34" charset="0"/>
                        </a:rPr>
                        <a:t>обов’язком</a:t>
                      </a:r>
                      <a:r>
                        <a:rPr lang="ru-RU" sz="900" b="0" i="0" u="none" strike="noStrike" dirty="0">
                          <a:solidFill>
                            <a:schemeClr val="tx1"/>
                          </a:solidFill>
                          <a:effectLst/>
                          <a:latin typeface="Arial" panose="020B0604020202020204" pitchFamily="34" charset="0"/>
                          <a:cs typeface="Arial" panose="020B0604020202020204" pitchFamily="34" charset="0"/>
                        </a:rPr>
                        <a:t> присяжного </a:t>
                      </a:r>
                      <a:r>
                        <a:rPr lang="ru-RU" sz="900" b="0" i="0" u="none" strike="noStrike" dirty="0" err="1">
                          <a:solidFill>
                            <a:schemeClr val="tx1"/>
                          </a:solidFill>
                          <a:effectLst/>
                          <a:latin typeface="Arial" panose="020B0604020202020204" pitchFamily="34" charset="0"/>
                          <a:cs typeface="Arial" panose="020B0604020202020204" pitchFamily="34" charset="0"/>
                        </a:rPr>
                        <a:t>подавати</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електронну</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декларацію</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статків</a:t>
                      </a:r>
                      <a:r>
                        <a:rPr lang="ru-RU" sz="900" b="0" i="0" u="none" strike="noStrike" dirty="0">
                          <a:solidFill>
                            <a:schemeClr val="tx1"/>
                          </a:solidFill>
                          <a:effectLst/>
                          <a:latin typeface="Arial" panose="020B0604020202020204" pitchFamily="34" charset="0"/>
                          <a:cs typeface="Arial" panose="020B0604020202020204" pitchFamily="34" charset="0"/>
                        </a:rPr>
                        <a:t> наряду з </a:t>
                      </a:r>
                      <a:r>
                        <a:rPr lang="ru-RU" sz="900" b="0" i="0" u="none" strike="noStrike" dirty="0" err="1">
                          <a:solidFill>
                            <a:schemeClr val="tx1"/>
                          </a:solidFill>
                          <a:effectLst/>
                          <a:latin typeface="Arial" panose="020B0604020202020204" pitchFamily="34" charset="0"/>
                          <a:cs typeface="Arial" panose="020B0604020202020204" pitchFamily="34" charset="0"/>
                        </a:rPr>
                        <a:t>представниками</a:t>
                      </a:r>
                      <a:r>
                        <a:rPr lang="ru-RU" sz="900" b="0" i="0" u="none" strike="noStrike" dirty="0">
                          <a:solidFill>
                            <a:schemeClr val="tx1"/>
                          </a:solidFill>
                          <a:effectLst/>
                          <a:latin typeface="Arial" panose="020B0604020202020204" pitchFamily="34" charset="0"/>
                          <a:cs typeface="Arial" panose="020B0604020202020204" pitchFamily="34" charset="0"/>
                        </a:rPr>
                        <a:t> </a:t>
                      </a:r>
                      <a:r>
                        <a:rPr lang="ru-RU" sz="900" b="0" i="0" u="none" strike="noStrike" dirty="0" err="1">
                          <a:solidFill>
                            <a:schemeClr val="tx1"/>
                          </a:solidFill>
                          <a:effectLst/>
                          <a:latin typeface="Arial" panose="020B0604020202020204" pitchFamily="34" charset="0"/>
                          <a:cs typeface="Arial" panose="020B0604020202020204" pitchFamily="34" charset="0"/>
                        </a:rPr>
                        <a:t>органів</a:t>
                      </a:r>
                      <a:r>
                        <a:rPr lang="ru-RU" sz="900" b="0" i="0" u="none" strike="noStrike" dirty="0">
                          <a:solidFill>
                            <a:schemeClr val="tx1"/>
                          </a:solidFill>
                          <a:effectLst/>
                          <a:latin typeface="Arial" panose="020B0604020202020204" pitchFamily="34" charset="0"/>
                          <a:cs typeface="Arial" panose="020B0604020202020204" pitchFamily="34" charset="0"/>
                        </a:rPr>
                        <a:t> влади</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36974283"/>
                  </a:ext>
                </a:extLst>
              </a:tr>
              <a:tr h="442627">
                <a:tc>
                  <a:txBody>
                    <a:bodyPr/>
                    <a:lstStyle/>
                    <a:p>
                      <a:pPr algn="r" fontAlgn="ctr"/>
                      <a:r>
                        <a:rPr lang="uk-UA" sz="900" b="0" i="0" u="none" strike="noStrike" dirty="0">
                          <a:solidFill>
                            <a:schemeClr val="tx1"/>
                          </a:solidFill>
                          <a:effectLst/>
                          <a:latin typeface="Arial" panose="020B0604020202020204" pitchFamily="34" charset="0"/>
                          <a:cs typeface="Arial" panose="020B0604020202020204" pitchFamily="34" charset="0"/>
                        </a:rPr>
                        <a:t>Інше</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9809811"/>
                  </a:ext>
                </a:extLst>
              </a:tr>
              <a:tr h="363823">
                <a:tc>
                  <a:txBody>
                    <a:bodyPr/>
                    <a:lstStyle/>
                    <a:p>
                      <a:pPr algn="r" fontAlgn="ctr"/>
                      <a:r>
                        <a:rPr lang="uk-UA" sz="900" b="0" i="0" u="none" strike="noStrike" dirty="0">
                          <a:solidFill>
                            <a:schemeClr val="tx1"/>
                          </a:solidFill>
                          <a:effectLst/>
                          <a:latin typeface="Arial" panose="020B0604020202020204" pitchFamily="34" charset="0"/>
                          <a:cs typeface="Arial" panose="020B0604020202020204" pitchFamily="34" charset="0"/>
                        </a:rPr>
                        <a:t>Інше:</a:t>
                      </a:r>
                      <a:r>
                        <a:rPr lang="en-US" sz="900" b="0" i="0" u="none" strike="noStrike" dirty="0">
                          <a:solidFill>
                            <a:schemeClr val="tx1"/>
                          </a:solidFill>
                          <a:effectLst/>
                          <a:latin typeface="Arial" panose="020B0604020202020204" pitchFamily="34" charset="0"/>
                          <a:cs typeface="Arial" panose="020B0604020202020204" pitchFamily="34" charset="0"/>
                        </a:rPr>
                        <a:t> </a:t>
                      </a:r>
                      <a:r>
                        <a:rPr lang="uk-UA" sz="900" b="0" i="0" u="none" strike="noStrike" dirty="0">
                          <a:solidFill>
                            <a:schemeClr val="tx1"/>
                          </a:solidFill>
                          <a:effectLst/>
                          <a:latin typeface="Arial" panose="020B0604020202020204" pitchFamily="34" charset="0"/>
                          <a:cs typeface="Arial" panose="020B0604020202020204" pitchFamily="34" charset="0"/>
                        </a:rPr>
                        <a:t>Похилий вік</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546606253"/>
                  </a:ext>
                </a:extLst>
              </a:tr>
            </a:tbl>
          </a:graphicData>
        </a:graphic>
      </p:graphicFrame>
      <p:sp>
        <p:nvSpPr>
          <p:cNvPr id="7" name="Объект 28"/>
          <p:cNvSpPr txBox="1">
            <a:spLocks/>
          </p:cNvSpPr>
          <p:nvPr/>
        </p:nvSpPr>
        <p:spPr>
          <a:xfrm>
            <a:off x="168733" y="793796"/>
            <a:ext cx="4407035" cy="769441"/>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uk-UA" sz="1100" i="0" dirty="0"/>
              <a:t>ПРИЧИНИ БАЖАННЯ БРАТИ УЧАСТЬ В СУДОВОМУ ПРОЦЕСІ В ЯКОСТІ ПРИСЯЖНОГО</a:t>
            </a:r>
            <a:r>
              <a:rPr lang="en-US" sz="1100" i="0" dirty="0"/>
              <a:t> </a:t>
            </a:r>
            <a:r>
              <a:rPr lang="en-US" sz="1100" dirty="0"/>
              <a:t>(</a:t>
            </a:r>
            <a:r>
              <a:rPr lang="ru-RU" sz="1100" dirty="0"/>
              <a:t>серед тих, </a:t>
            </a:r>
            <a:r>
              <a:rPr lang="ru-RU" sz="1100" dirty="0" err="1"/>
              <a:t>хто</a:t>
            </a:r>
            <a:r>
              <a:rPr lang="ru-RU" sz="1100" dirty="0"/>
              <a:t> </a:t>
            </a:r>
            <a:r>
              <a:rPr lang="ru-RU" sz="1100" u="sng" dirty="0" err="1"/>
              <a:t>мав</a:t>
            </a:r>
            <a:r>
              <a:rPr lang="ru-RU" sz="1100" dirty="0"/>
              <a:t> </a:t>
            </a:r>
            <a:r>
              <a:rPr lang="ru-RU" sz="1100" dirty="0" err="1"/>
              <a:t>такий</a:t>
            </a:r>
            <a:r>
              <a:rPr lang="ru-RU" sz="1100" dirty="0"/>
              <a:t> досвід протягом </a:t>
            </a:r>
            <a:r>
              <a:rPr lang="ru-RU" sz="1100" dirty="0" err="1"/>
              <a:t>останніх</a:t>
            </a:r>
            <a:r>
              <a:rPr lang="ru-RU" sz="1100" dirty="0"/>
              <a:t> 2 </a:t>
            </a:r>
            <a:r>
              <a:rPr lang="ru-RU" sz="1100" dirty="0" err="1"/>
              <a:t>років</a:t>
            </a:r>
            <a:r>
              <a:rPr lang="ru-RU" sz="1100" dirty="0"/>
              <a:t> і </a:t>
            </a:r>
            <a:r>
              <a:rPr lang="ru-RU" sz="1100" dirty="0" err="1"/>
              <a:t>хотів</a:t>
            </a:r>
            <a:r>
              <a:rPr lang="ru-RU" sz="1100" dirty="0"/>
              <a:t> би </a:t>
            </a:r>
            <a:r>
              <a:rPr lang="ru-RU" sz="1100" dirty="0" err="1"/>
              <a:t>продовжувати</a:t>
            </a:r>
            <a:r>
              <a:rPr lang="ru-RU" sz="1100" dirty="0"/>
              <a:t> або </a:t>
            </a:r>
            <a:r>
              <a:rPr lang="ru-RU" sz="1100" u="sng" dirty="0"/>
              <a:t>не </a:t>
            </a:r>
            <a:r>
              <a:rPr lang="ru-RU" sz="1100" u="sng" dirty="0" err="1"/>
              <a:t>мав</a:t>
            </a:r>
            <a:r>
              <a:rPr lang="ru-RU" sz="1100" u="sng" dirty="0"/>
              <a:t> </a:t>
            </a:r>
            <a:r>
              <a:rPr lang="ru-RU" sz="1100" dirty="0"/>
              <a:t>такого </a:t>
            </a:r>
            <a:r>
              <a:rPr lang="ru-RU" sz="1100" dirty="0" err="1"/>
              <a:t>досвіду</a:t>
            </a:r>
            <a:r>
              <a:rPr lang="ru-RU" sz="1100" dirty="0"/>
              <a:t>, але </a:t>
            </a:r>
            <a:r>
              <a:rPr lang="ru-RU" sz="1100" dirty="0" err="1"/>
              <a:t>бажає</a:t>
            </a:r>
            <a:r>
              <a:rPr lang="en-US" sz="1100" dirty="0"/>
              <a:t>)</a:t>
            </a:r>
            <a:endParaRPr lang="uk-UA" sz="1100" dirty="0"/>
          </a:p>
        </p:txBody>
      </p:sp>
      <p:graphicFrame>
        <p:nvGraphicFramePr>
          <p:cNvPr id="4" name="Объект 12"/>
          <p:cNvGraphicFramePr>
            <a:graphicFrameLocks/>
          </p:cNvGraphicFramePr>
          <p:nvPr>
            <p:extLst>
              <p:ext uri="{D42A27DB-BD31-4B8C-83A1-F6EECF244321}">
                <p14:modId xmlns:p14="http://schemas.microsoft.com/office/powerpoint/2010/main" val="4251144136"/>
              </p:ext>
            </p:extLst>
          </p:nvPr>
        </p:nvGraphicFramePr>
        <p:xfrm>
          <a:off x="3083933" y="1577556"/>
          <a:ext cx="1980000" cy="2969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Объект 12"/>
          <p:cNvGraphicFramePr>
            <a:graphicFrameLocks/>
          </p:cNvGraphicFramePr>
          <p:nvPr>
            <p:extLst/>
          </p:nvPr>
        </p:nvGraphicFramePr>
        <p:xfrm>
          <a:off x="7522034" y="1685413"/>
          <a:ext cx="1980000" cy="3273713"/>
        </p:xfrm>
        <a:graphic>
          <a:graphicData uri="http://schemas.openxmlformats.org/drawingml/2006/chart">
            <c:chart xmlns:c="http://schemas.openxmlformats.org/drawingml/2006/chart" xmlns:r="http://schemas.openxmlformats.org/officeDocument/2006/relationships" r:id="rId3"/>
          </a:graphicData>
        </a:graphic>
      </p:graphicFrame>
      <p:sp>
        <p:nvSpPr>
          <p:cNvPr id="11" name="Объект 28"/>
          <p:cNvSpPr txBox="1">
            <a:spLocks/>
          </p:cNvSpPr>
          <p:nvPr/>
        </p:nvSpPr>
        <p:spPr>
          <a:xfrm>
            <a:off x="4470801" y="793796"/>
            <a:ext cx="4331666" cy="1015663"/>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uk-UA" i="0" dirty="0"/>
              <a:t>ПРИЧИНИ НЕБАЖАННЯ БРАТИ УЧАСТЬ В СУДОВОМУ ПРОЦЕСІ В ЯКОСТІ ПРИСЯЖНОГО</a:t>
            </a:r>
            <a:r>
              <a:rPr lang="en-US" i="0" dirty="0"/>
              <a:t> </a:t>
            </a:r>
            <a:r>
              <a:rPr lang="en-US" dirty="0"/>
              <a:t>(</a:t>
            </a:r>
            <a:r>
              <a:rPr lang="ru-RU" dirty="0"/>
              <a:t>серед тих, </a:t>
            </a:r>
            <a:r>
              <a:rPr lang="ru-RU" dirty="0" err="1"/>
              <a:t>хто</a:t>
            </a:r>
            <a:r>
              <a:rPr lang="ru-RU" dirty="0"/>
              <a:t> </a:t>
            </a:r>
            <a:r>
              <a:rPr lang="ru-RU" u="sng" dirty="0" err="1"/>
              <a:t>мав</a:t>
            </a:r>
            <a:r>
              <a:rPr lang="ru-RU" dirty="0"/>
              <a:t> </a:t>
            </a:r>
            <a:r>
              <a:rPr lang="ru-RU" dirty="0" err="1"/>
              <a:t>такий</a:t>
            </a:r>
            <a:r>
              <a:rPr lang="ru-RU" dirty="0"/>
              <a:t> досвід протягом </a:t>
            </a:r>
            <a:r>
              <a:rPr lang="ru-RU" dirty="0" err="1"/>
              <a:t>останніх</a:t>
            </a:r>
            <a:r>
              <a:rPr lang="ru-RU" dirty="0"/>
              <a:t> 2 </a:t>
            </a:r>
            <a:r>
              <a:rPr lang="ru-RU" dirty="0" err="1"/>
              <a:t>років</a:t>
            </a:r>
            <a:r>
              <a:rPr lang="ru-RU" dirty="0"/>
              <a:t>, але не </a:t>
            </a:r>
            <a:r>
              <a:rPr lang="ru-RU" dirty="0" err="1"/>
              <a:t>бажає</a:t>
            </a:r>
            <a:r>
              <a:rPr lang="ru-RU" dirty="0"/>
              <a:t> </a:t>
            </a:r>
            <a:r>
              <a:rPr lang="ru-RU" dirty="0" err="1"/>
              <a:t>продовжувати</a:t>
            </a:r>
            <a:r>
              <a:rPr lang="ru-RU" dirty="0"/>
              <a:t> або </a:t>
            </a:r>
            <a:r>
              <a:rPr lang="ru-RU" u="sng" dirty="0"/>
              <a:t>не </a:t>
            </a:r>
            <a:r>
              <a:rPr lang="ru-RU" u="sng" dirty="0" err="1"/>
              <a:t>мав</a:t>
            </a:r>
            <a:r>
              <a:rPr lang="ru-RU" u="sng" dirty="0"/>
              <a:t> </a:t>
            </a:r>
            <a:r>
              <a:rPr lang="ru-RU" dirty="0"/>
              <a:t>такого </a:t>
            </a:r>
            <a:r>
              <a:rPr lang="ru-RU" dirty="0" err="1"/>
              <a:t>досвіду</a:t>
            </a:r>
            <a:r>
              <a:rPr lang="ru-RU" dirty="0"/>
              <a:t> і не </a:t>
            </a:r>
            <a:r>
              <a:rPr lang="ru-RU" dirty="0" err="1"/>
              <a:t>хотів</a:t>
            </a:r>
            <a:r>
              <a:rPr lang="ru-RU" dirty="0"/>
              <a:t> би</a:t>
            </a:r>
            <a:r>
              <a:rPr lang="en-US" dirty="0"/>
              <a:t>)</a:t>
            </a:r>
            <a:endParaRPr lang="uk-UA" dirty="0"/>
          </a:p>
        </p:txBody>
      </p:sp>
      <p:sp>
        <p:nvSpPr>
          <p:cNvPr id="12" name="Title 7"/>
          <p:cNvSpPr txBox="1">
            <a:spLocks/>
          </p:cNvSpPr>
          <p:nvPr/>
        </p:nvSpPr>
        <p:spPr bwMode="auto">
          <a:xfrm>
            <a:off x="145777" y="105547"/>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11/12)</a:t>
            </a:r>
            <a:endParaRPr lang="en-US" altLang="en-US" b="1" dirty="0">
              <a:solidFill>
                <a:srgbClr val="BA0C2F"/>
              </a:solidFill>
              <a:latin typeface="Gill Sans MT" panose="020B0502020104020203" pitchFamily="34" charset="0"/>
            </a:endParaRPr>
          </a:p>
        </p:txBody>
      </p:sp>
      <p:sp>
        <p:nvSpPr>
          <p:cNvPr id="13" name="Нижний колонтитул 4"/>
          <p:cNvSpPr txBox="1">
            <a:spLocks/>
          </p:cNvSpPr>
          <p:nvPr/>
        </p:nvSpPr>
        <p:spPr>
          <a:xfrm>
            <a:off x="7829550" y="4982543"/>
            <a:ext cx="11755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(n=1777)</a:t>
            </a:r>
            <a:endParaRPr lang="uk-UA" sz="756" dirty="0"/>
          </a:p>
        </p:txBody>
      </p:sp>
      <p:sp>
        <p:nvSpPr>
          <p:cNvPr id="14" name="Нижний колонтитул 4"/>
          <p:cNvSpPr txBox="1">
            <a:spLocks/>
          </p:cNvSpPr>
          <p:nvPr/>
        </p:nvSpPr>
        <p:spPr>
          <a:xfrm>
            <a:off x="-172434" y="4990401"/>
            <a:ext cx="11755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(n=487)</a:t>
            </a:r>
            <a:endParaRPr lang="uk-UA" sz="756" dirty="0"/>
          </a:p>
        </p:txBody>
      </p:sp>
    </p:spTree>
    <p:extLst>
      <p:ext uri="{BB962C8B-B14F-4D97-AF65-F5344CB8AC3E}">
        <p14:creationId xmlns:p14="http://schemas.microsoft.com/office/powerpoint/2010/main" val="275629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3"/>
          <p:cNvGraphicFramePr>
            <a:graphicFrameLocks noGrp="1"/>
          </p:cNvGraphicFramePr>
          <p:nvPr>
            <p:ph idx="1"/>
            <p:extLst>
              <p:ext uri="{D42A27DB-BD31-4B8C-83A1-F6EECF244321}">
                <p14:modId xmlns:p14="http://schemas.microsoft.com/office/powerpoint/2010/main" val="568592234"/>
              </p:ext>
            </p:extLst>
          </p:nvPr>
        </p:nvGraphicFramePr>
        <p:xfrm>
          <a:off x="4012412" y="1215225"/>
          <a:ext cx="4920913" cy="3729234"/>
        </p:xfrm>
        <a:graphic>
          <a:graphicData uri="http://schemas.openxmlformats.org/drawingml/2006/table">
            <a:tbl>
              <a:tblPr firstRow="1" bandRow="1">
                <a:tableStyleId>{5FD0F851-EC5A-4D38-B0AD-8093EC10F338}</a:tableStyleId>
              </a:tblPr>
              <a:tblGrid>
                <a:gridCol w="3239288">
                  <a:extLst>
                    <a:ext uri="{9D8B030D-6E8A-4147-A177-3AD203B41FA5}">
                      <a16:colId xmlns:a16="http://schemas.microsoft.com/office/drawing/2014/main" xmlns="" val="3924693811"/>
                    </a:ext>
                  </a:extLst>
                </a:gridCol>
                <a:gridCol w="1681625">
                  <a:extLst>
                    <a:ext uri="{9D8B030D-6E8A-4147-A177-3AD203B41FA5}">
                      <a16:colId xmlns:a16="http://schemas.microsoft.com/office/drawing/2014/main" xmlns="" val="4274829821"/>
                    </a:ext>
                  </a:extLst>
                </a:gridCol>
              </a:tblGrid>
              <a:tr h="531288">
                <a:tc>
                  <a:txBody>
                    <a:bodyPr/>
                    <a:lstStyle/>
                    <a:p>
                      <a:pPr algn="r" fontAlgn="ctr"/>
                      <a:r>
                        <a:rPr lang="ru-RU" sz="1000" b="0" i="0" u="none" strike="noStrike" dirty="0" err="1">
                          <a:solidFill>
                            <a:schemeClr val="tx1"/>
                          </a:solidFill>
                          <a:effectLst/>
                          <a:latin typeface="Arial" panose="020B0604020202020204" pitchFamily="34" charset="0"/>
                          <a:cs typeface="Arial" panose="020B0604020202020204" pitchFamily="34" charset="0"/>
                        </a:rPr>
                        <a:t>Професійного</a:t>
                      </a:r>
                      <a:r>
                        <a:rPr lang="ru-RU" sz="1000" b="0" i="0" u="none" strike="noStrike" dirty="0">
                          <a:solidFill>
                            <a:schemeClr val="tx1"/>
                          </a:solidFill>
                          <a:effectLst/>
                          <a:latin typeface="Arial" panose="020B0604020202020204" pitchFamily="34" charset="0"/>
                          <a:cs typeface="Arial" panose="020B0604020202020204" pitchFamily="34" charset="0"/>
                        </a:rPr>
                        <a:t> адвоката</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pPr algn="r"/>
                      <a:endParaRPr lang="uk-UA" sz="900" dirty="0">
                        <a:noFill/>
                        <a:latin typeface="Arial" panose="020B0604020202020204" pitchFamily="34" charset="0"/>
                        <a:cs typeface="Arial" panose="020B0604020202020204" pitchFamily="34" charset="0"/>
                      </a:endParaRPr>
                    </a:p>
                  </a:txBody>
                  <a:tcPr>
                    <a:lnB w="12700" cmpd="sng">
                      <a:noFill/>
                    </a:lnB>
                  </a:tcPr>
                </a:tc>
                <a:extLst>
                  <a:ext uri="{0D108BD9-81ED-4DB2-BD59-A6C34878D82A}">
                    <a16:rowId xmlns:a16="http://schemas.microsoft.com/office/drawing/2014/main" xmlns="" val="3193128956"/>
                  </a:ext>
                </a:extLst>
              </a:tr>
              <a:tr h="477462">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Консультанта в </a:t>
                      </a:r>
                      <a:r>
                        <a:rPr lang="ru-RU" sz="1000" b="0" i="0" u="none" strike="noStrike" dirty="0" err="1">
                          <a:solidFill>
                            <a:schemeClr val="tx1"/>
                          </a:solidFill>
                          <a:effectLst/>
                          <a:latin typeface="Arial" panose="020B0604020202020204" pitchFamily="34" charset="0"/>
                          <a:cs typeface="Arial" panose="020B0604020202020204" pitchFamily="34" charset="0"/>
                        </a:rPr>
                        <a:t>громадській</a:t>
                      </a:r>
                      <a:r>
                        <a:rPr lang="ru-RU" sz="1000" b="0" i="0" u="none" strike="noStrike" dirty="0">
                          <a:solidFill>
                            <a:schemeClr val="tx1"/>
                          </a:solidFill>
                          <a:effectLst/>
                          <a:latin typeface="Arial" panose="020B0604020202020204" pitchFamily="34" charset="0"/>
                          <a:cs typeface="Arial" panose="020B0604020202020204" pitchFamily="34" charset="0"/>
                        </a:rPr>
                        <a:t> організації</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mpd="sng">
                      <a:noFill/>
                    </a:lnT>
                    <a:lnB w="12700" cmpd="sng">
                      <a:noFill/>
                    </a:lnB>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w="12700" cmpd="sng">
                      <a:noFill/>
                    </a:lnT>
                    <a:lnB w="12700" cmpd="sng">
                      <a:noFill/>
                    </a:lnB>
                  </a:tcPr>
                </a:tc>
                <a:extLst>
                  <a:ext uri="{0D108BD9-81ED-4DB2-BD59-A6C34878D82A}">
                    <a16:rowId xmlns:a16="http://schemas.microsoft.com/office/drawing/2014/main" xmlns="" val="3226707338"/>
                  </a:ext>
                </a:extLst>
              </a:tr>
              <a:tr h="532977">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Адвоката </a:t>
                      </a:r>
                      <a:r>
                        <a:rPr lang="ru-RU" sz="1000" b="0" i="0" u="none" strike="noStrike" dirty="0" err="1">
                          <a:solidFill>
                            <a:schemeClr val="tx1"/>
                          </a:solidFill>
                          <a:effectLst/>
                          <a:latin typeface="Arial" panose="020B0604020202020204" pitchFamily="34" charset="0"/>
                          <a:cs typeface="Arial" panose="020B0604020202020204" pitchFamily="34" charset="0"/>
                        </a:rPr>
                        <a:t>безоплатної</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правової</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допомоги</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577393">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Родича або </a:t>
                      </a:r>
                      <a:r>
                        <a:rPr lang="ru-RU" sz="1000" b="0" i="0" u="none" strike="noStrike" dirty="0" err="1">
                          <a:solidFill>
                            <a:schemeClr val="tx1"/>
                          </a:solidFill>
                          <a:effectLst/>
                          <a:latin typeface="Arial" panose="020B0604020202020204" pitchFamily="34" charset="0"/>
                          <a:cs typeface="Arial" panose="020B0604020202020204" pitchFamily="34" charset="0"/>
                        </a:rPr>
                        <a:t>знайомого</a:t>
                      </a:r>
                      <a:r>
                        <a:rPr lang="ru-RU" sz="1000" b="0" i="0" u="none" strike="noStrike" dirty="0">
                          <a:solidFill>
                            <a:schemeClr val="tx1"/>
                          </a:solidFill>
                          <a:effectLst/>
                          <a:latin typeface="Arial" panose="020B0604020202020204" pitchFamily="34" charset="0"/>
                          <a:cs typeface="Arial" panose="020B0604020202020204" pitchFamily="34" charset="0"/>
                        </a:rPr>
                        <a:t>, який </a:t>
                      </a:r>
                      <a:r>
                        <a:rPr lang="ru-RU" sz="1000" b="0" i="0" u="none" strike="noStrike" dirty="0" err="1">
                          <a:solidFill>
                            <a:schemeClr val="tx1"/>
                          </a:solidFill>
                          <a:effectLst/>
                          <a:latin typeface="Arial" panose="020B0604020202020204" pitchFamily="34" charset="0"/>
                          <a:cs typeface="Arial" panose="020B0604020202020204" pitchFamily="34" charset="0"/>
                        </a:rPr>
                        <a:t>обізнаний</a:t>
                      </a:r>
                      <a:r>
                        <a:rPr lang="ru-RU" sz="1000" b="0" i="0" u="none" strike="noStrike" dirty="0">
                          <a:solidFill>
                            <a:schemeClr val="tx1"/>
                          </a:solidFill>
                          <a:effectLst/>
                          <a:latin typeface="Arial" panose="020B0604020202020204" pitchFamily="34" charset="0"/>
                          <a:cs typeface="Arial" panose="020B0604020202020204" pitchFamily="34" charset="0"/>
                        </a:rPr>
                        <a:t> в </a:t>
                      </a:r>
                      <a:r>
                        <a:rPr lang="ru-RU" sz="1000" b="0" i="0" u="none" strike="noStrike" dirty="0" err="1">
                          <a:solidFill>
                            <a:schemeClr val="tx1"/>
                          </a:solidFill>
                          <a:effectLst/>
                          <a:latin typeface="Arial" panose="020B0604020202020204" pitchFamily="34" charset="0"/>
                          <a:cs typeface="Arial" panose="020B0604020202020204" pitchFamily="34" charset="0"/>
                        </a:rPr>
                        <a:t>правових</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питаннях</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a:noFill/>
                    </a:lnT>
                    <a:solidFill>
                      <a:schemeClr val="accent3">
                        <a:lumMod val="20000"/>
                        <a:lumOff val="80000"/>
                      </a:schemeClr>
                    </a:solidFill>
                  </a:tcPr>
                </a:tc>
                <a:tc>
                  <a:txBody>
                    <a:bodyPr/>
                    <a:lstStyle/>
                    <a:p>
                      <a:pPr algn="r"/>
                      <a:endParaRPr lang="uk-UA" sz="900" dirty="0">
                        <a:noFill/>
                        <a:latin typeface="Arial" panose="020B0604020202020204" pitchFamily="34" charset="0"/>
                        <a:cs typeface="Arial" panose="020B0604020202020204" pitchFamily="34" charset="0"/>
                      </a:endParaRPr>
                    </a:p>
                  </a:txBody>
                  <a:tcPr>
                    <a:lnT>
                      <a:noFill/>
                    </a:lnT>
                  </a:tcPr>
                </a:tc>
                <a:extLst>
                  <a:ext uri="{0D108BD9-81ED-4DB2-BD59-A6C34878D82A}">
                    <a16:rowId xmlns:a16="http://schemas.microsoft.com/office/drawing/2014/main" xmlns="" val="4085607662"/>
                  </a:ext>
                </a:extLst>
              </a:tr>
              <a:tr h="492733">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Консультанта в </a:t>
                      </a:r>
                      <a:r>
                        <a:rPr lang="ru-RU" sz="1000" b="0" i="0" u="none" strike="noStrike" dirty="0" err="1">
                          <a:solidFill>
                            <a:schemeClr val="tx1"/>
                          </a:solidFill>
                          <a:effectLst/>
                          <a:latin typeface="Arial" panose="020B0604020202020204" pitchFamily="34" charset="0"/>
                          <a:cs typeface="Arial" panose="020B0604020202020204" pitchFamily="34" charset="0"/>
                        </a:rPr>
                        <a:t>юридичній</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клініці</a:t>
                      </a:r>
                      <a:r>
                        <a:rPr lang="ru-RU" sz="1000" b="0" i="0" u="none" strike="noStrike" dirty="0">
                          <a:solidFill>
                            <a:schemeClr val="tx1"/>
                          </a:solidFill>
                          <a:effectLst/>
                          <a:latin typeface="Arial" panose="020B0604020202020204" pitchFamily="34" charset="0"/>
                          <a:cs typeface="Arial" panose="020B0604020202020204" pitchFamily="34" charset="0"/>
                        </a:rPr>
                        <a:t> при </a:t>
                      </a:r>
                      <a:r>
                        <a:rPr lang="ru-RU" sz="1000" b="0" i="0" u="none" strike="noStrike" dirty="0" err="1">
                          <a:solidFill>
                            <a:schemeClr val="tx1"/>
                          </a:solidFill>
                          <a:effectLst/>
                          <a:latin typeface="Arial" panose="020B0604020202020204" pitchFamily="34" charset="0"/>
                          <a:cs typeface="Arial" panose="020B0604020202020204" pitchFamily="34" charset="0"/>
                        </a:rPr>
                        <a:t>вищому</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навчальному</a:t>
                      </a:r>
                      <a:r>
                        <a:rPr lang="ru-RU" sz="1000" b="0" i="0" u="none" strike="noStrike" dirty="0">
                          <a:solidFill>
                            <a:schemeClr val="tx1"/>
                          </a:solidFill>
                          <a:effectLst/>
                          <a:latin typeface="Arial" panose="020B0604020202020204" pitchFamily="34" charset="0"/>
                          <a:cs typeface="Arial" panose="020B0604020202020204" pitchFamily="34" charset="0"/>
                        </a:rPr>
                        <a:t> </a:t>
                      </a:r>
                      <a:r>
                        <a:rPr lang="ru-RU" sz="1000" b="0" i="0" u="none" strike="noStrike" dirty="0" err="1">
                          <a:solidFill>
                            <a:schemeClr val="tx1"/>
                          </a:solidFill>
                          <a:effectLst/>
                          <a:latin typeface="Arial" panose="020B0604020202020204" pitchFamily="34" charset="0"/>
                          <a:cs typeface="Arial" panose="020B0604020202020204" pitchFamily="34" charset="0"/>
                        </a:rPr>
                        <a:t>закладі</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r h="610705">
                <a:tc>
                  <a:txBody>
                    <a:bodyPr/>
                    <a:lstStyle/>
                    <a:p>
                      <a:pPr algn="r" fontAlgn="ctr"/>
                      <a:r>
                        <a:rPr lang="ru-RU" sz="1000" b="0" i="0" u="none" strike="noStrike" dirty="0">
                          <a:solidFill>
                            <a:schemeClr val="tx1"/>
                          </a:solidFill>
                          <a:effectLst/>
                          <a:latin typeface="Arial" panose="020B0604020202020204" pitchFamily="34" charset="0"/>
                          <a:cs typeface="Arial" panose="020B0604020202020204" pitchFamily="34" charset="0"/>
                        </a:rPr>
                        <a:t>Консультанта в органах місцевого самоврядування</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36974283"/>
                  </a:ext>
                </a:extLst>
              </a:tr>
              <a:tr h="506676">
                <a:tc>
                  <a:txBody>
                    <a:bodyPr/>
                    <a:lstStyle/>
                    <a:p>
                      <a:pPr algn="r" fontAlgn="ctr"/>
                      <a:r>
                        <a:rPr lang="uk-UA" sz="1000" b="0" i="0" u="none" strike="noStrike" dirty="0">
                          <a:solidFill>
                            <a:schemeClr val="tx1"/>
                          </a:solidFill>
                          <a:effectLst/>
                          <a:latin typeface="Arial" panose="020B0604020202020204" pitchFamily="34" charset="0"/>
                          <a:cs typeface="Arial" panose="020B0604020202020204" pitchFamily="34" charset="0"/>
                        </a:rPr>
                        <a:t>Інше</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9809811"/>
                  </a:ext>
                </a:extLst>
              </a:tr>
            </a:tbl>
          </a:graphicData>
        </a:graphic>
      </p:graphicFrame>
      <p:sp>
        <p:nvSpPr>
          <p:cNvPr id="4" name="Объект 28"/>
          <p:cNvSpPr txBox="1">
            <a:spLocks/>
          </p:cNvSpPr>
          <p:nvPr/>
        </p:nvSpPr>
        <p:spPr>
          <a:xfrm>
            <a:off x="228746" y="608053"/>
            <a:ext cx="3600593" cy="120032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uk-UA" dirty="0"/>
              <a:t>ЧИ ВИНИКАЛИ ЗА ОСТАННІ 24 МІСЯЦІ СИТУАЦІЇ , ЯКІ ПОТРЕБУВАЛИ ПРАВОВОЇ КОНСУЛЬТАЦІЇ? (НАПРИКЛАД, БУЛИ ПОРУШЕНІ ВАШІ ОСОБИСТІ ПРАВА, ВИ ЗАЗНАЛИ МАЙНОВОЇ ШКОДИ ВІД ДІЙ ПЕВНИХ ОСІБ ЧИ ОРГАНІЗАЦІЙ, ТОЩО? </a:t>
            </a:r>
          </a:p>
        </p:txBody>
      </p:sp>
      <p:sp>
        <p:nvSpPr>
          <p:cNvPr id="5" name="Объект 28"/>
          <p:cNvSpPr txBox="1">
            <a:spLocks/>
          </p:cNvSpPr>
          <p:nvPr/>
        </p:nvSpPr>
        <p:spPr>
          <a:xfrm>
            <a:off x="4021027" y="612144"/>
            <a:ext cx="4985916"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uk-UA" dirty="0"/>
              <a:t>ЯКЩО ТАКІ СИТУАЦІЇ БУЛИ, ТО ДО КОГО ВИ ЗВЕРТАЛИСЬ ЗА ПРАВОВОЮ КОНСУЛЬТАЦІЄЮ</a:t>
            </a:r>
            <a:r>
              <a:rPr lang="en-US" dirty="0"/>
              <a:t>:</a:t>
            </a:r>
            <a:endParaRPr lang="uk-UA" dirty="0"/>
          </a:p>
        </p:txBody>
      </p:sp>
      <p:graphicFrame>
        <p:nvGraphicFramePr>
          <p:cNvPr id="8" name="Диаграмма 7"/>
          <p:cNvGraphicFramePr/>
          <p:nvPr>
            <p:extLst>
              <p:ext uri="{D42A27DB-BD31-4B8C-83A1-F6EECF244321}">
                <p14:modId xmlns:p14="http://schemas.microsoft.com/office/powerpoint/2010/main" val="1037110204"/>
              </p:ext>
            </p:extLst>
          </p:nvPr>
        </p:nvGraphicFramePr>
        <p:xfrm>
          <a:off x="228746" y="2007733"/>
          <a:ext cx="3220159" cy="1788227"/>
        </p:xfrm>
        <a:graphic>
          <a:graphicData uri="http://schemas.openxmlformats.org/drawingml/2006/chart">
            <c:chart xmlns:c="http://schemas.openxmlformats.org/drawingml/2006/chart" xmlns:r="http://schemas.openxmlformats.org/officeDocument/2006/relationships" r:id="rId2"/>
          </a:graphicData>
        </a:graphic>
      </p:graphicFrame>
      <p:sp>
        <p:nvSpPr>
          <p:cNvPr id="9" name="Стрелка вправо 8"/>
          <p:cNvSpPr/>
          <p:nvPr/>
        </p:nvSpPr>
        <p:spPr>
          <a:xfrm>
            <a:off x="3127892" y="3002262"/>
            <a:ext cx="1006125" cy="458639"/>
          </a:xfrm>
          <a:prstGeom prst="right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a:p>
        </p:txBody>
      </p:sp>
      <p:graphicFrame>
        <p:nvGraphicFramePr>
          <p:cNvPr id="11" name="Объект 12"/>
          <p:cNvGraphicFramePr>
            <a:graphicFrameLocks/>
          </p:cNvGraphicFramePr>
          <p:nvPr>
            <p:extLst/>
          </p:nvPr>
        </p:nvGraphicFramePr>
        <p:xfrm>
          <a:off x="7351711" y="1121287"/>
          <a:ext cx="1957389" cy="4056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авая фигурная скобка 11"/>
          <p:cNvSpPr/>
          <p:nvPr/>
        </p:nvSpPr>
        <p:spPr>
          <a:xfrm>
            <a:off x="2872276" y="2713321"/>
            <a:ext cx="139756" cy="964609"/>
          </a:xfrm>
          <a:prstGeom prst="rightBrace">
            <a:avLst/>
          </a:pr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uk-UA"/>
          </a:p>
        </p:txBody>
      </p:sp>
      <p:sp>
        <p:nvSpPr>
          <p:cNvPr id="2" name="TextBox 1"/>
          <p:cNvSpPr txBox="1"/>
          <p:nvPr/>
        </p:nvSpPr>
        <p:spPr>
          <a:xfrm>
            <a:off x="3288114" y="3093081"/>
            <a:ext cx="797915"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n=293</a:t>
            </a:r>
            <a:endParaRPr lang="uk-UA" sz="1200" b="1" dirty="0">
              <a:latin typeface="Arial" panose="020B0604020202020204" pitchFamily="34" charset="0"/>
              <a:cs typeface="Arial" panose="020B0604020202020204" pitchFamily="34" charset="0"/>
            </a:endParaRPr>
          </a:p>
        </p:txBody>
      </p:sp>
      <p:sp>
        <p:nvSpPr>
          <p:cNvPr id="14"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СУДОВОЇ СИСТЕМИ ТА СУДОВОЇ РЕФОРМИ (</a:t>
            </a:r>
            <a:r>
              <a:rPr lang="en-US" altLang="en-US" b="1" dirty="0">
                <a:solidFill>
                  <a:srgbClr val="651D32"/>
                </a:solidFill>
                <a:latin typeface="Gill Sans MT" panose="020B0502020104020203" pitchFamily="34" charset="0"/>
              </a:rPr>
              <a:t>12/12)</a:t>
            </a:r>
            <a:endParaRPr lang="en-US" altLang="en-US" b="1" dirty="0">
              <a:solidFill>
                <a:srgbClr val="BA0C2F"/>
              </a:solidFill>
              <a:latin typeface="Gill Sans MT" panose="020B0502020104020203" pitchFamily="34" charset="0"/>
            </a:endParaRPr>
          </a:p>
        </p:txBody>
      </p:sp>
      <p:sp>
        <p:nvSpPr>
          <p:cNvPr id="13" name="Нижний колонтитул 4"/>
          <p:cNvSpPr txBox="1">
            <a:spLocks/>
          </p:cNvSpPr>
          <p:nvPr/>
        </p:nvSpPr>
        <p:spPr>
          <a:xfrm>
            <a:off x="-79848"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346694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143000" y="534988"/>
            <a:ext cx="7468340" cy="461665"/>
          </a:xfrm>
        </p:spPr>
        <p:txBody>
          <a:bodyPr/>
          <a:lstStyle/>
          <a:p>
            <a:r>
              <a:rPr lang="ru-RU" altLang="en-US" dirty="0">
                <a:latin typeface="Gill Sans MT" panose="020B0502020104020203" pitchFamily="34" charset="0"/>
                <a:cs typeface="Gill Sans MT" panose="020B0502020104020203" pitchFamily="34" charset="0"/>
              </a:rPr>
              <a:t>СПРИЙНЯТТЯ КОРУПЦІЇ В УКРАЇНІ</a:t>
            </a:r>
            <a:endParaRPr lang="en-US" altLang="en-US" dirty="0">
              <a:latin typeface="Gill Sans MT" panose="020B0502020104020203" pitchFamily="34" charset="0"/>
              <a:cs typeface="Gill Sans MT" panose="020B0502020104020203" pitchFamily="34" charset="0"/>
            </a:endParaRPr>
          </a:p>
        </p:txBody>
      </p:sp>
      <p:sp>
        <p:nvSpPr>
          <p:cNvPr id="160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77EE6-0C9F-42C9-A021-373AF64D1E79}" type="slidenum">
              <a:rPr lang="en-US" altLang="en-US">
                <a:solidFill>
                  <a:srgbClr val="FFFFFF"/>
                </a:solidFill>
                <a:latin typeface="Gill Sans MT" panose="020B0502020104020203" pitchFamily="34" charset="0"/>
              </a:rPr>
              <a:pPr/>
              <a:t>32</a:t>
            </a:fld>
            <a:endParaRPr lang="en-US" altLang="en-US"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291224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 </a:t>
            </a:r>
            <a:r>
              <a:rPr lang="en-US" altLang="en-US" b="1" dirty="0">
                <a:solidFill>
                  <a:srgbClr val="651D32"/>
                </a:solidFill>
                <a:latin typeface="Gill Sans MT" panose="020B0502020104020203" pitchFamily="34" charset="0"/>
              </a:rPr>
              <a:t>(1)</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679168"/>
            <a:ext cx="8204200" cy="3200400"/>
          </a:xfrm>
        </p:spPr>
        <p:txBody>
          <a:bodyPr>
            <a:noAutofit/>
          </a:bodyPr>
          <a:lstStyle/>
          <a:p>
            <a:r>
              <a:rPr lang="uk-UA" sz="1200" dirty="0"/>
              <a:t>Більшість респондентів твердять, що вони цілковито або, принаймні, достатньо добре знають, що таке корупція (86%).  52% знають, куди повідомляти про корупційні дії</a:t>
            </a:r>
          </a:p>
          <a:p>
            <a:r>
              <a:rPr lang="uk-UA" sz="1200" dirty="0"/>
              <a:t>Респонденти більше знають про НАБУ, ніж про НАЗК (59% і 50% відповідно).</a:t>
            </a:r>
          </a:p>
          <a:p>
            <a:r>
              <a:rPr lang="uk-UA" sz="1200" dirty="0"/>
              <a:t>Респонденти негативно ставляться до корупції в органах влади та в повсякденному житті:  49% не погоджуються з тим, що в деяких випадках корупція може бути виправдана, а 28% погоджуються. </a:t>
            </a:r>
          </a:p>
          <a:p>
            <a:r>
              <a:rPr lang="uk-UA" sz="1200" dirty="0"/>
              <a:t>48% респондентів вважають, що корупція є невід’ємною частиною політичного життя України і боротися з цим марно (а 36% не згідні з цим). </a:t>
            </a:r>
          </a:p>
          <a:p>
            <a:r>
              <a:rPr lang="uk-UA" sz="1200" dirty="0"/>
              <a:t>Найбільш корумпованими є: Верховна Рада України (74% українців зазначили це), суди (72%), Кабінет Міністрів (68%) та Прокуратура (68%). 65% респондентів вважає, що корумпованими є також Центральні органи виконавчої влади, тоді як лише половина (53% респондентів) думає, що корупція поширена в місцевих органах влади (як виконавчих, так і в органах місцевого самоврядування).</a:t>
            </a:r>
          </a:p>
        </p:txBody>
      </p:sp>
    </p:spTree>
    <p:extLst>
      <p:ext uri="{BB962C8B-B14F-4D97-AF65-F5344CB8AC3E}">
        <p14:creationId xmlns:p14="http://schemas.microsoft.com/office/powerpoint/2010/main" val="181354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 </a:t>
            </a:r>
            <a:r>
              <a:rPr lang="en-US" altLang="en-US" b="1" dirty="0">
                <a:solidFill>
                  <a:srgbClr val="651D32"/>
                </a:solidFill>
                <a:latin typeface="Gill Sans MT" panose="020B0502020104020203" pitchFamily="34" charset="0"/>
              </a:rPr>
              <a:t>(2)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679168"/>
            <a:ext cx="8204200" cy="3200400"/>
          </a:xfrm>
        </p:spPr>
        <p:txBody>
          <a:bodyPr>
            <a:noAutofit/>
          </a:bodyPr>
          <a:lstStyle/>
          <a:p>
            <a:r>
              <a:rPr lang="ru-RU" sz="1200" dirty="0" err="1"/>
              <a:t>Респонденти</a:t>
            </a:r>
            <a:r>
              <a:rPr lang="ru-RU" sz="1200" dirty="0"/>
              <a:t> </a:t>
            </a:r>
            <a:r>
              <a:rPr lang="ru-RU" sz="1200" dirty="0" err="1"/>
              <a:t>низько</a:t>
            </a:r>
            <a:r>
              <a:rPr lang="ru-RU" sz="1200" dirty="0"/>
              <a:t> </a:t>
            </a:r>
            <a:r>
              <a:rPr lang="ru-RU" sz="1200" dirty="0" err="1"/>
              <a:t>оцінюють</a:t>
            </a:r>
            <a:r>
              <a:rPr lang="ru-RU" sz="1200" dirty="0"/>
              <a:t> </a:t>
            </a:r>
            <a:r>
              <a:rPr lang="ru-RU" sz="1200" dirty="0" err="1"/>
              <a:t>ефективність</a:t>
            </a:r>
            <a:r>
              <a:rPr lang="ru-RU" sz="1200" dirty="0"/>
              <a:t> </a:t>
            </a:r>
            <a:r>
              <a:rPr lang="ru-RU" sz="1200" dirty="0" err="1"/>
              <a:t>громадської</a:t>
            </a:r>
            <a:r>
              <a:rPr lang="ru-RU" sz="1200" dirty="0"/>
              <a:t> </a:t>
            </a:r>
            <a:r>
              <a:rPr lang="ru-RU" sz="1200" dirty="0" err="1"/>
              <a:t>протидії</a:t>
            </a:r>
            <a:r>
              <a:rPr lang="ru-RU" sz="1200" dirty="0"/>
              <a:t> корупції в Україні</a:t>
            </a:r>
            <a:r>
              <a:rPr lang="en-US" sz="1200" dirty="0"/>
              <a:t>:</a:t>
            </a:r>
          </a:p>
          <a:p>
            <a:pPr lvl="1"/>
            <a:r>
              <a:rPr lang="ru-RU" sz="1200" dirty="0" err="1"/>
              <a:t>більшість</a:t>
            </a:r>
            <a:r>
              <a:rPr lang="ru-RU" sz="1200" dirty="0"/>
              <a:t> не вірять, що </a:t>
            </a:r>
            <a:r>
              <a:rPr lang="ru-RU" sz="1200" dirty="0" err="1"/>
              <a:t>звичайні</a:t>
            </a:r>
            <a:r>
              <a:rPr lang="ru-RU" sz="1200" dirty="0"/>
              <a:t> люди </a:t>
            </a:r>
            <a:r>
              <a:rPr lang="ru-RU" sz="1200" dirty="0" err="1"/>
              <a:t>мають</a:t>
            </a:r>
            <a:r>
              <a:rPr lang="ru-RU" sz="1200" dirty="0"/>
              <a:t> </a:t>
            </a:r>
            <a:r>
              <a:rPr lang="ru-RU" sz="1200" dirty="0" err="1"/>
              <a:t>можливість</a:t>
            </a:r>
            <a:r>
              <a:rPr lang="ru-RU" sz="1200" dirty="0"/>
              <a:t> </a:t>
            </a:r>
            <a:r>
              <a:rPr lang="ru-RU" sz="1200" dirty="0" err="1"/>
              <a:t>боротися</a:t>
            </a:r>
            <a:r>
              <a:rPr lang="ru-RU" sz="1200" dirty="0"/>
              <a:t> з корупцією (60%) і що люди, які </a:t>
            </a:r>
            <a:r>
              <a:rPr lang="ru-RU" sz="1200" dirty="0" err="1"/>
              <a:t>дають</a:t>
            </a:r>
            <a:r>
              <a:rPr lang="ru-RU" sz="1200" dirty="0"/>
              <a:t> </a:t>
            </a:r>
            <a:r>
              <a:rPr lang="ru-RU" sz="1200" dirty="0" err="1"/>
              <a:t>хабарі</a:t>
            </a:r>
            <a:r>
              <a:rPr lang="ru-RU" sz="1200" dirty="0"/>
              <a:t>, </a:t>
            </a:r>
            <a:r>
              <a:rPr lang="ru-RU" sz="1200" dirty="0" err="1"/>
              <a:t>вірогідно</a:t>
            </a:r>
            <a:r>
              <a:rPr lang="ru-RU" sz="1200" dirty="0"/>
              <a:t>, будуть </a:t>
            </a:r>
            <a:r>
              <a:rPr lang="ru-RU" sz="1200" dirty="0" err="1"/>
              <a:t>затримані</a:t>
            </a:r>
            <a:r>
              <a:rPr lang="ru-RU" sz="1200" dirty="0"/>
              <a:t> та </a:t>
            </a:r>
            <a:r>
              <a:rPr lang="ru-RU" sz="1200" dirty="0" err="1"/>
              <a:t>покарані</a:t>
            </a:r>
            <a:r>
              <a:rPr lang="ru-RU" sz="1200" dirty="0"/>
              <a:t> </a:t>
            </a:r>
            <a:r>
              <a:rPr lang="en-US" sz="1200" dirty="0"/>
              <a:t>(56%);</a:t>
            </a:r>
          </a:p>
          <a:p>
            <a:pPr lvl="1"/>
            <a:r>
              <a:rPr lang="ru-RU" sz="1200" dirty="0"/>
              <a:t>тільки </a:t>
            </a:r>
            <a:r>
              <a:rPr lang="ru-RU" sz="1200" dirty="0" err="1"/>
              <a:t>кожен</a:t>
            </a:r>
            <a:r>
              <a:rPr lang="ru-RU" sz="1200" dirty="0"/>
              <a:t> четвертий респондент </a:t>
            </a:r>
            <a:r>
              <a:rPr lang="ru-RU" sz="1200" dirty="0" err="1"/>
              <a:t>вважає</a:t>
            </a:r>
            <a:r>
              <a:rPr lang="ru-RU" sz="1200" dirty="0"/>
              <a:t>, що </a:t>
            </a:r>
            <a:r>
              <a:rPr lang="ru-RU" sz="1200" dirty="0" err="1"/>
              <a:t>звернення</a:t>
            </a:r>
            <a:r>
              <a:rPr lang="ru-RU" sz="1200" dirty="0"/>
              <a:t> до НАБУ чи НАЗК є </a:t>
            </a:r>
            <a:r>
              <a:rPr lang="ru-RU" sz="1200" dirty="0" err="1"/>
              <a:t>ефективним</a:t>
            </a:r>
            <a:r>
              <a:rPr lang="ru-RU" sz="1200" dirty="0"/>
              <a:t> способом </a:t>
            </a:r>
            <a:r>
              <a:rPr lang="ru-RU" sz="1200" dirty="0" err="1"/>
              <a:t>громадської</a:t>
            </a:r>
            <a:r>
              <a:rPr lang="ru-RU" sz="1200" dirty="0"/>
              <a:t> </a:t>
            </a:r>
            <a:r>
              <a:rPr lang="ru-RU" sz="1200" dirty="0" err="1"/>
              <a:t>протидії</a:t>
            </a:r>
            <a:r>
              <a:rPr lang="ru-RU" sz="1200" dirty="0"/>
              <a:t> корупції.</a:t>
            </a:r>
            <a:endParaRPr lang="en-US" sz="1200" dirty="0"/>
          </a:p>
          <a:p>
            <a:pPr lvl="1"/>
            <a:r>
              <a:rPr lang="ru-RU" sz="1200" dirty="0" err="1"/>
              <a:t>найширшу</a:t>
            </a:r>
            <a:r>
              <a:rPr lang="ru-RU" sz="1200" dirty="0"/>
              <a:t> </a:t>
            </a:r>
            <a:r>
              <a:rPr lang="ru-RU" sz="1200" dirty="0" err="1"/>
              <a:t>підтримку</a:t>
            </a:r>
            <a:r>
              <a:rPr lang="ru-RU" sz="1200" dirty="0"/>
              <a:t> має </a:t>
            </a:r>
            <a:r>
              <a:rPr lang="ru-RU" sz="1200" dirty="0" err="1"/>
              <a:t>такий</a:t>
            </a:r>
            <a:r>
              <a:rPr lang="ru-RU" sz="1200" dirty="0"/>
              <a:t> спосіб </a:t>
            </a:r>
            <a:r>
              <a:rPr lang="ru-RU" sz="1200" dirty="0" err="1"/>
              <a:t>громадської</a:t>
            </a:r>
            <a:r>
              <a:rPr lang="ru-RU" sz="1200" dirty="0"/>
              <a:t> </a:t>
            </a:r>
            <a:r>
              <a:rPr lang="ru-RU" sz="1200" dirty="0" err="1"/>
              <a:t>протидії</a:t>
            </a:r>
            <a:r>
              <a:rPr lang="ru-RU" sz="1200" dirty="0"/>
              <a:t> корупції, як </a:t>
            </a:r>
            <a:r>
              <a:rPr lang="ru-RU" sz="1200" dirty="0" err="1"/>
              <a:t>відмова</a:t>
            </a:r>
            <a:r>
              <a:rPr lang="ru-RU" sz="1200" dirty="0"/>
              <a:t> громадян </a:t>
            </a:r>
            <a:r>
              <a:rPr lang="ru-RU" sz="1200" dirty="0" err="1"/>
              <a:t>вирішувати</a:t>
            </a:r>
            <a:r>
              <a:rPr lang="ru-RU" sz="1200" dirty="0"/>
              <a:t> </a:t>
            </a:r>
            <a:r>
              <a:rPr lang="ru-RU" sz="1200" dirty="0" err="1"/>
              <a:t>свої</a:t>
            </a:r>
            <a:r>
              <a:rPr lang="ru-RU" sz="1200" dirty="0"/>
              <a:t> проблеми </a:t>
            </a:r>
            <a:r>
              <a:rPr lang="ru-RU" sz="1200" dirty="0" err="1"/>
              <a:t>корупційними</a:t>
            </a:r>
            <a:r>
              <a:rPr lang="ru-RU" sz="1200" dirty="0"/>
              <a:t> методами, </a:t>
            </a:r>
            <a:r>
              <a:rPr lang="ru-RU" sz="1200" dirty="0" err="1"/>
              <a:t>проте</a:t>
            </a:r>
            <a:r>
              <a:rPr lang="ru-RU" sz="1200" dirty="0"/>
              <a:t> так вважають лише </a:t>
            </a:r>
            <a:r>
              <a:rPr lang="en-US" sz="1200" dirty="0"/>
              <a:t>37%.</a:t>
            </a:r>
            <a:endParaRPr lang="ru-RU" sz="1200" dirty="0"/>
          </a:p>
          <a:p>
            <a:r>
              <a:rPr lang="ru-RU" sz="1200" dirty="0" err="1"/>
              <a:t>Більшість</a:t>
            </a:r>
            <a:r>
              <a:rPr lang="ru-RU" sz="1200" dirty="0"/>
              <a:t> респондентів вважають </a:t>
            </a:r>
            <a:r>
              <a:rPr lang="ru-RU" sz="1200" dirty="0" err="1"/>
              <a:t>корупцію</a:t>
            </a:r>
            <a:r>
              <a:rPr lang="ru-RU" sz="1200" dirty="0"/>
              <a:t> у </a:t>
            </a:r>
            <a:r>
              <a:rPr lang="ru-RU" sz="1200" dirty="0" err="1"/>
              <a:t>різних</a:t>
            </a:r>
            <a:r>
              <a:rPr lang="ru-RU" sz="1200" dirty="0"/>
              <a:t> сферах, відсутність </a:t>
            </a:r>
            <a:r>
              <a:rPr lang="ru-RU" sz="1200" dirty="0" err="1"/>
              <a:t>результатів</a:t>
            </a:r>
            <a:r>
              <a:rPr lang="ru-RU" sz="1200" dirty="0"/>
              <a:t> </a:t>
            </a:r>
            <a:r>
              <a:rPr lang="ru-RU" sz="1200" dirty="0" err="1"/>
              <a:t>боротьби</a:t>
            </a:r>
            <a:r>
              <a:rPr lang="ru-RU" sz="1200" dirty="0"/>
              <a:t> з корупцією та </a:t>
            </a:r>
            <a:r>
              <a:rPr lang="ru-RU" sz="1200" dirty="0" err="1"/>
              <a:t>толерантність</a:t>
            </a:r>
            <a:r>
              <a:rPr lang="ru-RU" sz="1200" dirty="0"/>
              <a:t> громадян до корупції </a:t>
            </a:r>
            <a:r>
              <a:rPr lang="ru-RU" sz="1200" dirty="0" err="1"/>
              <a:t>загрозою</a:t>
            </a:r>
            <a:r>
              <a:rPr lang="ru-RU" sz="1200" dirty="0"/>
              <a:t> для </a:t>
            </a:r>
            <a:r>
              <a:rPr lang="ru-RU" sz="1200" dirty="0" err="1"/>
              <a:t>розвитку</a:t>
            </a:r>
            <a:r>
              <a:rPr lang="ru-RU" sz="1200" dirty="0"/>
              <a:t> України.</a:t>
            </a:r>
          </a:p>
          <a:p>
            <a:endParaRPr lang="uk-UA" sz="1200" dirty="0"/>
          </a:p>
        </p:txBody>
      </p:sp>
    </p:spTree>
    <p:extLst>
      <p:ext uri="{BB962C8B-B14F-4D97-AF65-F5344CB8AC3E}">
        <p14:creationId xmlns:p14="http://schemas.microsoft.com/office/powerpoint/2010/main" val="3147665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9723574"/>
              </p:ext>
            </p:extLst>
          </p:nvPr>
        </p:nvGraphicFramePr>
        <p:xfrm>
          <a:off x="158615" y="1126768"/>
          <a:ext cx="8814070" cy="2736027"/>
        </p:xfrm>
        <a:graphic>
          <a:graphicData uri="http://schemas.openxmlformats.org/drawingml/2006/table">
            <a:tbl>
              <a:tblPr firstRow="1" bandRow="1">
                <a:tableStyleId>{5FD0F851-EC5A-4D38-B0AD-8093EC10F338}</a:tableStyleId>
              </a:tblPr>
              <a:tblGrid>
                <a:gridCol w="5216932">
                  <a:extLst>
                    <a:ext uri="{9D8B030D-6E8A-4147-A177-3AD203B41FA5}">
                      <a16:colId xmlns:a16="http://schemas.microsoft.com/office/drawing/2014/main" xmlns="" val="3924693811"/>
                    </a:ext>
                  </a:extLst>
                </a:gridCol>
                <a:gridCol w="1684451">
                  <a:extLst>
                    <a:ext uri="{9D8B030D-6E8A-4147-A177-3AD203B41FA5}">
                      <a16:colId xmlns:a16="http://schemas.microsoft.com/office/drawing/2014/main" xmlns="" val="4274829821"/>
                    </a:ext>
                  </a:extLst>
                </a:gridCol>
                <a:gridCol w="1912687">
                  <a:extLst>
                    <a:ext uri="{9D8B030D-6E8A-4147-A177-3AD203B41FA5}">
                      <a16:colId xmlns:a16="http://schemas.microsoft.com/office/drawing/2014/main" xmlns="" val="3325791271"/>
                    </a:ext>
                  </a:extLst>
                </a:gridCol>
              </a:tblGrid>
              <a:tr h="467680">
                <a:tc>
                  <a:txBody>
                    <a:bodyPr/>
                    <a:lstStyle/>
                    <a:p>
                      <a:pPr algn="r" fontAlgn="ctr"/>
                      <a:r>
                        <a:rPr lang="ru-RU" sz="1000" b="0" i="0" u="none" strike="noStrike" dirty="0">
                          <a:solidFill>
                            <a:srgbClr val="000000"/>
                          </a:solidFill>
                          <a:effectLst/>
                          <a:latin typeface="Arial" panose="020B0604020202020204" pitchFamily="34" charset="0"/>
                        </a:rPr>
                        <a:t>Що </a:t>
                      </a:r>
                      <a:r>
                        <a:rPr lang="ru-RU" sz="1000" b="0" i="0" u="none" strike="noStrike" dirty="0" err="1">
                          <a:solidFill>
                            <a:srgbClr val="000000"/>
                          </a:solidFill>
                          <a:effectLst/>
                          <a:latin typeface="Arial" panose="020B0604020202020204" pitchFamily="34" charset="0"/>
                        </a:rPr>
                        <a:t>таке</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корупц</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я?</a:t>
                      </a:r>
                    </a:p>
                  </a:txBody>
                  <a:tcPr marL="9525" marR="9525" marT="9525"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460016">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ru-RU" sz="1000" b="0" i="0" u="none" strike="noStrike" kern="1200" dirty="0">
                          <a:solidFill>
                            <a:srgbClr val="000000"/>
                          </a:solidFill>
                          <a:effectLst/>
                          <a:latin typeface="Arial" panose="020B0604020202020204" pitchFamily="34" charset="0"/>
                          <a:ea typeface="+mn-ea"/>
                          <a:cs typeface="+mn-cs"/>
                        </a:rPr>
                        <a:t>Якщо особа </a:t>
                      </a:r>
                      <a:r>
                        <a:rPr lang="ru-RU" sz="1000" b="0" i="0" u="none" strike="noStrike" kern="1200" dirty="0" err="1">
                          <a:solidFill>
                            <a:srgbClr val="000000"/>
                          </a:solidFill>
                          <a:effectLst/>
                          <a:latin typeface="Arial" panose="020B0604020202020204" pitchFamily="34" charset="0"/>
                          <a:ea typeface="+mn-ea"/>
                          <a:cs typeface="+mn-cs"/>
                        </a:rPr>
                        <a:t>бажає</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повiдомити</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вiдповiднi</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органи</a:t>
                      </a:r>
                      <a:r>
                        <a:rPr lang="ru-RU" sz="1000" b="0" i="0" u="none" strike="noStrike" kern="1200" dirty="0">
                          <a:solidFill>
                            <a:srgbClr val="000000"/>
                          </a:solidFill>
                          <a:effectLst/>
                          <a:latin typeface="Arial" panose="020B0604020202020204" pitchFamily="34" charset="0"/>
                          <a:ea typeface="+mn-ea"/>
                          <a:cs typeface="+mn-cs"/>
                        </a:rPr>
                        <a:t> про </a:t>
                      </a:r>
                      <a:r>
                        <a:rPr lang="ru-RU" sz="1000" b="0" i="0" u="none" strike="noStrike" kern="1200" dirty="0" err="1">
                          <a:solidFill>
                            <a:srgbClr val="000000"/>
                          </a:solidFill>
                          <a:effectLst/>
                          <a:latin typeface="Arial" panose="020B0604020202020204" pitchFamily="34" charset="0"/>
                          <a:ea typeface="+mn-ea"/>
                          <a:cs typeface="+mn-cs"/>
                        </a:rPr>
                        <a:t>корупцiйнi</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дiї</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посадовцiв</a:t>
                      </a:r>
                      <a:r>
                        <a:rPr lang="ru-RU" sz="1000" b="0" i="0" u="none" strike="noStrike" kern="1200" dirty="0">
                          <a:solidFill>
                            <a:srgbClr val="000000"/>
                          </a:solidFill>
                          <a:effectLst/>
                          <a:latin typeface="Arial" panose="020B0604020202020204" pitchFamily="34" charset="0"/>
                          <a:ea typeface="+mn-ea"/>
                          <a:cs typeface="+mn-cs"/>
                        </a:rPr>
                        <a:t>, то яким чином </a:t>
                      </a:r>
                      <a:r>
                        <a:rPr lang="ru-RU" sz="1000" b="0" i="0" u="none" strike="noStrike" kern="1200" dirty="0" err="1">
                          <a:solidFill>
                            <a:srgbClr val="000000"/>
                          </a:solidFill>
                          <a:effectLst/>
                          <a:latin typeface="Arial" panose="020B0604020202020204" pitchFamily="34" charset="0"/>
                          <a:ea typeface="+mn-ea"/>
                          <a:cs typeface="+mn-cs"/>
                        </a:rPr>
                        <a:t>ця</a:t>
                      </a:r>
                      <a:r>
                        <a:rPr lang="ru-RU" sz="1000" b="0" i="0" u="none" strike="noStrike" kern="1200" dirty="0">
                          <a:solidFill>
                            <a:srgbClr val="000000"/>
                          </a:solidFill>
                          <a:effectLst/>
                          <a:latin typeface="Arial" panose="020B0604020202020204" pitchFamily="34" charset="0"/>
                          <a:ea typeface="+mn-ea"/>
                          <a:cs typeface="+mn-cs"/>
                        </a:rPr>
                        <a:t> особа може це </a:t>
                      </a:r>
                      <a:r>
                        <a:rPr lang="ru-RU" sz="1000" b="0" i="0" u="none" strike="noStrike" kern="1200" dirty="0" err="1">
                          <a:solidFill>
                            <a:srgbClr val="000000"/>
                          </a:solidFill>
                          <a:effectLst/>
                          <a:latin typeface="Arial" panose="020B0604020202020204" pitchFamily="34" charset="0"/>
                          <a:ea typeface="+mn-ea"/>
                          <a:cs typeface="+mn-cs"/>
                        </a:rPr>
                        <a:t>зробити</a:t>
                      </a:r>
                      <a:r>
                        <a:rPr lang="en-US" sz="1000" b="0" i="0" u="none" strike="noStrike" kern="1200" dirty="0">
                          <a:solidFill>
                            <a:srgbClr val="000000"/>
                          </a:solidFill>
                          <a:effectLst/>
                          <a:latin typeface="Arial" panose="020B0604020202020204" pitchFamily="34" charset="0"/>
                          <a:ea typeface="+mn-ea"/>
                          <a:cs typeface="+mn-cs"/>
                        </a:rPr>
                        <a:t>?</a:t>
                      </a:r>
                    </a:p>
                    <a:p>
                      <a:pPr marL="0" algn="r" defTabSz="457200" rtl="0" eaLnBrk="1" fontAlgn="ctr" latinLnBrk="0" hangingPunct="1"/>
                      <a:endParaRPr lang="en-US" sz="1000" b="0" i="0" u="none" strike="noStrike" kern="1200" dirty="0">
                        <a:solidFill>
                          <a:srgbClr val="000000"/>
                        </a:solidFill>
                        <a:effectLst/>
                        <a:latin typeface="Arial" panose="020B0604020202020204" pitchFamily="34" charset="0"/>
                        <a:ea typeface="+mn-ea"/>
                        <a:cs typeface="+mn-cs"/>
                      </a:endParaRPr>
                    </a:p>
                  </a:txBody>
                  <a:tcPr marL="4286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59865">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ru-RU" sz="1000" b="0" i="0" u="none" strike="noStrike" kern="1200" dirty="0">
                          <a:solidFill>
                            <a:srgbClr val="000000"/>
                          </a:solidFill>
                          <a:effectLst/>
                          <a:latin typeface="Arial" panose="020B0604020202020204" pitchFamily="34" charset="0"/>
                          <a:ea typeface="+mn-ea"/>
                          <a:cs typeface="+mn-cs"/>
                        </a:rPr>
                        <a:t>Наявнiсть </a:t>
                      </a:r>
                      <a:r>
                        <a:rPr lang="ru-RU" sz="1000" b="0" i="0" u="none" strike="noStrike" kern="1200" dirty="0" err="1">
                          <a:solidFill>
                            <a:srgbClr val="000000"/>
                          </a:solidFill>
                          <a:effectLst/>
                          <a:latin typeface="Arial" panose="020B0604020202020204" pitchFamily="34" charset="0"/>
                          <a:ea typeface="+mn-ea"/>
                          <a:cs typeface="+mn-cs"/>
                        </a:rPr>
                        <a:t>державних</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гарантiй</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захисту</a:t>
                      </a:r>
                      <a:r>
                        <a:rPr lang="ru-RU" sz="1000" b="0" i="0" u="none" strike="noStrike" kern="1200" dirty="0">
                          <a:solidFill>
                            <a:srgbClr val="000000"/>
                          </a:solidFill>
                          <a:effectLst/>
                          <a:latin typeface="Arial" panose="020B0604020202020204" pitchFamily="34" charset="0"/>
                          <a:ea typeface="+mn-ea"/>
                          <a:cs typeface="+mn-cs"/>
                        </a:rPr>
                        <a:t> та </a:t>
                      </a:r>
                      <a:r>
                        <a:rPr lang="ru-RU" sz="1000" b="0" i="0" u="none" strike="noStrike" kern="1200" dirty="0" err="1">
                          <a:solidFill>
                            <a:srgbClr val="000000"/>
                          </a:solidFill>
                          <a:effectLst/>
                          <a:latin typeface="Arial" panose="020B0604020202020204" pitchFamily="34" charset="0"/>
                          <a:ea typeface="+mn-ea"/>
                          <a:cs typeface="+mn-cs"/>
                        </a:rPr>
                        <a:t>заохочення</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осiб</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якi</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повiдомляють</a:t>
                      </a:r>
                      <a:r>
                        <a:rPr lang="ru-RU" sz="1000" b="0" i="0" u="none" strike="noStrike" kern="1200" dirty="0">
                          <a:solidFill>
                            <a:srgbClr val="000000"/>
                          </a:solidFill>
                          <a:effectLst/>
                          <a:latin typeface="Arial" panose="020B0604020202020204" pitchFamily="34" charset="0"/>
                          <a:ea typeface="+mn-ea"/>
                          <a:cs typeface="+mn-cs"/>
                        </a:rPr>
                        <a:t> про </a:t>
                      </a:r>
                      <a:r>
                        <a:rPr lang="ru-RU" sz="1000" b="0" i="0" u="none" strike="noStrike" kern="1200" dirty="0" err="1">
                          <a:solidFill>
                            <a:srgbClr val="000000"/>
                          </a:solidFill>
                          <a:effectLst/>
                          <a:latin typeface="Arial" panose="020B0604020202020204" pitchFamily="34" charset="0"/>
                          <a:ea typeface="+mn-ea"/>
                          <a:cs typeface="+mn-cs"/>
                        </a:rPr>
                        <a:t>факти</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корупцiї</a:t>
                      </a:r>
                      <a:r>
                        <a:rPr lang="ru-RU" sz="1000" b="0" i="0" u="none" strike="noStrike" kern="1200" dirty="0">
                          <a:solidFill>
                            <a:srgbClr val="000000"/>
                          </a:solidFill>
                          <a:effectLst/>
                          <a:latin typeface="Arial" panose="020B0604020202020204" pitchFamily="34" charset="0"/>
                          <a:ea typeface="+mn-ea"/>
                          <a:cs typeface="+mn-cs"/>
                        </a:rPr>
                        <a:t> (</a:t>
                      </a:r>
                      <a:r>
                        <a:rPr lang="ru-RU" sz="1000" b="0" i="0" u="none" strike="noStrike" kern="1200" dirty="0" err="1">
                          <a:solidFill>
                            <a:srgbClr val="000000"/>
                          </a:solidFill>
                          <a:effectLst/>
                          <a:latin typeface="Arial" panose="020B0604020202020204" pitchFamily="34" charset="0"/>
                          <a:ea typeface="+mn-ea"/>
                          <a:cs typeface="+mn-cs"/>
                        </a:rPr>
                        <a:t>викривачiв</a:t>
                      </a:r>
                      <a:r>
                        <a:rPr lang="ru-RU" sz="1000" b="0" i="0" u="none" strike="noStrike" kern="1200" dirty="0">
                          <a:solidFill>
                            <a:srgbClr val="000000"/>
                          </a:solidFill>
                          <a:effectLst/>
                          <a:latin typeface="Arial" panose="020B0604020202020204" pitchFamily="34" charset="0"/>
                          <a:ea typeface="+mn-ea"/>
                          <a:cs typeface="+mn-cs"/>
                        </a:rPr>
                        <a:t>)</a:t>
                      </a:r>
                      <a:endParaRPr lang="en-US" sz="1000" b="0" i="0" u="none" strike="noStrike" kern="1200" dirty="0">
                        <a:solidFill>
                          <a:srgbClr val="000000"/>
                        </a:solidFill>
                        <a:effectLst/>
                        <a:latin typeface="Arial" panose="020B0604020202020204" pitchFamily="34" charset="0"/>
                        <a:ea typeface="+mn-ea"/>
                        <a:cs typeface="+mn-cs"/>
                      </a:endParaRPr>
                    </a:p>
                  </a:txBody>
                  <a:tcPr marL="428625" marR="9525" marT="9525" marB="0" anchor="ct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467660">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Arial" panose="020B0604020202020204" pitchFamily="34" charset="0"/>
                        <a:ea typeface="+mn-ea"/>
                        <a:cs typeface="+mn-cs"/>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769028592"/>
                  </a:ext>
                </a:extLst>
              </a:tr>
              <a:tr h="452071">
                <a:tc>
                  <a:txBody>
                    <a:bodyPr/>
                    <a:lstStyle/>
                    <a:p>
                      <a:pPr marL="0" algn="r" defTabSz="457200" rtl="0" eaLnBrk="1" fontAlgn="ctr" latinLnBrk="0" hangingPunct="1"/>
                      <a:r>
                        <a:rPr lang="ru-RU" sz="1000" b="0" i="0" u="none" strike="noStrike" kern="1200" dirty="0">
                          <a:solidFill>
                            <a:srgbClr val="000000"/>
                          </a:solidFill>
                          <a:effectLst/>
                          <a:latin typeface="Arial" panose="020B0604020202020204" pitchFamily="34" charset="0"/>
                          <a:ea typeface="+mn-ea"/>
                          <a:cs typeface="+mn-cs"/>
                        </a:rPr>
                        <a:t>Чим </a:t>
                      </a:r>
                      <a:r>
                        <a:rPr lang="ru-RU" sz="1000" b="0" i="0" u="none" strike="noStrike" kern="1200" dirty="0" err="1">
                          <a:solidFill>
                            <a:srgbClr val="000000"/>
                          </a:solidFill>
                          <a:effectLst/>
                          <a:latin typeface="Arial" panose="020B0604020202020204" pitchFamily="34" charset="0"/>
                          <a:ea typeface="+mn-ea"/>
                          <a:cs typeface="+mn-cs"/>
                        </a:rPr>
                        <a:t>займається</a:t>
                      </a:r>
                      <a:r>
                        <a:rPr lang="ru-RU" sz="1000" b="0" i="0" u="none" strike="noStrike" kern="1200" dirty="0">
                          <a:solidFill>
                            <a:srgbClr val="000000"/>
                          </a:solidFill>
                          <a:effectLst/>
                          <a:latin typeface="Arial" panose="020B0604020202020204" pitchFamily="34" charset="0"/>
                          <a:ea typeface="+mn-ea"/>
                          <a:cs typeface="+mn-cs"/>
                        </a:rPr>
                        <a:t> </a:t>
                      </a:r>
                      <a:r>
                        <a:rPr lang="ru-RU" sz="1000" b="1" i="0" u="none" strike="noStrike" kern="1200" dirty="0" err="1">
                          <a:solidFill>
                            <a:srgbClr val="000000"/>
                          </a:solidFill>
                          <a:effectLst/>
                          <a:latin typeface="Arial" panose="020B0604020202020204" pitchFamily="34" charset="0"/>
                          <a:ea typeface="+mn-ea"/>
                          <a:cs typeface="+mn-cs"/>
                        </a:rPr>
                        <a:t>Національне</a:t>
                      </a:r>
                      <a:r>
                        <a:rPr lang="ru-RU" sz="1000" b="1" i="0" u="none" strike="noStrike" kern="1200" dirty="0">
                          <a:solidFill>
                            <a:srgbClr val="000000"/>
                          </a:solidFill>
                          <a:effectLst/>
                          <a:latin typeface="Arial" panose="020B0604020202020204" pitchFamily="34" charset="0"/>
                          <a:ea typeface="+mn-ea"/>
                          <a:cs typeface="+mn-cs"/>
                        </a:rPr>
                        <a:t> </a:t>
                      </a:r>
                      <a:r>
                        <a:rPr lang="ru-RU" sz="1000" b="1" i="0" u="none" strike="noStrike" kern="1200" dirty="0" err="1">
                          <a:solidFill>
                            <a:srgbClr val="000000"/>
                          </a:solidFill>
                          <a:effectLst/>
                          <a:latin typeface="Arial" panose="020B0604020202020204" pitchFamily="34" charset="0"/>
                          <a:ea typeface="+mn-ea"/>
                          <a:cs typeface="+mn-cs"/>
                        </a:rPr>
                        <a:t>антикорупційне</a:t>
                      </a:r>
                      <a:r>
                        <a:rPr lang="ru-RU" sz="1000" b="1" i="0" u="none" strike="noStrike" kern="1200" dirty="0">
                          <a:solidFill>
                            <a:srgbClr val="000000"/>
                          </a:solidFill>
                          <a:effectLst/>
                          <a:latin typeface="Arial" panose="020B0604020202020204" pitchFamily="34" charset="0"/>
                          <a:ea typeface="+mn-ea"/>
                          <a:cs typeface="+mn-cs"/>
                        </a:rPr>
                        <a:t> бюро України (</a:t>
                      </a:r>
                      <a:r>
                        <a:rPr lang="uk-UA" sz="1000" b="1" i="0" u="none" strike="noStrike" kern="1200" dirty="0">
                          <a:solidFill>
                            <a:srgbClr val="000000"/>
                          </a:solidFill>
                          <a:effectLst/>
                          <a:latin typeface="Arial" panose="020B0604020202020204" pitchFamily="34" charset="0"/>
                          <a:ea typeface="+mn-ea"/>
                          <a:cs typeface="+mn-cs"/>
                        </a:rPr>
                        <a:t>НАБУ)</a:t>
                      </a:r>
                      <a:r>
                        <a:rPr lang="en-US" sz="1000" b="0" i="0" u="none" strike="noStrike" kern="1200" dirty="0">
                          <a:solidFill>
                            <a:srgbClr val="000000"/>
                          </a:solidFill>
                          <a:effectLst/>
                          <a:latin typeface="Arial" panose="020B0604020202020204" pitchFamily="34" charset="0"/>
                          <a:ea typeface="+mn-ea"/>
                          <a:cs typeface="+mn-cs"/>
                        </a:rPr>
                        <a:t>? </a:t>
                      </a: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036974283"/>
                  </a:ext>
                </a:extLst>
              </a:tr>
              <a:tr h="422026">
                <a:tc>
                  <a:txBody>
                    <a:bodyPr/>
                    <a:lstStyle/>
                    <a:p>
                      <a:pPr marL="0" algn="r" defTabSz="457200" rtl="0" eaLnBrk="1" fontAlgn="ctr" latinLnBrk="0" hangingPunct="1"/>
                      <a:r>
                        <a:rPr lang="uk-UA" sz="1000" b="0" i="0" u="none" strike="noStrike" kern="1200" dirty="0">
                          <a:solidFill>
                            <a:srgbClr val="000000"/>
                          </a:solidFill>
                          <a:effectLst/>
                          <a:latin typeface="Arial" panose="020B0604020202020204" pitchFamily="34" charset="0"/>
                          <a:ea typeface="+mn-ea"/>
                          <a:cs typeface="+mn-cs"/>
                        </a:rPr>
                        <a:t>Чим займається </a:t>
                      </a:r>
                      <a:r>
                        <a:rPr lang="ru-RU" sz="1000" b="1" i="0" u="none" strike="noStrike" kern="1200" dirty="0" err="1">
                          <a:solidFill>
                            <a:srgbClr val="000000"/>
                          </a:solidFill>
                          <a:effectLst/>
                          <a:latin typeface="Arial" panose="020B0604020202020204" pitchFamily="34" charset="0"/>
                          <a:ea typeface="+mn-ea"/>
                          <a:cs typeface="+mn-cs"/>
                        </a:rPr>
                        <a:t>Національне</a:t>
                      </a:r>
                      <a:r>
                        <a:rPr lang="ru-RU" sz="1000" b="1" i="0" u="none" strike="noStrike" kern="1200" dirty="0">
                          <a:solidFill>
                            <a:srgbClr val="000000"/>
                          </a:solidFill>
                          <a:effectLst/>
                          <a:latin typeface="Arial" panose="020B0604020202020204" pitchFamily="34" charset="0"/>
                          <a:ea typeface="+mn-ea"/>
                          <a:cs typeface="+mn-cs"/>
                        </a:rPr>
                        <a:t> агентство з </a:t>
                      </a:r>
                      <a:r>
                        <a:rPr lang="ru-RU" sz="1000" b="1" i="0" u="none" strike="noStrike" kern="1200" dirty="0" err="1">
                          <a:solidFill>
                            <a:srgbClr val="000000"/>
                          </a:solidFill>
                          <a:effectLst/>
                          <a:latin typeface="Arial" panose="020B0604020202020204" pitchFamily="34" charset="0"/>
                          <a:ea typeface="+mn-ea"/>
                          <a:cs typeface="+mn-cs"/>
                        </a:rPr>
                        <a:t>питань</a:t>
                      </a:r>
                      <a:r>
                        <a:rPr lang="ru-RU" sz="1000" b="1" i="0" u="none" strike="noStrike" kern="1200" dirty="0">
                          <a:solidFill>
                            <a:srgbClr val="000000"/>
                          </a:solidFill>
                          <a:effectLst/>
                          <a:latin typeface="Arial" panose="020B0604020202020204" pitchFamily="34" charset="0"/>
                          <a:ea typeface="+mn-ea"/>
                          <a:cs typeface="+mn-cs"/>
                        </a:rPr>
                        <a:t> </a:t>
                      </a:r>
                      <a:r>
                        <a:rPr lang="ru-RU" sz="1000" b="1" i="0" u="none" strike="noStrike" kern="1200" dirty="0" err="1">
                          <a:solidFill>
                            <a:srgbClr val="000000"/>
                          </a:solidFill>
                          <a:effectLst/>
                          <a:latin typeface="Arial" panose="020B0604020202020204" pitchFamily="34" charset="0"/>
                          <a:ea typeface="+mn-ea"/>
                          <a:cs typeface="+mn-cs"/>
                        </a:rPr>
                        <a:t>запобігання</a:t>
                      </a:r>
                      <a:r>
                        <a:rPr lang="ru-RU" sz="1000" b="1" i="0" u="none" strike="noStrike" kern="1200" dirty="0">
                          <a:solidFill>
                            <a:srgbClr val="000000"/>
                          </a:solidFill>
                          <a:effectLst/>
                          <a:latin typeface="Arial" panose="020B0604020202020204" pitchFamily="34" charset="0"/>
                          <a:ea typeface="+mn-ea"/>
                          <a:cs typeface="+mn-cs"/>
                        </a:rPr>
                        <a:t> корупції</a:t>
                      </a:r>
                      <a:r>
                        <a:rPr lang="ru-RU" sz="1000" b="1" i="0" u="none" strike="noStrike" kern="1200" baseline="0" dirty="0">
                          <a:solidFill>
                            <a:srgbClr val="000000"/>
                          </a:solidFill>
                          <a:effectLst/>
                          <a:latin typeface="Arial" panose="020B0604020202020204" pitchFamily="34" charset="0"/>
                          <a:ea typeface="+mn-ea"/>
                          <a:cs typeface="+mn-cs"/>
                        </a:rPr>
                        <a:t> </a:t>
                      </a:r>
                      <a:r>
                        <a:rPr lang="en-US" sz="1000" b="1" i="0" u="none" strike="noStrike" kern="1200" dirty="0">
                          <a:solidFill>
                            <a:srgbClr val="000000"/>
                          </a:solidFill>
                          <a:effectLst/>
                          <a:latin typeface="Arial" panose="020B0604020202020204" pitchFamily="34" charset="0"/>
                          <a:ea typeface="+mn-ea"/>
                          <a:cs typeface="+mn-cs"/>
                        </a:rPr>
                        <a:t>(</a:t>
                      </a:r>
                      <a:r>
                        <a:rPr lang="uk-UA" sz="1000" b="1" i="0" u="none" strike="noStrike" kern="1200" dirty="0">
                          <a:solidFill>
                            <a:srgbClr val="000000"/>
                          </a:solidFill>
                          <a:effectLst/>
                          <a:latin typeface="Arial" panose="020B0604020202020204" pitchFamily="34" charset="0"/>
                          <a:ea typeface="+mn-ea"/>
                          <a:cs typeface="+mn-cs"/>
                        </a:rPr>
                        <a:t>НАЗК</a:t>
                      </a:r>
                      <a:r>
                        <a:rPr lang="en-US" sz="1000" b="1" i="0" u="none" strike="noStrike" kern="1200" dirty="0">
                          <a:solidFill>
                            <a:srgbClr val="000000"/>
                          </a:solidFill>
                          <a:effectLst/>
                          <a:latin typeface="Arial" panose="020B0604020202020204" pitchFamily="34" charset="0"/>
                          <a:ea typeface="+mn-ea"/>
                          <a:cs typeface="+mn-cs"/>
                        </a:rPr>
                        <a:t>)</a:t>
                      </a:r>
                      <a:r>
                        <a:rPr lang="en-US" sz="1000" b="0" i="0" u="none" strike="noStrike" kern="1200" dirty="0">
                          <a:solidFill>
                            <a:srgbClr val="000000"/>
                          </a:solidFill>
                          <a:effectLst/>
                          <a:latin typeface="Arial" panose="020B0604020202020204" pitchFamily="34" charset="0"/>
                          <a:ea typeface="+mn-ea"/>
                          <a:cs typeface="+mn-cs"/>
                        </a:rPr>
                        <a:t>? </a:t>
                      </a:r>
                      <a:endParaRPr lang="uk-UA" sz="1000" b="0" i="0" u="none" strike="noStrike" kern="1200" dirty="0">
                        <a:solidFill>
                          <a:srgbClr val="000000"/>
                        </a:solidFill>
                        <a:effectLst/>
                        <a:latin typeface="Arial" panose="020B0604020202020204" pitchFamily="34" charset="0"/>
                        <a:ea typeface="+mn-ea"/>
                        <a:cs typeface="+mn-cs"/>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546606253"/>
                  </a:ext>
                </a:extLst>
              </a:tr>
            </a:tbl>
          </a:graphicData>
        </a:graphic>
      </p:graphicFrame>
      <p:graphicFrame>
        <p:nvGraphicFramePr>
          <p:cNvPr id="7" name="Объект 5"/>
          <p:cNvGraphicFramePr>
            <a:graphicFrameLocks/>
          </p:cNvGraphicFramePr>
          <p:nvPr>
            <p:extLst>
              <p:ext uri="{D42A27DB-BD31-4B8C-83A1-F6EECF244321}">
                <p14:modId xmlns:p14="http://schemas.microsoft.com/office/powerpoint/2010/main" val="3430286267"/>
              </p:ext>
            </p:extLst>
          </p:nvPr>
        </p:nvGraphicFramePr>
        <p:xfrm>
          <a:off x="5270500" y="1054100"/>
          <a:ext cx="3762648" cy="2927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Объект 36"/>
          <p:cNvGraphicFramePr>
            <a:graphicFrameLocks/>
          </p:cNvGraphicFramePr>
          <p:nvPr>
            <p:extLst>
              <p:ext uri="{D42A27DB-BD31-4B8C-83A1-F6EECF244321}">
                <p14:modId xmlns:p14="http://schemas.microsoft.com/office/powerpoint/2010/main" val="1188518849"/>
              </p:ext>
            </p:extLst>
          </p:nvPr>
        </p:nvGraphicFramePr>
        <p:xfrm>
          <a:off x="4565650" y="4693570"/>
          <a:ext cx="3561058" cy="36132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49228" y="2954866"/>
            <a:ext cx="8814070" cy="0"/>
          </a:xfrm>
          <a:prstGeom prst="line">
            <a:avLst/>
          </a:prstGeom>
          <a:ln w="9525">
            <a:solidFill>
              <a:srgbClr val="BA0C2F"/>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2878" y="3843866"/>
            <a:ext cx="8814070" cy="0"/>
          </a:xfrm>
          <a:prstGeom prst="line">
            <a:avLst/>
          </a:prstGeom>
          <a:ln w="9525">
            <a:solidFill>
              <a:srgbClr val="BA0C2F"/>
            </a:solidFill>
            <a:prstDash val="dash"/>
          </a:ln>
        </p:spPr>
        <p:style>
          <a:lnRef idx="2">
            <a:schemeClr val="accent1"/>
          </a:lnRef>
          <a:fillRef idx="0">
            <a:schemeClr val="accent1"/>
          </a:fillRef>
          <a:effectRef idx="1">
            <a:schemeClr val="accent1"/>
          </a:effectRef>
          <a:fontRef idx="minor">
            <a:schemeClr val="tx1"/>
          </a:fontRef>
        </p:style>
      </p:cxnSp>
      <p:sp>
        <p:nvSpPr>
          <p:cNvPr id="12" name="Объект 28"/>
          <p:cNvSpPr txBox="1">
            <a:spLocks/>
          </p:cNvSpPr>
          <p:nvPr/>
        </p:nvSpPr>
        <p:spPr>
          <a:xfrm>
            <a:off x="161928" y="677805"/>
            <a:ext cx="8435479" cy="27699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ВИ ВВАЖАЄТЕ СЕБЕ ОБIЗНАНИМ(-ОЮ) ЩОДО НАСТУПНОГО?</a:t>
            </a:r>
            <a:endParaRPr lang="uk-UA" dirty="0"/>
          </a:p>
        </p:txBody>
      </p:sp>
      <p:sp>
        <p:nvSpPr>
          <p:cNvPr id="9"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1/</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3" name="Нижний колонтитул 4"/>
          <p:cNvSpPr txBox="1">
            <a:spLocks/>
          </p:cNvSpPr>
          <p:nvPr/>
        </p:nvSpPr>
        <p:spPr>
          <a:xfrm>
            <a:off x="7512050" y="4982543"/>
            <a:ext cx="14930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3703276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бъект 28"/>
          <p:cNvSpPr txBox="1">
            <a:spLocks/>
          </p:cNvSpPr>
          <p:nvPr/>
        </p:nvSpPr>
        <p:spPr>
          <a:xfrm>
            <a:off x="145777" y="973300"/>
            <a:ext cx="8435479" cy="646331"/>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В ЯКIЙ МIРI ВИ ПОГОДЖУЄТЕСЯ (ЧИ НЕ ПОГОДЖУЄТЕСЯ) З НАСТУПНИМИ ТВЕРДЖЕННЯМИ СТОСОВНО </a:t>
            </a:r>
            <a:r>
              <a:rPr lang="ru-RU" u="sng" dirty="0"/>
              <a:t>ВИКОРИСТАННЯ ПОЛIТИКАМИ ЧИ ВИСОКОПОСАДОВЦЯМИ НАДАНИХ ЇМ ПОВНОВАЖЕНЬ ЧИ ВЛАДИ </a:t>
            </a:r>
            <a:r>
              <a:rPr lang="ru-RU" dirty="0"/>
              <a:t>ДЛЯ ОСОБИСТОГО ЗБАГАЧЕННЯ</a:t>
            </a:r>
            <a:r>
              <a:rPr lang="en-US" dirty="0"/>
              <a:t>?</a:t>
            </a:r>
            <a:endParaRPr lang="uk-UA" dirty="0"/>
          </a:p>
        </p:txBody>
      </p:sp>
      <p:graphicFrame>
        <p:nvGraphicFramePr>
          <p:cNvPr id="6" name="Объект 36"/>
          <p:cNvGraphicFramePr>
            <a:graphicFrameLocks/>
          </p:cNvGraphicFramePr>
          <p:nvPr>
            <p:extLst>
              <p:ext uri="{D42A27DB-BD31-4B8C-83A1-F6EECF244321}">
                <p14:modId xmlns:p14="http://schemas.microsoft.com/office/powerpoint/2010/main" val="113402509"/>
              </p:ext>
            </p:extLst>
          </p:nvPr>
        </p:nvGraphicFramePr>
        <p:xfrm>
          <a:off x="4814259" y="4571049"/>
          <a:ext cx="4164776" cy="361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2444635478"/>
              </p:ext>
            </p:extLst>
          </p:nvPr>
        </p:nvGraphicFramePr>
        <p:xfrm>
          <a:off x="164965" y="1605826"/>
          <a:ext cx="8814070" cy="2998156"/>
        </p:xfrm>
        <a:graphic>
          <a:graphicData uri="http://schemas.openxmlformats.org/drawingml/2006/table">
            <a:tbl>
              <a:tblPr firstRow="1" bandRow="1">
                <a:tableStyleId>{5FD0F851-EC5A-4D38-B0AD-8093EC10F338}</a:tableStyleId>
              </a:tblPr>
              <a:tblGrid>
                <a:gridCol w="5448435">
                  <a:extLst>
                    <a:ext uri="{9D8B030D-6E8A-4147-A177-3AD203B41FA5}">
                      <a16:colId xmlns:a16="http://schemas.microsoft.com/office/drawing/2014/main" xmlns="" val="3924693811"/>
                    </a:ext>
                  </a:extLst>
                </a:gridCol>
                <a:gridCol w="254000">
                  <a:extLst>
                    <a:ext uri="{9D8B030D-6E8A-4147-A177-3AD203B41FA5}">
                      <a16:colId xmlns:a16="http://schemas.microsoft.com/office/drawing/2014/main" xmlns="" val="4274829821"/>
                    </a:ext>
                  </a:extLst>
                </a:gridCol>
                <a:gridCol w="1198948">
                  <a:extLst>
                    <a:ext uri="{9D8B030D-6E8A-4147-A177-3AD203B41FA5}">
                      <a16:colId xmlns:a16="http://schemas.microsoft.com/office/drawing/2014/main" xmlns="" val="869667447"/>
                    </a:ext>
                  </a:extLst>
                </a:gridCol>
                <a:gridCol w="1912687">
                  <a:extLst>
                    <a:ext uri="{9D8B030D-6E8A-4147-A177-3AD203B41FA5}">
                      <a16:colId xmlns:a16="http://schemas.microsoft.com/office/drawing/2014/main" xmlns="" val="3325791271"/>
                    </a:ext>
                  </a:extLst>
                </a:gridCol>
              </a:tblGrid>
              <a:tr h="529045">
                <a:tc>
                  <a:txBody>
                    <a:bodyPr/>
                    <a:lstStyle/>
                    <a:p>
                      <a:pPr algn="r" fontAlgn="ctr"/>
                      <a:r>
                        <a:rPr lang="ru-RU" sz="1000" b="0" i="0" u="none" strike="noStrike" dirty="0" err="1">
                          <a:solidFill>
                            <a:srgbClr val="000000"/>
                          </a:solidFill>
                          <a:effectLst/>
                          <a:latin typeface="Arial" panose="020B0604020202020204" pitchFamily="34" charset="0"/>
                        </a:rPr>
                        <a:t>Вважаю</a:t>
                      </a:r>
                      <a:r>
                        <a:rPr lang="ru-RU" sz="1000" b="0" i="0" u="none" strike="noStrike" dirty="0">
                          <a:solidFill>
                            <a:srgbClr val="000000"/>
                          </a:solidFill>
                          <a:effectLst/>
                          <a:latin typeface="Arial" panose="020B0604020202020204" pitchFamily="34" charset="0"/>
                        </a:rPr>
                        <a:t>, що будь-яке </a:t>
                      </a:r>
                      <a:r>
                        <a:rPr lang="ru-RU" sz="1000" b="0" i="0" u="none" strike="noStrike" dirty="0" err="1">
                          <a:solidFill>
                            <a:srgbClr val="000000"/>
                          </a:solidFill>
                          <a:effectLst/>
                          <a:latin typeface="Arial" panose="020B0604020202020204" pitchFamily="34" charset="0"/>
                        </a:rPr>
                        <a:t>використання</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високопосадовцями</a:t>
                      </a:r>
                      <a:r>
                        <a:rPr lang="ru-RU" sz="1000" b="0" i="0" u="none" strike="noStrike" dirty="0">
                          <a:solidFill>
                            <a:srgbClr val="000000"/>
                          </a:solidFill>
                          <a:effectLst/>
                          <a:latin typeface="Arial" panose="020B0604020202020204" pitchFamily="34" charset="0"/>
                        </a:rPr>
                        <a:t> чи пол</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тиками </a:t>
                      </a:r>
                      <a:r>
                        <a:rPr lang="ru-RU" sz="1000" b="0" i="0" u="none" strike="noStrike" dirty="0" err="1">
                          <a:solidFill>
                            <a:srgbClr val="000000"/>
                          </a:solidFill>
                          <a:effectLst/>
                          <a:latin typeface="Arial" panose="020B0604020202020204" pitchFamily="34" charset="0"/>
                        </a:rPr>
                        <a:t>владних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повноважень</a:t>
                      </a:r>
                      <a:r>
                        <a:rPr lang="ru-RU" sz="1000" b="0" i="0" u="none" strike="noStrike" dirty="0">
                          <a:solidFill>
                            <a:srgbClr val="000000"/>
                          </a:solidFill>
                          <a:effectLst/>
                          <a:latin typeface="Arial" panose="020B0604020202020204" pitchFamily="34" charset="0"/>
                        </a:rPr>
                        <a:t> з метою отримання неправом</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рної</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вигоди</a:t>
                      </a:r>
                      <a:r>
                        <a:rPr lang="ru-RU" sz="1000" b="0" i="0" u="none" strike="noStrike" dirty="0">
                          <a:solidFill>
                            <a:srgbClr val="000000"/>
                          </a:solidFill>
                          <a:effectLst/>
                          <a:latin typeface="Arial" panose="020B0604020202020204" pitchFamily="34" charset="0"/>
                        </a:rPr>
                        <a:t> є абсолютно </a:t>
                      </a:r>
                      <a:r>
                        <a:rPr lang="ru-RU" sz="1000" b="0" i="0" u="none" strike="noStrike" dirty="0" err="1">
                          <a:solidFill>
                            <a:srgbClr val="000000"/>
                          </a:solidFill>
                          <a:effectLst/>
                          <a:latin typeface="Arial" panose="020B0604020202020204" pitchFamily="34" charset="0"/>
                        </a:rPr>
                        <a:t>неприйнятним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незважаючи</a:t>
                      </a:r>
                      <a:r>
                        <a:rPr lang="ru-RU" sz="1000" b="0" i="0" u="none" strike="noStrike" dirty="0">
                          <a:solidFill>
                            <a:srgbClr val="000000"/>
                          </a:solidFill>
                          <a:effectLst/>
                          <a:latin typeface="Arial" panose="020B0604020202020204" pitchFamily="34" charset="0"/>
                        </a:rPr>
                        <a:t> на </a:t>
                      </a:r>
                      <a:r>
                        <a:rPr lang="ru-RU" sz="1000" b="0" i="0" u="none" strike="noStrike" dirty="0" err="1">
                          <a:solidFill>
                            <a:srgbClr val="000000"/>
                          </a:solidFill>
                          <a:effectLst/>
                          <a:latin typeface="Arial" panose="020B0604020202020204" pitchFamily="34" charset="0"/>
                        </a:rPr>
                        <a:t>розм</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р </a:t>
                      </a:r>
                      <a:r>
                        <a:rPr lang="ru-RU" sz="1000" b="0" i="0" u="none" strike="noStrike" dirty="0" err="1">
                          <a:solidFill>
                            <a:srgbClr val="000000"/>
                          </a:solidFill>
                          <a:effectLst/>
                          <a:latin typeface="Arial" panose="020B0604020202020204" pitchFamily="34" charset="0"/>
                        </a:rPr>
                        <a:t>такої</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вигоди</a:t>
                      </a:r>
                      <a:r>
                        <a:rPr lang="ru-RU" sz="1000" b="0" i="0" u="none" strike="no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з </a:t>
                      </a:r>
                      <a:r>
                        <a:rPr lang="ru-RU" sz="1000" b="0" i="0" u="none" strike="noStrike" dirty="0" err="1">
                          <a:solidFill>
                            <a:srgbClr val="000000"/>
                          </a:solidFill>
                          <a:effectLst/>
                          <a:latin typeface="Arial" panose="020B0604020202020204" pitchFamily="34" charset="0"/>
                        </a:rPr>
                        <a:t>цим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явищем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сл</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д </a:t>
                      </a:r>
                      <a:r>
                        <a:rPr lang="ru-RU" sz="1000" b="0" i="0" u="none" strike="noStrike" dirty="0" err="1">
                          <a:solidFill>
                            <a:srgbClr val="000000"/>
                          </a:solidFill>
                          <a:effectLst/>
                          <a:latin typeface="Arial" panose="020B0604020202020204" pitchFamily="34" charset="0"/>
                        </a:rPr>
                        <a:t>боротись</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вс</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ма</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можливими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засобами</a:t>
                      </a:r>
                      <a:endParaRPr lang="ru-RU" sz="1000" b="0" i="0" u="none" strike="noStrike" dirty="0">
                        <a:solidFill>
                          <a:srgbClr val="000000"/>
                        </a:solidFill>
                        <a:effectLst/>
                        <a:latin typeface="Arial" panose="020B0604020202020204" pitchFamily="34" charset="0"/>
                      </a:endParaRPr>
                    </a:p>
                  </a:txBody>
                  <a:tcPr marL="428625" marR="9525" marT="9525"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530949">
                <a:tc>
                  <a:txBody>
                    <a:bodyPr/>
                    <a:lstStyle/>
                    <a:p>
                      <a:pPr algn="r" fontAlgn="ctr"/>
                      <a:r>
                        <a:rPr lang="ru-RU" sz="1000" b="0" i="0" u="none" strike="noStrike" dirty="0" err="1">
                          <a:solidFill>
                            <a:srgbClr val="000000"/>
                          </a:solidFill>
                          <a:effectLst/>
                          <a:latin typeface="Arial" panose="020B0604020202020204" pitchFamily="34" charset="0"/>
                        </a:rPr>
                        <a:t>Корупцiя</a:t>
                      </a:r>
                      <a:r>
                        <a:rPr lang="ru-RU" sz="1000" b="0" i="0" u="none" strike="noStrike" dirty="0">
                          <a:solidFill>
                            <a:srgbClr val="000000"/>
                          </a:solidFill>
                          <a:effectLst/>
                          <a:latin typeface="Arial" panose="020B0604020202020204" pitchFamily="34" charset="0"/>
                        </a:rPr>
                        <a:t> - це </a:t>
                      </a:r>
                      <a:r>
                        <a:rPr lang="ru-RU" sz="1000" b="0" i="0" u="none" strike="noStrike" dirty="0" err="1">
                          <a:solidFill>
                            <a:srgbClr val="000000"/>
                          </a:solidFill>
                          <a:effectLst/>
                          <a:latin typeface="Arial" panose="020B0604020202020204" pitchFamily="34" charset="0"/>
                        </a:rPr>
                        <a:t>невiд`ємна</a:t>
                      </a:r>
                      <a:r>
                        <a:rPr lang="ru-RU" sz="1000" b="0" i="0" u="none" strike="noStrike" dirty="0">
                          <a:solidFill>
                            <a:srgbClr val="000000"/>
                          </a:solidFill>
                          <a:effectLst/>
                          <a:latin typeface="Arial" panose="020B0604020202020204" pitchFamily="34" charset="0"/>
                        </a:rPr>
                        <a:t> риса </a:t>
                      </a:r>
                      <a:r>
                        <a:rPr lang="ru-RU" sz="1000" b="0" i="0" u="none" strike="noStrike" dirty="0" err="1">
                          <a:solidFill>
                            <a:srgbClr val="000000"/>
                          </a:solidFill>
                          <a:effectLst/>
                          <a:latin typeface="Arial" panose="020B0604020202020204" pitchFamily="34" charset="0"/>
                        </a:rPr>
                        <a:t>полiтичного</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життя</a:t>
                      </a:r>
                      <a:r>
                        <a:rPr lang="ru-RU" sz="1000" b="0" i="0" u="none" strike="noStrike" dirty="0">
                          <a:solidFill>
                            <a:srgbClr val="000000"/>
                          </a:solidFill>
                          <a:effectLst/>
                          <a:latin typeface="Arial" panose="020B0604020202020204" pitchFamily="34" charset="0"/>
                        </a:rPr>
                        <a:t> України, </a:t>
                      </a:r>
                      <a:r>
                        <a:rPr lang="ru-RU" sz="1000" b="0" i="0" u="none" strike="noStrike" dirty="0" err="1">
                          <a:solidFill>
                            <a:srgbClr val="000000"/>
                          </a:solidFill>
                          <a:effectLst/>
                          <a:latin typeface="Arial" panose="020B0604020202020204" pitchFamily="34" charset="0"/>
                        </a:rPr>
                        <a:t>боротись</a:t>
                      </a:r>
                      <a:r>
                        <a:rPr lang="ru-RU" sz="1000" b="0" i="0" u="none" strike="noStrike" dirty="0">
                          <a:solidFill>
                            <a:srgbClr val="000000"/>
                          </a:solidFill>
                          <a:effectLst/>
                          <a:latin typeface="Arial" panose="020B0604020202020204" pitchFamily="34" charset="0"/>
                        </a:rPr>
                        <a:t> з </a:t>
                      </a:r>
                      <a:r>
                        <a:rPr lang="ru-RU" sz="1000" b="0" i="0" u="none" strike="noStrike" dirty="0" err="1">
                          <a:solidFill>
                            <a:srgbClr val="000000"/>
                          </a:solidFill>
                          <a:effectLst/>
                          <a:latin typeface="Arial" panose="020B0604020202020204" pitchFamily="34" charset="0"/>
                        </a:rPr>
                        <a:t>цим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явищем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марно</a:t>
                      </a:r>
                      <a:endParaRPr lang="ru-RU" sz="1000" b="0" i="0" u="none" strike="noStrike" dirty="0">
                        <a:solidFill>
                          <a:srgbClr val="000000"/>
                        </a:solidFill>
                        <a:effectLst/>
                        <a:latin typeface="Arial" panose="020B0604020202020204" pitchFamily="34" charset="0"/>
                      </a:endParaRPr>
                    </a:p>
                  </a:txBody>
                  <a:tcPr marL="4286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607423">
                <a:tc>
                  <a:txBody>
                    <a:bodyPr/>
                    <a:lstStyle/>
                    <a:p>
                      <a:pPr algn="r" fontAlgn="ctr"/>
                      <a:r>
                        <a:rPr lang="ru-RU" sz="1000" b="0" i="0" u="none" strike="noStrike" dirty="0">
                          <a:solidFill>
                            <a:srgbClr val="000000"/>
                          </a:solidFill>
                          <a:effectLst/>
                          <a:latin typeface="Arial" panose="020B0604020202020204" pitchFamily="34" charset="0"/>
                        </a:rPr>
                        <a:t>Загалом я ставлюсь до </a:t>
                      </a:r>
                      <a:r>
                        <a:rPr lang="ru-RU" sz="1000" b="0" i="0" u="none" strike="noStrike" dirty="0" err="1">
                          <a:solidFill>
                            <a:srgbClr val="000000"/>
                          </a:solidFill>
                          <a:effectLst/>
                          <a:latin typeface="Arial" panose="020B0604020202020204" pitchFamily="34" charset="0"/>
                        </a:rPr>
                        <a:t>корупцiї</a:t>
                      </a:r>
                      <a:r>
                        <a:rPr lang="ru-RU" sz="1000" b="0" i="0" u="none" strike="noStrike" dirty="0">
                          <a:solidFill>
                            <a:srgbClr val="000000"/>
                          </a:solidFill>
                          <a:effectLst/>
                          <a:latin typeface="Arial" panose="020B0604020202020204" pitchFamily="34" charset="0"/>
                        </a:rPr>
                        <a:t> негативно. Проте є </a:t>
                      </a:r>
                      <a:r>
                        <a:rPr lang="ru-RU" sz="1000" b="0" i="0" u="none" strike="noStrike" dirty="0" err="1">
                          <a:solidFill>
                            <a:srgbClr val="000000"/>
                          </a:solidFill>
                          <a:effectLst/>
                          <a:latin typeface="Arial" panose="020B0604020202020204" pitchFamily="34" charset="0"/>
                        </a:rPr>
                        <a:t>ситуацiї</a:t>
                      </a:r>
                      <a:r>
                        <a:rPr lang="ru-RU" sz="1000" b="0" i="0" u="none" strike="noStrike" dirty="0">
                          <a:solidFill>
                            <a:srgbClr val="000000"/>
                          </a:solidFill>
                          <a:effectLst/>
                          <a:latin typeface="Arial" panose="020B0604020202020204" pitchFamily="34" charset="0"/>
                        </a:rPr>
                        <a:t>, коли отримання </a:t>
                      </a:r>
                      <a:r>
                        <a:rPr lang="ru-RU" sz="1000" b="0" i="0" u="none" strike="noStrike" dirty="0" err="1">
                          <a:solidFill>
                            <a:srgbClr val="000000"/>
                          </a:solidFill>
                          <a:effectLst/>
                          <a:latin typeface="Arial" panose="020B0604020202020204" pitchFamily="34" charset="0"/>
                        </a:rPr>
                        <a:t>якихось</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переваг</a:t>
                      </a:r>
                      <a:r>
                        <a:rPr lang="ru-RU" sz="1000" b="0" i="0" u="none" strike="noStrike" dirty="0">
                          <a:solidFill>
                            <a:srgbClr val="000000"/>
                          </a:solidFill>
                          <a:effectLst/>
                          <a:latin typeface="Arial" panose="020B0604020202020204" pitchFamily="34" charset="0"/>
                        </a:rPr>
                        <a:t> чи </a:t>
                      </a:r>
                      <a:r>
                        <a:rPr lang="ru-RU" sz="1000" b="0" i="0" u="none" strike="noStrike" dirty="0" err="1">
                          <a:solidFill>
                            <a:srgbClr val="000000"/>
                          </a:solidFill>
                          <a:effectLst/>
                          <a:latin typeface="Arial" panose="020B0604020202020204" pitchFamily="34" charset="0"/>
                        </a:rPr>
                        <a:t>значних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прибуткiв</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полiтиками</a:t>
                      </a:r>
                      <a:r>
                        <a:rPr lang="ru-RU" sz="1000" b="0" i="0" u="none" strike="noStrike" dirty="0">
                          <a:solidFill>
                            <a:srgbClr val="000000"/>
                          </a:solidFill>
                          <a:effectLst/>
                          <a:latin typeface="Arial" panose="020B0604020202020204" pitchFamily="34" charset="0"/>
                        </a:rPr>
                        <a:t> чи </a:t>
                      </a:r>
                      <a:r>
                        <a:rPr lang="ru-RU" sz="1000" b="0" i="0" u="none" strike="noStrike" dirty="0" err="1">
                          <a:solidFill>
                            <a:srgbClr val="000000"/>
                          </a:solidFill>
                          <a:effectLst/>
                          <a:latin typeface="Arial" panose="020B0604020202020204" pitchFamily="34" charset="0"/>
                        </a:rPr>
                        <a:t>високопосадовцями</a:t>
                      </a:r>
                      <a:r>
                        <a:rPr lang="ru-RU" sz="1000" b="0" i="0" u="none" strike="noStrike" dirty="0">
                          <a:solidFill>
                            <a:srgbClr val="000000"/>
                          </a:solidFill>
                          <a:effectLst/>
                          <a:latin typeface="Arial" panose="020B0604020202020204" pitchFamily="34" charset="0"/>
                        </a:rPr>
                        <a:t> може бути </a:t>
                      </a:r>
                      <a:r>
                        <a:rPr lang="ru-RU" sz="1000" b="0" i="0" u="none" strike="noStrike" dirty="0" err="1">
                          <a:solidFill>
                            <a:srgbClr val="000000"/>
                          </a:solidFill>
                          <a:effectLst/>
                          <a:latin typeface="Arial" panose="020B0604020202020204" pitchFamily="34" charset="0"/>
                        </a:rPr>
                        <a:t>виправданим</a:t>
                      </a:r>
                      <a:endParaRPr lang="ru-RU" sz="1000" b="0" i="0" u="none" strike="noStrike" dirty="0">
                        <a:solidFill>
                          <a:srgbClr val="000000"/>
                        </a:solidFill>
                        <a:effectLst/>
                        <a:latin typeface="Arial" panose="020B0604020202020204" pitchFamily="34" charset="0"/>
                      </a:endParaRPr>
                    </a:p>
                  </a:txBody>
                  <a:tcPr marL="428625" marR="9525" marT="9525" marB="0" anchor="ct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621534">
                <a:tc>
                  <a:txBody>
                    <a:bodyPr/>
                    <a:lstStyle/>
                    <a:p>
                      <a:pPr algn="r" fontAlgn="ctr"/>
                      <a:r>
                        <a:rPr lang="ru-RU" sz="1000" b="0" i="0" u="none" strike="noStrike" dirty="0">
                          <a:solidFill>
                            <a:srgbClr val="000000"/>
                          </a:solidFill>
                          <a:effectLst/>
                          <a:latin typeface="Arial" panose="020B0604020202020204" pitchFamily="34" charset="0"/>
                        </a:rPr>
                        <a:t>Якщо </a:t>
                      </a:r>
                      <a:r>
                        <a:rPr lang="ru-RU" sz="1000" b="0" i="0" u="none" strike="noStrike" dirty="0" err="1">
                          <a:solidFill>
                            <a:srgbClr val="000000"/>
                          </a:solidFill>
                          <a:effectLst/>
                          <a:latin typeface="Arial" panose="020B0604020202020204" pitchFamily="34" charset="0"/>
                        </a:rPr>
                        <a:t>корупц</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йн</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д</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ї пол</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тик</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в чи </a:t>
                      </a:r>
                      <a:r>
                        <a:rPr lang="ru-RU" sz="1000" b="0" i="0" u="none" strike="noStrike" dirty="0" err="1">
                          <a:solidFill>
                            <a:srgbClr val="000000"/>
                          </a:solidFill>
                          <a:effectLst/>
                          <a:latin typeface="Arial" panose="020B0604020202020204" pitchFamily="34" charset="0"/>
                        </a:rPr>
                        <a:t>високопосадовц</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в не </a:t>
                      </a:r>
                      <a:r>
                        <a:rPr lang="ru-RU" sz="1000" b="0" i="0" u="none" strike="noStrike" dirty="0" err="1">
                          <a:solidFill>
                            <a:srgbClr val="000000"/>
                          </a:solidFill>
                          <a:effectLst/>
                          <a:latin typeface="Arial" panose="020B0604020202020204" pitchFamily="34" charset="0"/>
                        </a:rPr>
                        <a:t>створюють</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негативн</a:t>
                      </a:r>
                      <a:r>
                        <a:rPr lang="en-US" sz="1000" b="0" i="0" u="none" strike="noStrike" dirty="0">
                          <a:solidFill>
                            <a:srgbClr val="000000"/>
                          </a:solidFill>
                          <a:effectLst/>
                          <a:latin typeface="Arial" panose="020B0604020202020204" pitchFamily="34" charset="0"/>
                        </a:rPr>
                        <a:t>i </a:t>
                      </a:r>
                      <a:r>
                        <a:rPr lang="ru-RU" sz="1000" b="0" i="0" u="none" strike="noStrike" dirty="0" err="1">
                          <a:solidFill>
                            <a:srgbClr val="000000"/>
                          </a:solidFill>
                          <a:effectLst/>
                          <a:latin typeface="Arial" panose="020B0604020202020204" pitchFamily="34" charset="0"/>
                        </a:rPr>
                        <a:t>насл</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дки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безпосередньо</a:t>
                      </a:r>
                      <a:r>
                        <a:rPr lang="ru-RU" sz="1000" b="0" i="0" u="none" strike="noStrike" dirty="0">
                          <a:solidFill>
                            <a:srgbClr val="000000"/>
                          </a:solidFill>
                          <a:effectLst/>
                          <a:latin typeface="Arial" panose="020B0604020202020204" pitchFamily="34" charset="0"/>
                        </a:rPr>
                        <a:t> для мене чи </a:t>
                      </a:r>
                      <a:r>
                        <a:rPr lang="ru-RU" sz="1000" b="0" i="0" u="none" strike="noStrike" dirty="0" err="1">
                          <a:solidFill>
                            <a:srgbClr val="000000"/>
                          </a:solidFill>
                          <a:effectLst/>
                          <a:latin typeface="Arial" panose="020B0604020202020204" pitchFamily="34" charset="0"/>
                        </a:rPr>
                        <a:t>моїх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близьких</a:t>
                      </a:r>
                      <a:r>
                        <a:rPr lang="ru-RU" sz="1000" b="0" i="0" u="none" strike="noStrike" dirty="0">
                          <a:solidFill>
                            <a:srgbClr val="000000"/>
                          </a:solidFill>
                          <a:effectLst/>
                          <a:latin typeface="Arial" panose="020B0604020202020204" pitchFamily="34" charset="0"/>
                        </a:rPr>
                        <a:t>, то мен</a:t>
                      </a:r>
                      <a:r>
                        <a:rPr lang="en-US" sz="1000" b="0" i="0" u="none" strike="noStrike" dirty="0">
                          <a:solidFill>
                            <a:srgbClr val="000000"/>
                          </a:solidFill>
                          <a:effectLst/>
                          <a:latin typeface="Arial" panose="020B0604020202020204" pitchFamily="34" charset="0"/>
                        </a:rPr>
                        <a:t>i </a:t>
                      </a:r>
                      <a:r>
                        <a:rPr lang="ru-RU" sz="1000" b="0" i="0" u="none" strike="noStrike" dirty="0" err="1">
                          <a:solidFill>
                            <a:srgbClr val="000000"/>
                          </a:solidFill>
                          <a:effectLst/>
                          <a:latin typeface="Arial" panose="020B0604020202020204" pitchFamily="34" charset="0"/>
                        </a:rPr>
                        <a:t>байдуже</a:t>
                      </a:r>
                      <a:endParaRPr lang="ru-RU" sz="100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769028592"/>
                  </a:ext>
                </a:extLst>
              </a:tr>
              <a:tr h="573717">
                <a:tc>
                  <a:txBody>
                    <a:bodyPr/>
                    <a:lstStyle/>
                    <a:p>
                      <a:pPr algn="r" fontAlgn="ctr"/>
                      <a:r>
                        <a:rPr lang="ru-RU" sz="1000" b="0" i="0" u="none" strike="noStrike" dirty="0">
                          <a:solidFill>
                            <a:srgbClr val="000000"/>
                          </a:solidFill>
                          <a:effectLst/>
                          <a:latin typeface="Arial" panose="020B0604020202020204" pitchFamily="34" charset="0"/>
                        </a:rPr>
                        <a:t>Все </a:t>
                      </a:r>
                      <a:r>
                        <a:rPr lang="ru-RU" sz="1000" b="0" i="0" u="none" strike="noStrike" dirty="0" err="1">
                          <a:solidFill>
                            <a:srgbClr val="000000"/>
                          </a:solidFill>
                          <a:effectLst/>
                          <a:latin typeface="Arial" panose="020B0604020202020204" pitchFamily="34" charset="0"/>
                        </a:rPr>
                        <a:t>залежить</a:t>
                      </a:r>
                      <a:r>
                        <a:rPr lang="ru-RU" sz="1000" b="0" i="0" u="none" strike="noStrike" dirty="0">
                          <a:solidFill>
                            <a:srgbClr val="000000"/>
                          </a:solidFill>
                          <a:effectLst/>
                          <a:latin typeface="Arial" panose="020B0604020202020204" pitchFamily="34" charset="0"/>
                        </a:rPr>
                        <a:t> від </a:t>
                      </a:r>
                      <a:r>
                        <a:rPr lang="ru-RU" sz="1000" b="0" i="0" u="none" strike="noStrike" dirty="0" err="1">
                          <a:solidFill>
                            <a:srgbClr val="000000"/>
                          </a:solidFill>
                          <a:effectLst/>
                          <a:latin typeface="Arial" panose="020B0604020202020204" pitchFamily="34" charset="0"/>
                        </a:rPr>
                        <a:t>розміру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отриманої</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неправомірної</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вигоди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Надприбутки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отримані</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високопосадовцями</a:t>
                      </a:r>
                      <a:r>
                        <a:rPr lang="ru-RU" sz="1000" b="0" i="0" u="none" strike="noStrike" dirty="0">
                          <a:solidFill>
                            <a:srgbClr val="000000"/>
                          </a:solidFill>
                          <a:effectLst/>
                          <a:latin typeface="Arial" panose="020B0604020202020204" pitchFamily="34" charset="0"/>
                        </a:rPr>
                        <a:t> чи </a:t>
                      </a:r>
                      <a:r>
                        <a:rPr lang="ru-RU" sz="1000" b="0" i="0" u="none" strike="noStrike" dirty="0" err="1">
                          <a:solidFill>
                            <a:srgbClr val="000000"/>
                          </a:solidFill>
                          <a:effectLst/>
                          <a:latin typeface="Arial" panose="020B0604020202020204" pitchFamily="34" charset="0"/>
                        </a:rPr>
                        <a:t>політиками</a:t>
                      </a:r>
                      <a:r>
                        <a:rPr lang="ru-RU" sz="1000" b="0" i="0" u="none" strike="noStrike" dirty="0">
                          <a:solidFill>
                            <a:srgbClr val="000000"/>
                          </a:solidFill>
                          <a:effectLst/>
                          <a:latin typeface="Arial" panose="020B0604020202020204" pitchFamily="34" charset="0"/>
                        </a:rPr>
                        <a:t> через </a:t>
                      </a:r>
                      <a:r>
                        <a:rPr lang="ru-RU" sz="1000" b="0" i="0" u="none" strike="noStrike" dirty="0" err="1">
                          <a:solidFill>
                            <a:srgbClr val="000000"/>
                          </a:solidFill>
                          <a:effectLst/>
                          <a:latin typeface="Arial" panose="020B0604020202020204" pitchFamily="34" charset="0"/>
                        </a:rPr>
                        <a:t>використання</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наданих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їм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службових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повноважень</a:t>
                      </a:r>
                      <a:r>
                        <a:rPr lang="ru-RU" sz="1000" b="0" i="0" u="none" strike="noStrike" dirty="0">
                          <a:solidFill>
                            <a:srgbClr val="000000"/>
                          </a:solidFill>
                          <a:effectLst/>
                          <a:latin typeface="Arial" panose="020B0604020202020204" pitchFamily="34" charset="0"/>
                        </a:rPr>
                        <a:t> є </a:t>
                      </a:r>
                      <a:r>
                        <a:rPr lang="ru-RU" sz="1000" b="0" i="0" u="none" strike="noStrike" dirty="0" err="1">
                          <a:solidFill>
                            <a:srgbClr val="000000"/>
                          </a:solidFill>
                          <a:effectLst/>
                          <a:latin typeface="Arial" panose="020B0604020202020204" pitchFamily="34" charset="0"/>
                        </a:rPr>
                        <a:t>неприйнятними</a:t>
                      </a:r>
                      <a:r>
                        <a:rPr lang="ru-RU" sz="1000" b="0" i="0" u="none" strike="noStrike" dirty="0">
                          <a:solidFill>
                            <a:srgbClr val="000000"/>
                          </a:solidFill>
                          <a:effectLst/>
                          <a:latin typeface="Arial" panose="020B0604020202020204" pitchFamily="34" charset="0"/>
                        </a:rPr>
                        <a:t> для мене, але </a:t>
                      </a:r>
                      <a:r>
                        <a:rPr lang="ru-RU" sz="1000" b="0" i="0" u="none" strike="noStrike" dirty="0" err="1">
                          <a:solidFill>
                            <a:srgbClr val="000000"/>
                          </a:solidFill>
                          <a:effectLst/>
                          <a:latin typeface="Arial" panose="020B0604020202020204" pitchFamily="34" charset="0"/>
                        </a:rPr>
                        <a:t>незначні</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додаткові</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вигоди</a:t>
                      </a:r>
                      <a:r>
                        <a:rPr lang="ru-RU" sz="1000" b="0" i="0" u="none" strike="noStrike" dirty="0">
                          <a:solidFill>
                            <a:srgbClr val="000000"/>
                          </a:solidFill>
                          <a:effectLst/>
                          <a:latin typeface="Arial" panose="020B0604020202020204" pitchFamily="34" charset="0"/>
                        </a:rPr>
                        <a:t> є </a:t>
                      </a:r>
                      <a:r>
                        <a:rPr lang="ru-RU" sz="1000" b="0" i="0" u="none" strike="noStrike" dirty="0" err="1">
                          <a:solidFill>
                            <a:srgbClr val="000000"/>
                          </a:solidFill>
                          <a:effectLst/>
                          <a:latin typeface="Arial" panose="020B0604020202020204" pitchFamily="34" charset="0"/>
                        </a:rPr>
                        <a:t>цілком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прийнятними</a:t>
                      </a:r>
                      <a:endParaRPr lang="en-US" sz="1000" b="0" i="0" u="none" strike="noStrike" dirty="0">
                        <a:solidFill>
                          <a:srgbClr val="000000"/>
                        </a:solidFill>
                        <a:effectLst/>
                        <a:latin typeface="Arial" panose="020B0604020202020204" pitchFamily="34" charset="0"/>
                      </a:endParaRPr>
                    </a:p>
                  </a:txBody>
                  <a:tcPr marL="428625" marR="95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036974283"/>
                  </a:ext>
                </a:extLst>
              </a:tr>
            </a:tbl>
          </a:graphicData>
        </a:graphic>
      </p:graphicFrame>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2/</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7588250" y="4982543"/>
            <a:ext cx="14168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graphicFrame>
        <p:nvGraphicFramePr>
          <p:cNvPr id="10" name="Объект 5"/>
          <p:cNvGraphicFramePr>
            <a:graphicFrameLocks/>
          </p:cNvGraphicFramePr>
          <p:nvPr>
            <p:extLst>
              <p:ext uri="{D42A27DB-BD31-4B8C-83A1-F6EECF244321}">
                <p14:modId xmlns:p14="http://schemas.microsoft.com/office/powerpoint/2010/main" val="2128924487"/>
              </p:ext>
            </p:extLst>
          </p:nvPr>
        </p:nvGraphicFramePr>
        <p:xfrm>
          <a:off x="4984750" y="1434965"/>
          <a:ext cx="4140000" cy="3289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182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бъект 28"/>
          <p:cNvSpPr txBox="1">
            <a:spLocks/>
          </p:cNvSpPr>
          <p:nvPr/>
        </p:nvSpPr>
        <p:spPr>
          <a:xfrm>
            <a:off x="145777" y="952238"/>
            <a:ext cx="8435479" cy="646331"/>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В ЯКIЙ МIРI ВИ ПОГОДЖУЄТЕСЯ (ЧИ НЕ ПОГОДЖУЄТЕСЯ) З НАСТУПНИМИ ТВЕРДЖЕННЯМИ СТОСОВНО КОРУПЦIЇ В </a:t>
            </a:r>
            <a:r>
              <a:rPr lang="ru-RU" u="sng" dirty="0"/>
              <a:t>ПОВСЯКДЕННОМУ ЖИТТI ЛЮДЕЙ </a:t>
            </a:r>
            <a:r>
              <a:rPr lang="ru-RU" dirty="0"/>
              <a:t>(В ЗАКЛАДАХ ОХОРОНИ ЗДОРОВ`Я, В НАВЧАЛЬНИХ ЗАКЛАДАХ, В ПОЛIЦIЇ, В ОРГАНАХ МIСЦЕВОГО САМОВРЯДУВАННЯ ТОЩО</a:t>
            </a:r>
            <a:r>
              <a:rPr lang="en-US" dirty="0"/>
              <a:t>)?</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4523500"/>
              </p:ext>
            </p:extLst>
          </p:nvPr>
        </p:nvGraphicFramePr>
        <p:xfrm>
          <a:off x="164965" y="1605826"/>
          <a:ext cx="8814070" cy="2939142"/>
        </p:xfrm>
        <a:graphic>
          <a:graphicData uri="http://schemas.openxmlformats.org/drawingml/2006/table">
            <a:tbl>
              <a:tblPr firstRow="1" bandRow="1">
                <a:tableStyleId>{5FD0F851-EC5A-4D38-B0AD-8093EC10F338}</a:tableStyleId>
              </a:tblPr>
              <a:tblGrid>
                <a:gridCol w="5448435">
                  <a:extLst>
                    <a:ext uri="{9D8B030D-6E8A-4147-A177-3AD203B41FA5}">
                      <a16:colId xmlns:a16="http://schemas.microsoft.com/office/drawing/2014/main" xmlns="" val="3924693811"/>
                    </a:ext>
                  </a:extLst>
                </a:gridCol>
                <a:gridCol w="254000">
                  <a:extLst>
                    <a:ext uri="{9D8B030D-6E8A-4147-A177-3AD203B41FA5}">
                      <a16:colId xmlns:a16="http://schemas.microsoft.com/office/drawing/2014/main" xmlns="" val="4274829821"/>
                    </a:ext>
                  </a:extLst>
                </a:gridCol>
                <a:gridCol w="1198948">
                  <a:extLst>
                    <a:ext uri="{9D8B030D-6E8A-4147-A177-3AD203B41FA5}">
                      <a16:colId xmlns:a16="http://schemas.microsoft.com/office/drawing/2014/main" xmlns="" val="869667447"/>
                    </a:ext>
                  </a:extLst>
                </a:gridCol>
                <a:gridCol w="1912687">
                  <a:extLst>
                    <a:ext uri="{9D8B030D-6E8A-4147-A177-3AD203B41FA5}">
                      <a16:colId xmlns:a16="http://schemas.microsoft.com/office/drawing/2014/main" xmlns="" val="3325791271"/>
                    </a:ext>
                  </a:extLst>
                </a:gridCol>
              </a:tblGrid>
              <a:tr h="529045">
                <a:tc>
                  <a:txBody>
                    <a:bodyPr/>
                    <a:lstStyle/>
                    <a:p>
                      <a:pPr algn="r" rtl="0" fontAlgn="ctr"/>
                      <a:r>
                        <a:rPr lang="ru-RU" sz="1000" b="0" i="0" u="none" strike="noStrike" dirty="0" err="1">
                          <a:solidFill>
                            <a:srgbClr val="000000"/>
                          </a:solidFill>
                          <a:effectLst/>
                          <a:latin typeface="Arial" panose="020B0604020202020204" pitchFamily="34" charset="0"/>
                        </a:rPr>
                        <a:t>Вважаю</a:t>
                      </a:r>
                      <a:r>
                        <a:rPr lang="ru-RU" sz="1000" b="0" i="0" u="none" strike="noStrike" dirty="0">
                          <a:solidFill>
                            <a:srgbClr val="000000"/>
                          </a:solidFill>
                          <a:effectLst/>
                          <a:latin typeface="Arial" panose="020B0604020202020204" pitchFamily="34" charset="0"/>
                        </a:rPr>
                        <a:t>, що </a:t>
                      </a:r>
                      <a:r>
                        <a:rPr lang="ru-RU" sz="1000" b="0" i="0" u="none" strike="noStrike" dirty="0" err="1">
                          <a:solidFill>
                            <a:srgbClr val="000000"/>
                          </a:solidFill>
                          <a:effectLst/>
                          <a:latin typeface="Arial" panose="020B0604020202020204" pitchFamily="34" charset="0"/>
                        </a:rPr>
                        <a:t>хабарництво</a:t>
                      </a:r>
                      <a:r>
                        <a:rPr lang="ru-RU" sz="1000" b="0" i="0" u="none" strike="noStrike" dirty="0">
                          <a:solidFill>
                            <a:srgbClr val="000000"/>
                          </a:solidFill>
                          <a:effectLst/>
                          <a:latin typeface="Arial" panose="020B0604020202020204" pitchFamily="34" charset="0"/>
                        </a:rPr>
                        <a:t> та </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нш</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под</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бн</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прояви </a:t>
                      </a:r>
                      <a:r>
                        <a:rPr lang="ru-RU" sz="1000" b="0" i="0" u="none" strike="noStrike" dirty="0" err="1">
                          <a:solidFill>
                            <a:srgbClr val="000000"/>
                          </a:solidFill>
                          <a:effectLst/>
                          <a:latin typeface="Arial" panose="020B0604020202020204" pitchFamily="34" charset="0"/>
                        </a:rPr>
                        <a:t>корупц</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ї є абсолютно </a:t>
                      </a:r>
                      <a:r>
                        <a:rPr lang="ru-RU" sz="1000" b="0" i="0" u="none" strike="noStrike" dirty="0" err="1">
                          <a:solidFill>
                            <a:srgbClr val="000000"/>
                          </a:solidFill>
                          <a:effectLst/>
                          <a:latin typeface="Arial" panose="020B0604020202020204" pitchFamily="34" charset="0"/>
                        </a:rPr>
                        <a:t>неприйнятними</a:t>
                      </a:r>
                      <a:r>
                        <a:rPr lang="ru-RU" sz="1000" b="0" i="0" u="none" strike="no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з </a:t>
                      </a:r>
                      <a:r>
                        <a:rPr lang="ru-RU" sz="1000" b="0" i="0" u="none" strike="noStrike" dirty="0" err="1">
                          <a:solidFill>
                            <a:srgbClr val="000000"/>
                          </a:solidFill>
                          <a:effectLst/>
                          <a:latin typeface="Arial" panose="020B0604020202020204" pitchFamily="34" charset="0"/>
                        </a:rPr>
                        <a:t>цим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необх</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дно </a:t>
                      </a:r>
                      <a:r>
                        <a:rPr lang="ru-RU" sz="1000" b="0" i="0" u="none" strike="noStrike" dirty="0" err="1">
                          <a:solidFill>
                            <a:srgbClr val="000000"/>
                          </a:solidFill>
                          <a:effectLst/>
                          <a:latin typeface="Arial" panose="020B0604020202020204" pitchFamily="34" charset="0"/>
                        </a:rPr>
                        <a:t>боротись</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вс</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ма</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можливими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засобами</a:t>
                      </a:r>
                      <a:endParaRPr lang="ru-RU" sz="1000" b="0" i="0" u="none" strike="noStrike" dirty="0">
                        <a:solidFill>
                          <a:srgbClr val="000000"/>
                        </a:solidFill>
                        <a:effectLst/>
                        <a:latin typeface="Arial" panose="020B0604020202020204" pitchFamily="34" charset="0"/>
                      </a:endParaRPr>
                    </a:p>
                  </a:txBody>
                  <a:tcPr marL="9525" marR="428625" marT="9525"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607423">
                <a:tc>
                  <a:txBody>
                    <a:bodyPr/>
                    <a:lstStyle/>
                    <a:p>
                      <a:pPr algn="r" rtl="0" fontAlgn="ctr"/>
                      <a:r>
                        <a:rPr lang="ru-RU" sz="1000" b="0" i="0" u="none" strike="noStrike" dirty="0" err="1">
                          <a:solidFill>
                            <a:srgbClr val="000000"/>
                          </a:solidFill>
                          <a:effectLst/>
                          <a:latin typeface="Arial" panose="020B0604020202020204" pitchFamily="34" charset="0"/>
                        </a:rPr>
                        <a:t>Хабарництво</a:t>
                      </a:r>
                      <a:r>
                        <a:rPr lang="ru-RU" sz="1000" b="0" i="0" u="none" strike="noStrike" dirty="0">
                          <a:solidFill>
                            <a:srgbClr val="000000"/>
                          </a:solidFill>
                          <a:effectLst/>
                          <a:latin typeface="Arial" panose="020B0604020202020204" pitchFamily="34" charset="0"/>
                        </a:rPr>
                        <a:t> та </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нш</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под</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бн</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прояви </a:t>
                      </a:r>
                      <a:r>
                        <a:rPr lang="ru-RU" sz="1000" b="0" i="0" u="none" strike="noStrike" dirty="0" err="1">
                          <a:solidFill>
                            <a:srgbClr val="000000"/>
                          </a:solidFill>
                          <a:effectLst/>
                          <a:latin typeface="Arial" panose="020B0604020202020204" pitchFamily="34" charset="0"/>
                        </a:rPr>
                        <a:t>корупц</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ї це </a:t>
                      </a:r>
                      <a:r>
                        <a:rPr lang="ru-RU" sz="1000" b="0" i="0" u="none" strike="noStrike" dirty="0" err="1">
                          <a:solidFill>
                            <a:srgbClr val="000000"/>
                          </a:solidFill>
                          <a:effectLst/>
                          <a:latin typeface="Arial" panose="020B0604020202020204" pitchFamily="34" charset="0"/>
                        </a:rPr>
                        <a:t>вже</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звичайн</a:t>
                      </a:r>
                      <a:r>
                        <a:rPr lang="en-US" sz="1000" b="0" i="0" u="none" strike="noStrike" dirty="0">
                          <a:solidFill>
                            <a:srgbClr val="000000"/>
                          </a:solidFill>
                          <a:effectLst/>
                          <a:latin typeface="Arial" panose="020B0604020202020204" pitchFamily="34" charset="0"/>
                        </a:rPr>
                        <a:t>i </a:t>
                      </a:r>
                      <a:r>
                        <a:rPr lang="ru-RU" sz="1000" b="0" i="0" u="none" strike="noStrike" dirty="0" err="1">
                          <a:solidFill>
                            <a:srgbClr val="000000"/>
                          </a:solidFill>
                          <a:effectLst/>
                          <a:latin typeface="Arial" panose="020B0604020202020204" pitchFamily="34" charset="0"/>
                        </a:rPr>
                        <a:t>явища</a:t>
                      </a:r>
                      <a:r>
                        <a:rPr lang="ru-RU" sz="1000" b="0" i="0" u="none" strike="noStrike" dirty="0">
                          <a:solidFill>
                            <a:srgbClr val="000000"/>
                          </a:solidFill>
                          <a:effectLst/>
                          <a:latin typeface="Arial" panose="020B0604020202020204" pitchFamily="34" charset="0"/>
                        </a:rPr>
                        <a:t> в </a:t>
                      </a:r>
                      <a:r>
                        <a:rPr lang="ru-RU" sz="1000" b="0" i="0" u="none" strike="noStrike" dirty="0" err="1">
                          <a:solidFill>
                            <a:srgbClr val="000000"/>
                          </a:solidFill>
                          <a:effectLst/>
                          <a:latin typeface="Arial" panose="020B0604020202020204" pitchFamily="34" charset="0"/>
                        </a:rPr>
                        <a:t>нашому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сусп</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льств</a:t>
                      </a:r>
                      <a:r>
                        <a:rPr lang="en-US" sz="1000" b="0" i="0" u="none" strike="noStrike" dirty="0">
                          <a:solidFill>
                            <a:srgbClr val="000000"/>
                          </a:solidFill>
                          <a:effectLst/>
                          <a:latin typeface="Arial" panose="020B0604020202020204" pitchFamily="34" charset="0"/>
                        </a:rPr>
                        <a:t>i </a:t>
                      </a:r>
                      <a:r>
                        <a:rPr lang="en-US" sz="1000" b="0" i="0" u="none" strike="noStrike" dirty="0" err="1">
                          <a:solidFill>
                            <a:srgbClr val="000000"/>
                          </a:solidFill>
                          <a:effectLst/>
                          <a:latin typeface="Arial" panose="020B0604020202020204" pitchFamily="34" charset="0"/>
                        </a:rPr>
                        <a:t>i</a:t>
                      </a:r>
                      <a:r>
                        <a:rPr lang="en-US" sz="1000" b="0" i="0" u="none" strike="noStrike" dirty="0">
                          <a:solidFill>
                            <a:srgbClr val="000000"/>
                          </a:solidFill>
                          <a:effectLst/>
                          <a:latin typeface="Arial" panose="020B0604020202020204" pitchFamily="34" charset="0"/>
                        </a:rPr>
                        <a:t> </a:t>
                      </a:r>
                      <a:r>
                        <a:rPr lang="ru-RU" sz="1000" b="0" i="0" u="none" strike="noStrike" dirty="0">
                          <a:solidFill>
                            <a:srgbClr val="000000"/>
                          </a:solidFill>
                          <a:effectLst/>
                          <a:latin typeface="Arial" panose="020B0604020202020204" pitchFamily="34" charset="0"/>
                        </a:rPr>
                        <a:t>тому є </a:t>
                      </a:r>
                      <a:r>
                        <a:rPr lang="ru-RU" sz="1000" b="0" i="0" u="none" strike="noStrike" dirty="0" err="1">
                          <a:solidFill>
                            <a:srgbClr val="000000"/>
                          </a:solidFill>
                          <a:effectLst/>
                          <a:latin typeface="Arial" panose="020B0604020202020204" pitchFamily="34" charset="0"/>
                        </a:rPr>
                        <a:t>прийнятними</a:t>
                      </a:r>
                      <a:endParaRPr lang="ru-RU" sz="1000" b="0" i="0" u="none" strike="noStrike" dirty="0">
                        <a:solidFill>
                          <a:srgbClr val="000000"/>
                        </a:solidFill>
                        <a:effectLst/>
                        <a:latin typeface="Arial" panose="020B0604020202020204" pitchFamily="34" charset="0"/>
                      </a:endParaRPr>
                    </a:p>
                  </a:txBody>
                  <a:tcPr marL="9525" marR="4286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607423">
                <a:tc>
                  <a:txBody>
                    <a:bodyPr/>
                    <a:lstStyle/>
                    <a:p>
                      <a:pPr algn="r" rtl="0" fontAlgn="ctr"/>
                      <a:r>
                        <a:rPr lang="ru-RU" sz="1000" b="0" i="0" u="none" strike="noStrike" dirty="0" err="1">
                          <a:solidFill>
                            <a:srgbClr val="000000"/>
                          </a:solidFill>
                          <a:effectLst/>
                          <a:latin typeface="Arial" panose="020B0604020202020204" pitchFamily="34" charset="0"/>
                        </a:rPr>
                        <a:t>Зароб</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тн</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плати </a:t>
                      </a:r>
                      <a:r>
                        <a:rPr lang="ru-RU" sz="1000" b="0" i="0" u="none" strike="noStrike" dirty="0" err="1">
                          <a:solidFill>
                            <a:srgbClr val="000000"/>
                          </a:solidFill>
                          <a:effectLst/>
                          <a:latin typeface="Arial" panose="020B0604020202020204" pitchFamily="34" charset="0"/>
                        </a:rPr>
                        <a:t>держслужбовц</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в, л</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кар</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в чи </a:t>
                      </a:r>
                      <a:r>
                        <a:rPr lang="ru-RU" sz="1000" b="0" i="0" u="none" strike="noStrike" dirty="0" err="1">
                          <a:solidFill>
                            <a:srgbClr val="000000"/>
                          </a:solidFill>
                          <a:effectLst/>
                          <a:latin typeface="Arial" panose="020B0604020202020204" pitchFamily="34" charset="0"/>
                        </a:rPr>
                        <a:t>вчител</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в є дуже </a:t>
                      </a:r>
                      <a:r>
                        <a:rPr lang="ru-RU" sz="1000" b="0" i="0" u="none" strike="noStrike" dirty="0" err="1">
                          <a:solidFill>
                            <a:srgbClr val="000000"/>
                          </a:solidFill>
                          <a:effectLst/>
                          <a:latin typeface="Arial" panose="020B0604020202020204" pitchFamily="34" charset="0"/>
                        </a:rPr>
                        <a:t>низькими</a:t>
                      </a:r>
                      <a:r>
                        <a:rPr lang="ru-RU" sz="1000" b="0" i="0" u="none" strike="no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на них </a:t>
                      </a:r>
                      <a:r>
                        <a:rPr lang="ru-RU" sz="1000" b="0" i="0" u="none" strike="noStrike" dirty="0" err="1">
                          <a:solidFill>
                            <a:srgbClr val="000000"/>
                          </a:solidFill>
                          <a:effectLst/>
                          <a:latin typeface="Arial" panose="020B0604020202020204" pitchFamily="34" charset="0"/>
                        </a:rPr>
                        <a:t>прожити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неможливо</a:t>
                      </a:r>
                      <a:r>
                        <a:rPr lang="ru-RU" sz="1000" b="0" i="0" u="none" strike="noStrike" dirty="0">
                          <a:solidFill>
                            <a:srgbClr val="000000"/>
                          </a:solidFill>
                          <a:effectLst/>
                          <a:latin typeface="Arial" panose="020B0604020202020204" pitchFamily="34" charset="0"/>
                        </a:rPr>
                        <a:t>. Тому отримання ними </a:t>
                      </a:r>
                      <a:r>
                        <a:rPr lang="ru-RU" sz="1000" b="0" i="0" u="none" strike="noStrike" dirty="0" err="1">
                          <a:solidFill>
                            <a:srgbClr val="000000"/>
                          </a:solidFill>
                          <a:effectLst/>
                          <a:latin typeface="Arial" panose="020B0604020202020204" pitchFamily="34" charset="0"/>
                        </a:rPr>
                        <a:t>додаткових</a:t>
                      </a:r>
                      <a:r>
                        <a:rPr lang="ru-RU" sz="1000" b="0" i="0" u="none" strike="noStrike" dirty="0">
                          <a:solidFill>
                            <a:srgbClr val="000000"/>
                          </a:solidFill>
                          <a:effectLst/>
                          <a:latin typeface="Arial" panose="020B0604020202020204" pitchFamily="34" charset="0"/>
                        </a:rPr>
                        <a:t> благ через </a:t>
                      </a:r>
                      <a:r>
                        <a:rPr lang="ru-RU" sz="1000" b="0" i="0" u="none" strike="noStrike" dirty="0" err="1">
                          <a:solidFill>
                            <a:srgbClr val="000000"/>
                          </a:solidFill>
                          <a:effectLst/>
                          <a:latin typeface="Arial" panose="020B0604020202020204" pitchFamily="34" charset="0"/>
                        </a:rPr>
                        <a:t>корупц</a:t>
                      </a:r>
                      <a:r>
                        <a:rPr lang="en-US" sz="1000" b="0" i="0" u="none" strike="noStrike" dirty="0">
                          <a:solidFill>
                            <a:srgbClr val="000000"/>
                          </a:solidFill>
                          <a:effectLst/>
                          <a:latin typeface="Arial" panose="020B0604020202020204" pitchFamily="34" charset="0"/>
                        </a:rPr>
                        <a:t>i</a:t>
                      </a:r>
                      <a:r>
                        <a:rPr lang="ru-RU" sz="1000" b="0" i="0" u="none" strike="noStrike" dirty="0" err="1">
                          <a:solidFill>
                            <a:srgbClr val="000000"/>
                          </a:solidFill>
                          <a:effectLst/>
                          <a:latin typeface="Arial" panose="020B0604020202020204" pitchFamily="34" charset="0"/>
                        </a:rPr>
                        <a:t>йн</a:t>
                      </a:r>
                      <a:r>
                        <a:rPr lang="en-US" sz="1000" b="0" i="0" u="none" strike="noStrike" dirty="0">
                          <a:solidFill>
                            <a:srgbClr val="000000"/>
                          </a:solidFill>
                          <a:effectLst/>
                          <a:latin typeface="Arial" panose="020B0604020202020204" pitchFamily="34" charset="0"/>
                        </a:rPr>
                        <a:t>i </a:t>
                      </a:r>
                      <a:r>
                        <a:rPr lang="ru-RU" sz="1000" b="0" i="0" u="none" strike="noStrike" dirty="0">
                          <a:solidFill>
                            <a:srgbClr val="000000"/>
                          </a:solidFill>
                          <a:effectLst/>
                          <a:latin typeface="Arial" panose="020B0604020202020204" pitchFamily="34" charset="0"/>
                        </a:rPr>
                        <a:t>д</a:t>
                      </a:r>
                      <a:r>
                        <a:rPr lang="en-US" sz="1000" b="0" i="0" u="none" strike="noStrike" dirty="0">
                          <a:solidFill>
                            <a:srgbClr val="000000"/>
                          </a:solidFill>
                          <a:effectLst/>
                          <a:latin typeface="Arial" panose="020B0604020202020204" pitchFamily="34" charset="0"/>
                        </a:rPr>
                        <a:t>i</a:t>
                      </a:r>
                      <a:r>
                        <a:rPr lang="ru-RU" sz="1000" b="0" i="0" u="none" strike="noStrike" dirty="0">
                          <a:solidFill>
                            <a:srgbClr val="000000"/>
                          </a:solidFill>
                          <a:effectLst/>
                          <a:latin typeface="Arial" panose="020B0604020202020204" pitchFamily="34" charset="0"/>
                        </a:rPr>
                        <a:t>ї є </a:t>
                      </a:r>
                      <a:r>
                        <a:rPr lang="ru-RU" sz="1000" b="0" i="0" u="none" strike="noStrike" dirty="0" err="1">
                          <a:solidFill>
                            <a:srgbClr val="000000"/>
                          </a:solidFill>
                          <a:effectLst/>
                          <a:latin typeface="Arial" panose="020B0604020202020204" pitchFamily="34" charset="0"/>
                        </a:rPr>
                        <a:t>вимушеним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кроком</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отже</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прийнятним</a:t>
                      </a:r>
                      <a:endParaRPr lang="ru-RU" sz="1000" b="0" i="0" u="none" strike="noStrike" dirty="0">
                        <a:solidFill>
                          <a:srgbClr val="000000"/>
                        </a:solidFill>
                        <a:effectLst/>
                        <a:latin typeface="Arial" panose="020B0604020202020204" pitchFamily="34" charset="0"/>
                      </a:endParaRPr>
                    </a:p>
                  </a:txBody>
                  <a:tcPr marL="9525" marR="428625" marT="9525" marB="0" anchor="ct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621534">
                <a:tc>
                  <a:txBody>
                    <a:bodyPr/>
                    <a:lstStyle/>
                    <a:p>
                      <a:pPr algn="r" rtl="0" fontAlgn="ctr"/>
                      <a:r>
                        <a:rPr lang="ru-RU" sz="1000" b="0" i="0" u="none" strike="noStrike" dirty="0" err="1">
                          <a:solidFill>
                            <a:srgbClr val="000000"/>
                          </a:solidFill>
                          <a:effectLst/>
                          <a:latin typeface="Arial" panose="020B0604020202020204" pitchFamily="34" charset="0"/>
                        </a:rPr>
                        <a:t>Хабарництво</a:t>
                      </a:r>
                      <a:r>
                        <a:rPr lang="ru-RU" sz="1000" b="0" i="0" u="none" strike="noStrike" dirty="0">
                          <a:solidFill>
                            <a:srgbClr val="000000"/>
                          </a:solidFill>
                          <a:effectLst/>
                          <a:latin typeface="Arial" panose="020B0604020202020204" pitchFamily="34" charset="0"/>
                        </a:rPr>
                        <a:t> та </a:t>
                      </a:r>
                      <a:r>
                        <a:rPr lang="ru-RU" sz="1000" b="0" i="0" u="none" strike="noStrike" dirty="0" err="1">
                          <a:solidFill>
                            <a:srgbClr val="000000"/>
                          </a:solidFill>
                          <a:effectLst/>
                          <a:latin typeface="Arial" panose="020B0604020202020204" pitchFamily="34" charset="0"/>
                        </a:rPr>
                        <a:t>iншi</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подiбнi</a:t>
                      </a:r>
                      <a:r>
                        <a:rPr lang="ru-RU" sz="1000" b="0" i="0" u="none" strike="noStrike" dirty="0">
                          <a:solidFill>
                            <a:srgbClr val="000000"/>
                          </a:solidFill>
                          <a:effectLst/>
                          <a:latin typeface="Arial" panose="020B0604020202020204" pitchFamily="34" charset="0"/>
                        </a:rPr>
                        <a:t> прояви </a:t>
                      </a:r>
                      <a:r>
                        <a:rPr lang="ru-RU" sz="1000" b="0" i="0" u="none" strike="noStrike" dirty="0" err="1">
                          <a:solidFill>
                            <a:srgbClr val="000000"/>
                          </a:solidFill>
                          <a:effectLst/>
                          <a:latin typeface="Arial" panose="020B0604020202020204" pitchFamily="34" charset="0"/>
                        </a:rPr>
                        <a:t>корупцiї</a:t>
                      </a:r>
                      <a:r>
                        <a:rPr lang="ru-RU" sz="1000" b="0" i="0" u="none" strike="noStrike" dirty="0">
                          <a:solidFill>
                            <a:srgbClr val="000000"/>
                          </a:solidFill>
                          <a:effectLst/>
                          <a:latin typeface="Arial" panose="020B0604020202020204" pitchFamily="34" charset="0"/>
                        </a:rPr>
                        <a:t> є </a:t>
                      </a:r>
                      <a:r>
                        <a:rPr lang="ru-RU" sz="1000" b="0" i="0" u="none" strike="noStrike" dirty="0" err="1">
                          <a:solidFill>
                            <a:srgbClr val="000000"/>
                          </a:solidFill>
                          <a:effectLst/>
                          <a:latin typeface="Arial" panose="020B0604020202020204" pitchFamily="34" charset="0"/>
                        </a:rPr>
                        <a:t>прийнятними</a:t>
                      </a:r>
                      <a:r>
                        <a:rPr lang="ru-RU" sz="1000" b="0" i="0" u="none" strike="noStrike" dirty="0">
                          <a:solidFill>
                            <a:srgbClr val="000000"/>
                          </a:solidFill>
                          <a:effectLst/>
                          <a:latin typeface="Arial" panose="020B0604020202020204" pitchFamily="34" charset="0"/>
                        </a:rPr>
                        <a:t> для мене за </a:t>
                      </a:r>
                      <a:r>
                        <a:rPr lang="ru-RU" sz="1000" b="0" i="0" u="none" strike="noStrike" dirty="0" err="1">
                          <a:solidFill>
                            <a:srgbClr val="000000"/>
                          </a:solidFill>
                          <a:effectLst/>
                          <a:latin typeface="Arial" panose="020B0604020202020204" pitchFamily="34" charset="0"/>
                        </a:rPr>
                        <a:t>умови</a:t>
                      </a:r>
                      <a:r>
                        <a:rPr lang="ru-RU" sz="1000" b="0" i="0" u="none" strike="noStrike" dirty="0">
                          <a:solidFill>
                            <a:srgbClr val="000000"/>
                          </a:solidFill>
                          <a:effectLst/>
                          <a:latin typeface="Arial" panose="020B0604020202020204" pitchFamily="34" charset="0"/>
                        </a:rPr>
                        <a:t>, що це </a:t>
                      </a:r>
                      <a:r>
                        <a:rPr lang="ru-RU" sz="1000" b="0" i="0" u="none" strike="noStrike" dirty="0" err="1">
                          <a:solidFill>
                            <a:srgbClr val="000000"/>
                          </a:solidFill>
                          <a:effectLst/>
                          <a:latin typeface="Arial" panose="020B0604020202020204" pitchFamily="34" charset="0"/>
                        </a:rPr>
                        <a:t>допомагає</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вирiшувати</a:t>
                      </a:r>
                      <a:r>
                        <a:rPr lang="ru-RU" sz="1000" b="0" i="0" u="none" strike="noStrike" dirty="0">
                          <a:solidFill>
                            <a:srgbClr val="000000"/>
                          </a:solidFill>
                          <a:effectLst/>
                          <a:latin typeface="Arial" panose="020B0604020202020204" pitchFamily="34" charset="0"/>
                        </a:rPr>
                        <a:t> питання на мою </a:t>
                      </a:r>
                      <a:r>
                        <a:rPr lang="ru-RU" sz="1000" b="0" i="0" u="none" strike="noStrike" dirty="0" err="1">
                          <a:solidFill>
                            <a:srgbClr val="000000"/>
                          </a:solidFill>
                          <a:effectLst/>
                          <a:latin typeface="Arial" panose="020B0604020202020204" pitchFamily="34" charset="0"/>
                        </a:rPr>
                        <a:t>користь</a:t>
                      </a:r>
                      <a:r>
                        <a:rPr lang="ru-RU" sz="1000" b="0" i="0" u="none" strike="noStrike" dirty="0">
                          <a:solidFill>
                            <a:srgbClr val="000000"/>
                          </a:solidFill>
                          <a:effectLst/>
                          <a:latin typeface="Arial" panose="020B0604020202020204" pitchFamily="34" charset="0"/>
                        </a:rPr>
                        <a:t> та у </a:t>
                      </a:r>
                      <a:r>
                        <a:rPr lang="ru-RU" sz="1000" b="0" i="0" u="none" strike="noStrike" dirty="0" err="1">
                          <a:solidFill>
                            <a:srgbClr val="000000"/>
                          </a:solidFill>
                          <a:effectLst/>
                          <a:latin typeface="Arial" panose="020B0604020202020204" pitchFamily="34" charset="0"/>
                        </a:rPr>
                        <a:t>бiльш</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швидкий</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спосiб</a:t>
                      </a:r>
                      <a:endParaRPr lang="ru-RU" sz="1000" b="0" i="0" u="none" strike="noStrike" dirty="0">
                        <a:solidFill>
                          <a:srgbClr val="000000"/>
                        </a:solidFill>
                        <a:effectLst/>
                        <a:latin typeface="Arial" panose="020B0604020202020204" pitchFamily="34" charset="0"/>
                      </a:endParaRPr>
                    </a:p>
                  </a:txBody>
                  <a:tcPr marL="9525" marR="4286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769028592"/>
                  </a:ext>
                </a:extLst>
              </a:tr>
              <a:tr h="573717">
                <a:tc>
                  <a:txBody>
                    <a:bodyPr/>
                    <a:lstStyle/>
                    <a:p>
                      <a:pPr algn="r" rtl="0" fontAlgn="ctr"/>
                      <a:r>
                        <a:rPr lang="ru-RU" sz="1000" b="0" i="0" u="none" strike="noStrike" dirty="0">
                          <a:solidFill>
                            <a:srgbClr val="000000"/>
                          </a:solidFill>
                          <a:effectLst/>
                          <a:latin typeface="Arial" panose="020B0604020202020204" pitchFamily="34" charset="0"/>
                        </a:rPr>
                        <a:t>Якщо </a:t>
                      </a:r>
                      <a:r>
                        <a:rPr lang="ru-RU" sz="1000" b="0" i="0" u="none" strike="noStrike" dirty="0" err="1">
                          <a:solidFill>
                            <a:srgbClr val="000000"/>
                          </a:solidFill>
                          <a:effectLst/>
                          <a:latin typeface="Arial" panose="020B0604020202020204" pitchFamily="34" charset="0"/>
                        </a:rPr>
                        <a:t>корупцiя</a:t>
                      </a:r>
                      <a:r>
                        <a:rPr lang="ru-RU" sz="1000" b="0" i="0" u="none" strike="noStrike" dirty="0">
                          <a:solidFill>
                            <a:srgbClr val="000000"/>
                          </a:solidFill>
                          <a:effectLst/>
                          <a:latin typeface="Arial" panose="020B0604020202020204" pitchFamily="34" charset="0"/>
                        </a:rPr>
                        <a:t> не </a:t>
                      </a:r>
                      <a:r>
                        <a:rPr lang="ru-RU" sz="1000" b="0" i="0" u="none" strike="noStrike" dirty="0" err="1">
                          <a:solidFill>
                            <a:srgbClr val="000000"/>
                          </a:solidFill>
                          <a:effectLst/>
                          <a:latin typeface="Arial" panose="020B0604020202020204" pitchFamily="34" charset="0"/>
                        </a:rPr>
                        <a:t>створює</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негативнi</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наслiдки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безпосередньо</a:t>
                      </a:r>
                      <a:r>
                        <a:rPr lang="ru-RU" sz="1000" b="0" i="0" u="none" strike="noStrike" dirty="0">
                          <a:solidFill>
                            <a:srgbClr val="000000"/>
                          </a:solidFill>
                          <a:effectLst/>
                          <a:latin typeface="Arial" panose="020B0604020202020204" pitchFamily="34" charset="0"/>
                        </a:rPr>
                        <a:t> для мене чи </a:t>
                      </a:r>
                      <a:r>
                        <a:rPr lang="ru-RU" sz="1000" b="0" i="0" u="none" strike="noStrike" dirty="0" err="1">
                          <a:solidFill>
                            <a:srgbClr val="000000"/>
                          </a:solidFill>
                          <a:effectLst/>
                          <a:latin typeface="Arial" panose="020B0604020202020204" pitchFamily="34" charset="0"/>
                        </a:rPr>
                        <a:t>моїх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близьких</a:t>
                      </a:r>
                      <a:r>
                        <a:rPr lang="ru-RU" sz="1000" b="0" i="0" u="none" strike="noStrike" dirty="0">
                          <a:solidFill>
                            <a:srgbClr val="000000"/>
                          </a:solidFill>
                          <a:effectLst/>
                          <a:latin typeface="Arial" panose="020B0604020202020204" pitchFamily="34" charset="0"/>
                        </a:rPr>
                        <a:t>, то </a:t>
                      </a:r>
                      <a:r>
                        <a:rPr lang="ru-RU" sz="1000" b="0" i="0" u="none" strike="noStrike" dirty="0" err="1">
                          <a:solidFill>
                            <a:srgbClr val="000000"/>
                          </a:solidFill>
                          <a:effectLst/>
                          <a:latin typeface="Arial" panose="020B0604020202020204" pitchFamily="34" charset="0"/>
                        </a:rPr>
                        <a:t>менi</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байдуже</a:t>
                      </a:r>
                      <a:endParaRPr lang="ru-RU" sz="1000" b="0" i="0" u="none" strike="noStrike" dirty="0">
                        <a:solidFill>
                          <a:srgbClr val="000000"/>
                        </a:solidFill>
                        <a:effectLst/>
                        <a:latin typeface="Arial" panose="020B0604020202020204" pitchFamily="34" charset="0"/>
                      </a:endParaRPr>
                    </a:p>
                  </a:txBody>
                  <a:tcPr marL="9525" marR="428625" marT="9525" marB="0" anchor="ctr"/>
                </a:tc>
                <a:tc>
                  <a:txBody>
                    <a:bodyPr/>
                    <a:lstStyle/>
                    <a:p>
                      <a:endParaRPr lang="uk-UA" sz="800" dirty="0">
                        <a:noFill/>
                      </a:endParaRPr>
                    </a:p>
                  </a:txBody>
                  <a:tcP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036974283"/>
                  </a:ext>
                </a:extLst>
              </a:tr>
            </a:tbl>
          </a:graphicData>
        </a:graphic>
      </p:graphicFrame>
      <p:graphicFrame>
        <p:nvGraphicFramePr>
          <p:cNvPr id="7" name="Объект 5"/>
          <p:cNvGraphicFramePr>
            <a:graphicFrameLocks/>
          </p:cNvGraphicFramePr>
          <p:nvPr>
            <p:extLst>
              <p:ext uri="{D42A27DB-BD31-4B8C-83A1-F6EECF244321}">
                <p14:modId xmlns:p14="http://schemas.microsoft.com/office/powerpoint/2010/main" val="372673080"/>
              </p:ext>
            </p:extLst>
          </p:nvPr>
        </p:nvGraphicFramePr>
        <p:xfrm>
          <a:off x="4952655" y="1434386"/>
          <a:ext cx="4140000" cy="3262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3/</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7651750" y="4982543"/>
            <a:ext cx="135333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graphicFrame>
        <p:nvGraphicFramePr>
          <p:cNvPr id="10" name="Объект 36"/>
          <p:cNvGraphicFramePr>
            <a:graphicFrameLocks/>
          </p:cNvGraphicFramePr>
          <p:nvPr>
            <p:extLst>
              <p:ext uri="{D42A27DB-BD31-4B8C-83A1-F6EECF244321}">
                <p14:modId xmlns:p14="http://schemas.microsoft.com/office/powerpoint/2010/main" val="2489003963"/>
              </p:ext>
            </p:extLst>
          </p:nvPr>
        </p:nvGraphicFramePr>
        <p:xfrm>
          <a:off x="4031977" y="4571049"/>
          <a:ext cx="5015949" cy="361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9502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3"/>
          <p:cNvGraphicFramePr>
            <a:graphicFrameLocks noGrp="1"/>
          </p:cNvGraphicFramePr>
          <p:nvPr>
            <p:ph idx="1"/>
            <p:extLst>
              <p:ext uri="{D42A27DB-BD31-4B8C-83A1-F6EECF244321}">
                <p14:modId xmlns:p14="http://schemas.microsoft.com/office/powerpoint/2010/main" val="2912810730"/>
              </p:ext>
            </p:extLst>
          </p:nvPr>
        </p:nvGraphicFramePr>
        <p:xfrm>
          <a:off x="171450" y="1069668"/>
          <a:ext cx="4256871" cy="3908723"/>
        </p:xfrm>
        <a:graphic>
          <a:graphicData uri="http://schemas.openxmlformats.org/drawingml/2006/table">
            <a:tbl>
              <a:tblPr firstRow="1" bandRow="1">
                <a:tableStyleId>{5FD0F851-EC5A-4D38-B0AD-8093EC10F338}</a:tableStyleId>
              </a:tblPr>
              <a:tblGrid>
                <a:gridCol w="2457450">
                  <a:extLst>
                    <a:ext uri="{9D8B030D-6E8A-4147-A177-3AD203B41FA5}">
                      <a16:colId xmlns:a16="http://schemas.microsoft.com/office/drawing/2014/main" xmlns="" val="3924693811"/>
                    </a:ext>
                  </a:extLst>
                </a:gridCol>
                <a:gridCol w="1799421">
                  <a:extLst>
                    <a:ext uri="{9D8B030D-6E8A-4147-A177-3AD203B41FA5}">
                      <a16:colId xmlns:a16="http://schemas.microsoft.com/office/drawing/2014/main" xmlns="" val="4274829821"/>
                    </a:ext>
                  </a:extLst>
                </a:gridCol>
              </a:tblGrid>
              <a:tr h="558389">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Верховна</a:t>
                      </a:r>
                      <a:r>
                        <a:rPr lang="ru-RU" sz="1000" b="0" i="0" u="none" strike="noStrike" dirty="0">
                          <a:solidFill>
                            <a:srgbClr val="000000"/>
                          </a:solidFill>
                          <a:effectLst/>
                          <a:latin typeface="Arial" panose="020B0604020202020204" pitchFamily="34" charset="0"/>
                          <a:cs typeface="Arial" panose="020B0604020202020204" pitchFamily="34" charset="0"/>
                        </a:rPr>
                        <a:t> Рада України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93128956"/>
                  </a:ext>
                </a:extLst>
              </a:tr>
              <a:tr h="558389">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Суди</a:t>
                      </a:r>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226707338"/>
                  </a:ext>
                </a:extLst>
              </a:tr>
              <a:tr h="558389">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Каб</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нет м</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н</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стр</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України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558389">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Прокуратура</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85607662"/>
                  </a:ext>
                </a:extLst>
              </a:tr>
              <a:tr h="558389">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Адм</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н</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страц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я Президента України</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69028592"/>
                  </a:ext>
                </a:extLst>
              </a:tr>
              <a:tr h="558389">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Центральні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органи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виконавчої</a:t>
                      </a:r>
                      <a:r>
                        <a:rPr lang="ru-RU" sz="1000" b="0" i="0" u="none" strike="noStrike" dirty="0">
                          <a:solidFill>
                            <a:srgbClr val="000000"/>
                          </a:solidFill>
                          <a:effectLst/>
                          <a:latin typeface="Arial" panose="020B0604020202020204" pitchFamily="34" charset="0"/>
                          <a:cs typeface="Arial" panose="020B0604020202020204" pitchFamily="34" charset="0"/>
                        </a:rPr>
                        <a:t> влади/</a:t>
                      </a:r>
                      <a:r>
                        <a:rPr lang="ru-RU" sz="1000" b="0" i="0" u="none" strike="noStrike" dirty="0" err="1">
                          <a:solidFill>
                            <a:srgbClr val="000000"/>
                          </a:solidFill>
                          <a:effectLst/>
                          <a:latin typeface="Arial" panose="020B0604020202020204" pitchFamily="34" charset="0"/>
                          <a:cs typeface="Arial" panose="020B0604020202020204" pitchFamily="34" charset="0"/>
                        </a:rPr>
                        <a:t>Міністерства</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відомства</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36974283"/>
                  </a:ext>
                </a:extLst>
              </a:tr>
              <a:tr h="558389">
                <a:tc>
                  <a:txBody>
                    <a:bodyPr/>
                    <a:lstStyle/>
                    <a:p>
                      <a:pPr algn="r" fontAlgn="b"/>
                      <a:r>
                        <a:rPr lang="uk-UA" sz="1000" b="0" i="0" u="none" strike="noStrike" dirty="0">
                          <a:solidFill>
                            <a:srgbClr val="000000"/>
                          </a:solidFill>
                          <a:effectLst/>
                          <a:latin typeface="Arial" panose="020B0604020202020204" pitchFamily="34" charset="0"/>
                        </a:rPr>
                        <a:t>Пол</a:t>
                      </a:r>
                      <a:r>
                        <a:rPr lang="en-US" sz="1000" b="0" i="0" u="none" strike="noStrike" dirty="0">
                          <a:solidFill>
                            <a:srgbClr val="000000"/>
                          </a:solidFill>
                          <a:effectLst/>
                          <a:latin typeface="Arial" panose="020B0604020202020204" pitchFamily="34" charset="0"/>
                        </a:rPr>
                        <a:t>i</a:t>
                      </a:r>
                      <a:r>
                        <a:rPr lang="uk-UA" sz="1000" b="0" i="0" u="none" strike="noStrike" dirty="0">
                          <a:solidFill>
                            <a:srgbClr val="000000"/>
                          </a:solidFill>
                          <a:effectLst/>
                          <a:latin typeface="Arial" panose="020B0604020202020204" pitchFamily="34" charset="0"/>
                        </a:rPr>
                        <a:t>ц</a:t>
                      </a:r>
                      <a:r>
                        <a:rPr lang="en-US" sz="1000" b="0" i="0" u="none" strike="noStrike" dirty="0">
                          <a:solidFill>
                            <a:srgbClr val="000000"/>
                          </a:solidFill>
                          <a:effectLst/>
                          <a:latin typeface="Arial" panose="020B0604020202020204" pitchFamily="34" charset="0"/>
                        </a:rPr>
                        <a:t>i</a:t>
                      </a:r>
                      <a:r>
                        <a:rPr lang="uk-UA" sz="1000" b="0" i="0" u="none" strike="noStrike" dirty="0">
                          <a:solidFill>
                            <a:srgbClr val="000000"/>
                          </a:solidFill>
                          <a:effectLst/>
                          <a:latin typeface="Arial" panose="020B0604020202020204" pitchFamily="34" charset="0"/>
                        </a:rPr>
                        <a:t>я</a:t>
                      </a:r>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9809811"/>
                  </a:ext>
                </a:extLst>
              </a:tr>
            </a:tbl>
          </a:graphicData>
        </a:graphic>
      </p:graphicFrame>
      <p:graphicFrame>
        <p:nvGraphicFramePr>
          <p:cNvPr id="9" name="Объект 3"/>
          <p:cNvGraphicFramePr>
            <a:graphicFrameLocks noGrp="1"/>
          </p:cNvGraphicFramePr>
          <p:nvPr>
            <p:ph idx="1"/>
            <p:extLst>
              <p:ext uri="{D42A27DB-BD31-4B8C-83A1-F6EECF244321}">
                <p14:modId xmlns:p14="http://schemas.microsoft.com/office/powerpoint/2010/main" val="1285537317"/>
              </p:ext>
            </p:extLst>
          </p:nvPr>
        </p:nvGraphicFramePr>
        <p:xfrm>
          <a:off x="4428321" y="1069667"/>
          <a:ext cx="4387267" cy="3908724"/>
        </p:xfrm>
        <a:graphic>
          <a:graphicData uri="http://schemas.openxmlformats.org/drawingml/2006/table">
            <a:tbl>
              <a:tblPr firstRow="1" bandRow="1">
                <a:tableStyleId>{5FD0F851-EC5A-4D38-B0AD-8093EC10F338}</a:tableStyleId>
              </a:tblPr>
              <a:tblGrid>
                <a:gridCol w="3041425">
                  <a:extLst>
                    <a:ext uri="{9D8B030D-6E8A-4147-A177-3AD203B41FA5}">
                      <a16:colId xmlns:a16="http://schemas.microsoft.com/office/drawing/2014/main" xmlns="" val="3924693811"/>
                    </a:ext>
                  </a:extLst>
                </a:gridCol>
                <a:gridCol w="1345842">
                  <a:extLst>
                    <a:ext uri="{9D8B030D-6E8A-4147-A177-3AD203B41FA5}">
                      <a16:colId xmlns:a16="http://schemas.microsoft.com/office/drawing/2014/main" xmlns="" val="4274829821"/>
                    </a:ext>
                  </a:extLst>
                </a:gridCol>
              </a:tblGrid>
              <a:tr h="6514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Заклади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вищої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освіти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93128956"/>
                  </a:ext>
                </a:extLst>
              </a:tr>
              <a:tr h="6514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Місцеві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органи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виконавчої</a:t>
                      </a:r>
                      <a:r>
                        <a:rPr lang="ru-RU" sz="1000" b="0" i="0" u="none" strike="noStrike" dirty="0">
                          <a:solidFill>
                            <a:srgbClr val="000000"/>
                          </a:solidFill>
                          <a:effectLst/>
                          <a:latin typeface="Arial" panose="020B0604020202020204" pitchFamily="34" charset="0"/>
                          <a:cs typeface="Arial" panose="020B0604020202020204" pitchFamily="34" charset="0"/>
                        </a:rPr>
                        <a:t> влади (</a:t>
                      </a:r>
                      <a:r>
                        <a:rPr lang="ru-RU" sz="1000" b="0" i="0" u="none" strike="noStrike" dirty="0" err="1">
                          <a:solidFill>
                            <a:srgbClr val="000000"/>
                          </a:solidFill>
                          <a:effectLst/>
                          <a:latin typeface="Arial" panose="020B0604020202020204" pitchFamily="34" charset="0"/>
                          <a:cs typeface="Arial" panose="020B0604020202020204" pitchFamily="34" charset="0"/>
                        </a:rPr>
                        <a:t>Обласні</a:t>
                      </a:r>
                      <a:r>
                        <a:rPr lang="ru-RU" sz="1000" b="0" i="0" u="none" strike="noStrike" dirty="0">
                          <a:solidFill>
                            <a:srgbClr val="000000"/>
                          </a:solidFill>
                          <a:effectLst/>
                          <a:latin typeface="Arial" panose="020B0604020202020204" pitchFamily="34" charset="0"/>
                          <a:cs typeface="Arial" panose="020B0604020202020204" pitchFamily="34" charset="0"/>
                        </a:rPr>
                        <a:t> та </a:t>
                      </a:r>
                      <a:r>
                        <a:rPr lang="ru-RU" sz="1000" b="0" i="0" u="none" strike="noStrike" dirty="0" err="1">
                          <a:solidFill>
                            <a:srgbClr val="000000"/>
                          </a:solidFill>
                          <a:effectLst/>
                          <a:latin typeface="Arial" panose="020B0604020202020204" pitchFamily="34" charset="0"/>
                          <a:cs typeface="Arial" panose="020B0604020202020204" pitchFamily="34" charset="0"/>
                        </a:rPr>
                        <a:t>районні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державні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адміністрації</a:t>
                      </a: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226707338"/>
                  </a:ext>
                </a:extLst>
              </a:tr>
              <a:tr h="6514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Органи</a:t>
                      </a:r>
                      <a:r>
                        <a:rPr lang="ru-RU" sz="1000" b="0" i="0" u="none" strike="noStrike" dirty="0">
                          <a:solidFill>
                            <a:srgbClr val="000000"/>
                          </a:solidFill>
                          <a:effectLst/>
                          <a:latin typeface="Arial" panose="020B0604020202020204" pitchFamily="34" charset="0"/>
                          <a:cs typeface="Arial" panose="020B0604020202020204" pitchFamily="34" charset="0"/>
                        </a:rPr>
                        <a:t> місцевого самоврядування/ </a:t>
                      </a:r>
                      <a:r>
                        <a:rPr lang="ru-RU" sz="1000" b="0" i="0" u="none" strike="noStrike" dirty="0" err="1">
                          <a:solidFill>
                            <a:srgbClr val="000000"/>
                          </a:solidFill>
                          <a:effectLst/>
                          <a:latin typeface="Arial" panose="020B0604020202020204" pitchFamily="34" charset="0"/>
                          <a:cs typeface="Arial" panose="020B0604020202020204" pitchFamily="34" charset="0"/>
                        </a:rPr>
                        <a:t>місцеві</a:t>
                      </a:r>
                      <a:r>
                        <a:rPr lang="ru-RU" sz="1000" b="0" i="0" u="none" strike="noStrike" dirty="0">
                          <a:solidFill>
                            <a:srgbClr val="000000"/>
                          </a:solidFill>
                          <a:effectLst/>
                          <a:latin typeface="Arial" panose="020B0604020202020204" pitchFamily="34" charset="0"/>
                          <a:cs typeface="Arial" panose="020B0604020202020204" pitchFamily="34" charset="0"/>
                        </a:rPr>
                        <a:t> ради/ </a:t>
                      </a:r>
                      <a:r>
                        <a:rPr lang="ru-RU" sz="1000" b="0" i="0" u="none" strike="noStrike" dirty="0" err="1">
                          <a:solidFill>
                            <a:srgbClr val="000000"/>
                          </a:solidFill>
                          <a:effectLst/>
                          <a:latin typeface="Arial" panose="020B0604020202020204" pitchFamily="34" charset="0"/>
                          <a:cs typeface="Arial" panose="020B0604020202020204" pitchFamily="34" charset="0"/>
                        </a:rPr>
                        <a:t>міські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сільські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голови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6514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Заклади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середньої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освіти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85607662"/>
                  </a:ext>
                </a:extLst>
              </a:tr>
              <a:tr h="651454">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ЗМІ (</a:t>
                      </a:r>
                      <a:r>
                        <a:rPr lang="ru-RU" sz="1000" b="0" i="0" u="none" strike="noStrike" dirty="0" err="1">
                          <a:solidFill>
                            <a:srgbClr val="000000"/>
                          </a:solidFill>
                          <a:effectLst/>
                          <a:latin typeface="Arial" panose="020B0604020202020204" pitchFamily="34" charset="0"/>
                          <a:cs typeface="Arial" panose="020B0604020202020204" pitchFamily="34" charset="0"/>
                        </a:rPr>
                        <a:t>преса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телебачення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тощо</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журналісти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69028592"/>
                  </a:ext>
                </a:extLst>
              </a:tr>
              <a:tr h="6514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Громадські</a:t>
                      </a:r>
                      <a:r>
                        <a:rPr lang="ru-RU" sz="1000" b="0" i="0" u="none" strike="noStrike" dirty="0">
                          <a:solidFill>
                            <a:srgbClr val="000000"/>
                          </a:solidFill>
                          <a:effectLst/>
                          <a:latin typeface="Arial" panose="020B0604020202020204" pitchFamily="34" charset="0"/>
                          <a:cs typeface="Arial" panose="020B0604020202020204" pitchFamily="34" charset="0"/>
                        </a:rPr>
                        <a:t> організації</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36974283"/>
                  </a:ext>
                </a:extLst>
              </a:tr>
            </a:tbl>
          </a:graphicData>
        </a:graphic>
      </p:graphicFrame>
      <p:graphicFrame>
        <p:nvGraphicFramePr>
          <p:cNvPr id="4" name="Объект 12"/>
          <p:cNvGraphicFramePr>
            <a:graphicFrameLocks/>
          </p:cNvGraphicFramePr>
          <p:nvPr>
            <p:extLst>
              <p:ext uri="{D42A27DB-BD31-4B8C-83A1-F6EECF244321}">
                <p14:modId xmlns:p14="http://schemas.microsoft.com/office/powerpoint/2010/main" val="67075656"/>
              </p:ext>
            </p:extLst>
          </p:nvPr>
        </p:nvGraphicFramePr>
        <p:xfrm>
          <a:off x="2688482" y="957723"/>
          <a:ext cx="2160000" cy="4122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12"/>
          <p:cNvGraphicFramePr>
            <a:graphicFrameLocks/>
          </p:cNvGraphicFramePr>
          <p:nvPr>
            <p:extLst>
              <p:ext uri="{D42A27DB-BD31-4B8C-83A1-F6EECF244321}">
                <p14:modId xmlns:p14="http://schemas.microsoft.com/office/powerpoint/2010/main" val="2214348966"/>
              </p:ext>
            </p:extLst>
          </p:nvPr>
        </p:nvGraphicFramePr>
        <p:xfrm>
          <a:off x="7536525" y="979338"/>
          <a:ext cx="2160000" cy="4003205"/>
        </p:xfrm>
        <a:graphic>
          <a:graphicData uri="http://schemas.openxmlformats.org/drawingml/2006/chart">
            <c:chart xmlns:c="http://schemas.openxmlformats.org/drawingml/2006/chart" xmlns:r="http://schemas.openxmlformats.org/officeDocument/2006/relationships" r:id="rId3"/>
          </a:graphicData>
        </a:graphic>
      </p:graphicFrame>
      <p:sp>
        <p:nvSpPr>
          <p:cNvPr id="7" name="Объект 28"/>
          <p:cNvSpPr txBox="1">
            <a:spLocks/>
          </p:cNvSpPr>
          <p:nvPr/>
        </p:nvSpPr>
        <p:spPr>
          <a:xfrm>
            <a:off x="103104" y="583889"/>
            <a:ext cx="8435479" cy="27699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В ЯКIЙ МIРI, НА ВАШ ПОГЛЯД, КОРУПЦIЯ ПОШИРЕНА В НАСТУПНИХ ОРГАНАХ ВЛАДИ ТА СФЕРАХ ЖИТТЯ</a:t>
            </a:r>
            <a:r>
              <a:rPr lang="en-US" dirty="0"/>
              <a:t>?</a:t>
            </a:r>
            <a:endParaRPr lang="uk-UA" dirty="0"/>
          </a:p>
        </p:txBody>
      </p:sp>
      <p:graphicFrame>
        <p:nvGraphicFramePr>
          <p:cNvPr id="10" name="Объект 36"/>
          <p:cNvGraphicFramePr>
            <a:graphicFrameLocks/>
          </p:cNvGraphicFramePr>
          <p:nvPr>
            <p:extLst>
              <p:ext uri="{D42A27DB-BD31-4B8C-83A1-F6EECF244321}">
                <p14:modId xmlns:p14="http://schemas.microsoft.com/office/powerpoint/2010/main" val="2055838915"/>
              </p:ext>
            </p:extLst>
          </p:nvPr>
        </p:nvGraphicFramePr>
        <p:xfrm>
          <a:off x="545620" y="4821846"/>
          <a:ext cx="8052760" cy="3613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4/</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2" name="Нижний колонтитул 4"/>
          <p:cNvSpPr txBox="1">
            <a:spLocks/>
          </p:cNvSpPr>
          <p:nvPr/>
        </p:nvSpPr>
        <p:spPr>
          <a:xfrm>
            <a:off x="7536526" y="4982543"/>
            <a:ext cx="1468562"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67706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37497012"/>
              </p:ext>
            </p:extLst>
          </p:nvPr>
        </p:nvGraphicFramePr>
        <p:xfrm>
          <a:off x="164965" y="1541423"/>
          <a:ext cx="8814070" cy="2450685"/>
        </p:xfrm>
        <a:graphic>
          <a:graphicData uri="http://schemas.openxmlformats.org/drawingml/2006/table">
            <a:tbl>
              <a:tblPr firstRow="1" bandRow="1">
                <a:tableStyleId>{5FD0F851-EC5A-4D38-B0AD-8093EC10F338}</a:tableStyleId>
              </a:tblPr>
              <a:tblGrid>
                <a:gridCol w="4400572">
                  <a:extLst>
                    <a:ext uri="{9D8B030D-6E8A-4147-A177-3AD203B41FA5}">
                      <a16:colId xmlns:a16="http://schemas.microsoft.com/office/drawing/2014/main" xmlns="" val="3924693811"/>
                    </a:ext>
                  </a:extLst>
                </a:gridCol>
                <a:gridCol w="638639">
                  <a:extLst>
                    <a:ext uri="{9D8B030D-6E8A-4147-A177-3AD203B41FA5}">
                      <a16:colId xmlns:a16="http://schemas.microsoft.com/office/drawing/2014/main" xmlns="" val="4274829821"/>
                    </a:ext>
                  </a:extLst>
                </a:gridCol>
                <a:gridCol w="1862172">
                  <a:extLst>
                    <a:ext uri="{9D8B030D-6E8A-4147-A177-3AD203B41FA5}">
                      <a16:colId xmlns:a16="http://schemas.microsoft.com/office/drawing/2014/main" xmlns="" val="869667447"/>
                    </a:ext>
                  </a:extLst>
                </a:gridCol>
                <a:gridCol w="1912687">
                  <a:extLst>
                    <a:ext uri="{9D8B030D-6E8A-4147-A177-3AD203B41FA5}">
                      <a16:colId xmlns:a16="http://schemas.microsoft.com/office/drawing/2014/main" xmlns="" val="3325791271"/>
                    </a:ext>
                  </a:extLst>
                </a:gridCol>
              </a:tblGrid>
              <a:tr h="1187181">
                <a:tc>
                  <a:txBody>
                    <a:bodyPr/>
                    <a:lstStyle/>
                    <a:p>
                      <a:pPr marL="457200" algn="r">
                        <a:spcAft>
                          <a:spcPts val="0"/>
                        </a:spcAft>
                      </a:pPr>
                      <a:r>
                        <a:rPr lang="ru-RU" sz="1200" b="0" dirty="0">
                          <a:solidFill>
                            <a:srgbClr val="000000"/>
                          </a:solidFill>
                          <a:effectLst/>
                          <a:latin typeface="Arial" panose="020B0604020202020204" pitchFamily="34" charset="0"/>
                          <a:ea typeface="MS ??"/>
                          <a:cs typeface="Times New Roman" panose="02020603050405020304" pitchFamily="18" charset="0"/>
                        </a:rPr>
                        <a:t>В </a:t>
                      </a:r>
                      <a:r>
                        <a:rPr lang="ru-RU" sz="1200" b="0" dirty="0" err="1">
                          <a:solidFill>
                            <a:srgbClr val="000000"/>
                          </a:solidFill>
                          <a:effectLst/>
                          <a:latin typeface="Arial" panose="020B0604020202020204" pitchFamily="34" charset="0"/>
                          <a:ea typeface="MS ??"/>
                          <a:cs typeface="Times New Roman" panose="02020603050405020304" pitchFamily="18" charset="0"/>
                        </a:rPr>
                        <a:t>Українi</a:t>
                      </a:r>
                      <a:r>
                        <a:rPr lang="ru-RU" sz="1200" b="0" dirty="0">
                          <a:solidFill>
                            <a:srgbClr val="000000"/>
                          </a:solidFill>
                          <a:effectLst/>
                          <a:latin typeface="Arial" panose="020B0604020202020204" pitchFamily="34" charset="0"/>
                          <a:ea typeface="MS ??"/>
                          <a:cs typeface="Times New Roman" panose="02020603050405020304" pitchFamily="18" charset="0"/>
                        </a:rPr>
                        <a:t> </a:t>
                      </a:r>
                      <a:r>
                        <a:rPr lang="ru-RU" sz="1200" b="0" dirty="0" err="1">
                          <a:solidFill>
                            <a:srgbClr val="000000"/>
                          </a:solidFill>
                          <a:effectLst/>
                          <a:latin typeface="Arial" panose="020B0604020202020204" pitchFamily="34" charset="0"/>
                          <a:ea typeface="MS ??"/>
                          <a:cs typeface="Times New Roman" panose="02020603050405020304" pitchFamily="18" charset="0"/>
                        </a:rPr>
                        <a:t>звичайнi</a:t>
                      </a:r>
                      <a:r>
                        <a:rPr lang="ru-RU" sz="1200" b="0" dirty="0">
                          <a:solidFill>
                            <a:srgbClr val="000000"/>
                          </a:solidFill>
                          <a:effectLst/>
                          <a:latin typeface="Arial" panose="020B0604020202020204" pitchFamily="34" charset="0"/>
                          <a:ea typeface="MS ??"/>
                          <a:cs typeface="Times New Roman" panose="02020603050405020304" pitchFamily="18" charset="0"/>
                        </a:rPr>
                        <a:t> люди </a:t>
                      </a:r>
                      <a:r>
                        <a:rPr lang="ru-RU" sz="1200" b="0" dirty="0" err="1">
                          <a:solidFill>
                            <a:srgbClr val="000000"/>
                          </a:solidFill>
                          <a:effectLst/>
                          <a:latin typeface="Arial" panose="020B0604020202020204" pitchFamily="34" charset="0"/>
                          <a:ea typeface="MS ??"/>
                          <a:cs typeface="Times New Roman" panose="02020603050405020304" pitchFamily="18" charset="0"/>
                        </a:rPr>
                        <a:t>мають</a:t>
                      </a:r>
                      <a:r>
                        <a:rPr lang="ru-RU" sz="1200" b="0" dirty="0">
                          <a:solidFill>
                            <a:srgbClr val="000000"/>
                          </a:solidFill>
                          <a:effectLst/>
                          <a:latin typeface="Arial" panose="020B0604020202020204" pitchFamily="34" charset="0"/>
                          <a:ea typeface="MS ??"/>
                          <a:cs typeface="Times New Roman" panose="02020603050405020304" pitchFamily="18" charset="0"/>
                        </a:rPr>
                        <a:t> </a:t>
                      </a:r>
                      <a:r>
                        <a:rPr lang="ru-RU" sz="1200" b="0" dirty="0" err="1">
                          <a:solidFill>
                            <a:srgbClr val="000000"/>
                          </a:solidFill>
                          <a:effectLst/>
                          <a:latin typeface="Arial" panose="020B0604020202020204" pitchFamily="34" charset="0"/>
                          <a:ea typeface="MS ??"/>
                          <a:cs typeface="Times New Roman" panose="02020603050405020304" pitchFamily="18" charset="0"/>
                        </a:rPr>
                        <a:t>можливiсть</a:t>
                      </a:r>
                      <a:r>
                        <a:rPr lang="ru-RU" sz="1200" b="0" dirty="0">
                          <a:solidFill>
                            <a:srgbClr val="000000"/>
                          </a:solidFill>
                          <a:effectLst/>
                          <a:latin typeface="Arial" panose="020B0604020202020204" pitchFamily="34" charset="0"/>
                          <a:ea typeface="MS ??"/>
                          <a:cs typeface="Times New Roman" panose="02020603050405020304" pitchFamily="18" charset="0"/>
                        </a:rPr>
                        <a:t> </a:t>
                      </a:r>
                      <a:r>
                        <a:rPr lang="ru-RU" sz="1200" b="0" dirty="0" err="1">
                          <a:solidFill>
                            <a:srgbClr val="000000"/>
                          </a:solidFill>
                          <a:effectLst/>
                          <a:latin typeface="Arial" panose="020B0604020202020204" pitchFamily="34" charset="0"/>
                          <a:ea typeface="MS ??"/>
                          <a:cs typeface="Times New Roman" panose="02020603050405020304" pitchFamily="18" charset="0"/>
                        </a:rPr>
                        <a:t>ефективно</a:t>
                      </a:r>
                      <a:r>
                        <a:rPr lang="ru-RU" sz="1200" b="0" dirty="0">
                          <a:solidFill>
                            <a:srgbClr val="000000"/>
                          </a:solidFill>
                          <a:effectLst/>
                          <a:latin typeface="Arial" panose="020B0604020202020204" pitchFamily="34" charset="0"/>
                          <a:ea typeface="MS ??"/>
                          <a:cs typeface="Times New Roman" panose="02020603050405020304" pitchFamily="18" charset="0"/>
                        </a:rPr>
                        <a:t> </a:t>
                      </a:r>
                      <a:r>
                        <a:rPr lang="ru-RU" sz="1200" b="0" dirty="0" err="1">
                          <a:solidFill>
                            <a:srgbClr val="000000"/>
                          </a:solidFill>
                          <a:effectLst/>
                          <a:latin typeface="Arial" panose="020B0604020202020204" pitchFamily="34" charset="0"/>
                          <a:ea typeface="MS ??"/>
                          <a:cs typeface="Times New Roman" panose="02020603050405020304" pitchFamily="18" charset="0"/>
                        </a:rPr>
                        <a:t>боротися</a:t>
                      </a:r>
                      <a:r>
                        <a:rPr lang="ru-RU" sz="1200" b="0" dirty="0">
                          <a:solidFill>
                            <a:srgbClr val="000000"/>
                          </a:solidFill>
                          <a:effectLst/>
                          <a:latin typeface="Arial" panose="020B0604020202020204" pitchFamily="34" charset="0"/>
                          <a:ea typeface="MS ??"/>
                          <a:cs typeface="Times New Roman" panose="02020603050405020304" pitchFamily="18" charset="0"/>
                        </a:rPr>
                        <a:t> з </a:t>
                      </a:r>
                      <a:r>
                        <a:rPr lang="ru-RU" sz="1200" b="0" dirty="0" err="1">
                          <a:solidFill>
                            <a:srgbClr val="000000"/>
                          </a:solidFill>
                          <a:effectLst/>
                          <a:latin typeface="Arial" panose="020B0604020202020204" pitchFamily="34" charset="0"/>
                          <a:ea typeface="MS ??"/>
                          <a:cs typeface="Times New Roman" panose="02020603050405020304" pitchFamily="18" charset="0"/>
                        </a:rPr>
                        <a:t>корупцiєю</a:t>
                      </a:r>
                      <a:endParaRPr lang="ru-RU" sz="1200" b="0" dirty="0">
                        <a:solidFill>
                          <a:srgbClr val="000000"/>
                        </a:solidFill>
                        <a:effectLst/>
                        <a:latin typeface="Arial" panose="020B0604020202020204" pitchFamily="34" charset="0"/>
                        <a:ea typeface="MS ??"/>
                        <a:cs typeface="Times New Roman" panose="02020603050405020304" pitchFamily="18" charset="0"/>
                      </a:endParaRPr>
                    </a:p>
                  </a:txBody>
                  <a:tcPr marL="68580" marR="68580" marT="0"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1263504">
                <a:tc>
                  <a:txBody>
                    <a:bodyPr/>
                    <a:lstStyle/>
                    <a:p>
                      <a:pPr marL="457200" algn="r">
                        <a:spcAft>
                          <a:spcPts val="0"/>
                        </a:spcAft>
                      </a:pPr>
                      <a:r>
                        <a:rPr lang="ru-RU" sz="1200" b="0" dirty="0">
                          <a:effectLst/>
                          <a:latin typeface="Arial" panose="020B0604020202020204" pitchFamily="34" charset="0"/>
                          <a:ea typeface="MS ??"/>
                          <a:cs typeface="Times New Roman" panose="02020603050405020304" pitchFamily="18" charset="0"/>
                        </a:rPr>
                        <a:t>В </a:t>
                      </a:r>
                      <a:r>
                        <a:rPr lang="ru-RU" sz="1200" b="0" dirty="0" err="1">
                          <a:effectLst/>
                          <a:latin typeface="Arial" panose="020B0604020202020204" pitchFamily="34" charset="0"/>
                          <a:ea typeface="MS ??"/>
                          <a:cs typeface="Times New Roman" panose="02020603050405020304" pitchFamily="18" charset="0"/>
                        </a:rPr>
                        <a:t>Українi</a:t>
                      </a:r>
                      <a:r>
                        <a:rPr lang="ru-RU" sz="1200" b="0" dirty="0">
                          <a:effectLst/>
                          <a:latin typeface="Arial" panose="020B0604020202020204" pitchFamily="34" charset="0"/>
                          <a:ea typeface="MS ??"/>
                          <a:cs typeface="Times New Roman" panose="02020603050405020304" pitchFamily="18" charset="0"/>
                        </a:rPr>
                        <a:t> </a:t>
                      </a:r>
                      <a:r>
                        <a:rPr lang="ru-RU" sz="1200" b="0" dirty="0" err="1">
                          <a:effectLst/>
                          <a:latin typeface="Arial" panose="020B0604020202020204" pitchFamily="34" charset="0"/>
                          <a:ea typeface="MS ??"/>
                          <a:cs typeface="Times New Roman" panose="02020603050405020304" pitchFamily="18" charset="0"/>
                        </a:rPr>
                        <a:t>тi</a:t>
                      </a:r>
                      <a:r>
                        <a:rPr lang="ru-RU" sz="1200" b="0" dirty="0">
                          <a:effectLst/>
                          <a:latin typeface="Arial" panose="020B0604020202020204" pitchFamily="34" charset="0"/>
                          <a:ea typeface="MS ??"/>
                          <a:cs typeface="Times New Roman" panose="02020603050405020304" pitchFamily="18" charset="0"/>
                        </a:rPr>
                        <a:t>, </a:t>
                      </a:r>
                      <a:r>
                        <a:rPr lang="ru-RU" sz="1200" b="0" dirty="0" err="1">
                          <a:effectLst/>
                          <a:latin typeface="Arial" panose="020B0604020202020204" pitchFamily="34" charset="0"/>
                          <a:ea typeface="MS ??"/>
                          <a:cs typeface="Times New Roman" panose="02020603050405020304" pitchFamily="18" charset="0"/>
                        </a:rPr>
                        <a:t>хто</a:t>
                      </a:r>
                      <a:r>
                        <a:rPr lang="ru-RU" sz="1200" b="0" dirty="0">
                          <a:effectLst/>
                          <a:latin typeface="Arial" panose="020B0604020202020204" pitchFamily="34" charset="0"/>
                          <a:ea typeface="MS ??"/>
                          <a:cs typeface="Times New Roman" panose="02020603050405020304" pitchFamily="18" charset="0"/>
                        </a:rPr>
                        <a:t> </a:t>
                      </a:r>
                      <a:r>
                        <a:rPr lang="ru-RU" sz="1200" b="0" dirty="0" err="1">
                          <a:effectLst/>
                          <a:latin typeface="Arial" panose="020B0604020202020204" pitchFamily="34" charset="0"/>
                          <a:ea typeface="MS ??"/>
                          <a:cs typeface="Times New Roman" panose="02020603050405020304" pitchFamily="18" charset="0"/>
                        </a:rPr>
                        <a:t>дає</a:t>
                      </a:r>
                      <a:r>
                        <a:rPr lang="ru-RU" sz="1200" b="0" dirty="0">
                          <a:effectLst/>
                          <a:latin typeface="Arial" panose="020B0604020202020204" pitchFamily="34" charset="0"/>
                          <a:ea typeface="MS ??"/>
                          <a:cs typeface="Times New Roman" panose="02020603050405020304" pitchFamily="18" charset="0"/>
                        </a:rPr>
                        <a:t> </a:t>
                      </a:r>
                      <a:r>
                        <a:rPr lang="ru-RU" sz="1200" b="0" dirty="0" err="1">
                          <a:effectLst/>
                          <a:latin typeface="Arial" panose="020B0604020202020204" pitchFamily="34" charset="0"/>
                          <a:ea typeface="MS ??"/>
                          <a:cs typeface="Times New Roman" panose="02020603050405020304" pitchFamily="18" charset="0"/>
                        </a:rPr>
                        <a:t>хабарi</a:t>
                      </a:r>
                      <a:r>
                        <a:rPr lang="ru-RU" sz="1200" b="0" dirty="0">
                          <a:effectLst/>
                          <a:latin typeface="Arial" panose="020B0604020202020204" pitchFamily="34" charset="0"/>
                          <a:ea typeface="MS ??"/>
                          <a:cs typeface="Times New Roman" panose="02020603050405020304" pitchFamily="18" charset="0"/>
                        </a:rPr>
                        <a:t>, напевно будуть </a:t>
                      </a:r>
                      <a:r>
                        <a:rPr lang="ru-RU" sz="1200" b="0" dirty="0" err="1">
                          <a:effectLst/>
                          <a:latin typeface="Arial" panose="020B0604020202020204" pitchFamily="34" charset="0"/>
                          <a:ea typeface="MS ??"/>
                          <a:cs typeface="Times New Roman" panose="02020603050405020304" pitchFamily="18" charset="0"/>
                        </a:rPr>
                        <a:t>затриманi</a:t>
                      </a:r>
                      <a:r>
                        <a:rPr lang="ru-RU" sz="1200" b="0" dirty="0">
                          <a:effectLst/>
                          <a:latin typeface="Arial" panose="020B0604020202020204" pitchFamily="34" charset="0"/>
                          <a:ea typeface="MS ??"/>
                          <a:cs typeface="Times New Roman" panose="02020603050405020304" pitchFamily="18" charset="0"/>
                        </a:rPr>
                        <a:t> та </a:t>
                      </a:r>
                      <a:r>
                        <a:rPr lang="ru-RU" sz="1200" b="0" dirty="0" err="1">
                          <a:effectLst/>
                          <a:latin typeface="Arial" panose="020B0604020202020204" pitchFamily="34" charset="0"/>
                          <a:ea typeface="MS ??"/>
                          <a:cs typeface="Times New Roman" panose="02020603050405020304" pitchFamily="18" charset="0"/>
                        </a:rPr>
                        <a:t>покаранi</a:t>
                      </a:r>
                      <a:endParaRPr lang="ru-RU" sz="1200" b="0" dirty="0">
                        <a:effectLst/>
                        <a:latin typeface="Arial" panose="020B0604020202020204" pitchFamily="34" charset="0"/>
                        <a:ea typeface="MS ??"/>
                        <a:cs typeface="Times New Roman" panose="02020603050405020304" pitchFamily="18" charset="0"/>
                      </a:endParaRPr>
                    </a:p>
                  </a:txBody>
                  <a:tcPr marL="68580" marR="68580" marT="0"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bl>
          </a:graphicData>
        </a:graphic>
      </p:graphicFrame>
      <p:graphicFrame>
        <p:nvGraphicFramePr>
          <p:cNvPr id="7" name="Объект 5"/>
          <p:cNvGraphicFramePr>
            <a:graphicFrameLocks/>
          </p:cNvGraphicFramePr>
          <p:nvPr>
            <p:extLst>
              <p:ext uri="{D42A27DB-BD31-4B8C-83A1-F6EECF244321}">
                <p14:modId xmlns:p14="http://schemas.microsoft.com/office/powerpoint/2010/main" val="3803465485"/>
              </p:ext>
            </p:extLst>
          </p:nvPr>
        </p:nvGraphicFramePr>
        <p:xfrm>
          <a:off x="4529069" y="1404631"/>
          <a:ext cx="4140927" cy="2676591"/>
        </p:xfrm>
        <a:graphic>
          <a:graphicData uri="http://schemas.openxmlformats.org/drawingml/2006/chart">
            <c:chart xmlns:c="http://schemas.openxmlformats.org/drawingml/2006/chart" xmlns:r="http://schemas.openxmlformats.org/officeDocument/2006/relationships" r:id="rId2"/>
          </a:graphicData>
        </a:graphic>
      </p:graphicFrame>
      <p:sp>
        <p:nvSpPr>
          <p:cNvPr id="18" name="Объект 28"/>
          <p:cNvSpPr txBox="1">
            <a:spLocks/>
          </p:cNvSpPr>
          <p:nvPr/>
        </p:nvSpPr>
        <p:spPr>
          <a:xfrm>
            <a:off x="101780" y="918315"/>
            <a:ext cx="8435479" cy="27699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ВИ ПОГОДЖУЄТЕСЯ (ЧИ НЕ ПОГОДЖУЄТЕСЯ) З НАСТУПНИМИ ТВЕРДЖЕННЯМИ</a:t>
            </a:r>
            <a:r>
              <a:rPr lang="en-US" dirty="0"/>
              <a:t>?</a:t>
            </a:r>
          </a:p>
        </p:txBody>
      </p:sp>
      <p:graphicFrame>
        <p:nvGraphicFramePr>
          <p:cNvPr id="6" name="Объект 36"/>
          <p:cNvGraphicFramePr>
            <a:graphicFrameLocks/>
          </p:cNvGraphicFramePr>
          <p:nvPr>
            <p:extLst>
              <p:ext uri="{D42A27DB-BD31-4B8C-83A1-F6EECF244321}">
                <p14:modId xmlns:p14="http://schemas.microsoft.com/office/powerpoint/2010/main" val="1208053946"/>
              </p:ext>
            </p:extLst>
          </p:nvPr>
        </p:nvGraphicFramePr>
        <p:xfrm>
          <a:off x="4127679" y="3992108"/>
          <a:ext cx="4593832" cy="36132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5/</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7658100" y="4982543"/>
            <a:ext cx="13469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190728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30"/>
          <p:cNvSpPr/>
          <p:nvPr>
            <p:custDataLst>
              <p:tags r:id="rId1"/>
            </p:custDataLst>
          </p:nvPr>
        </p:nvSpPr>
        <p:spPr bwMode="gray">
          <a:xfrm>
            <a:off x="298450" y="825500"/>
            <a:ext cx="871538" cy="4162425"/>
          </a:xfrm>
          <a:prstGeom prst="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9130" tIns="34565" rIns="69130" bIns="34565"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9" name="AutoShape 14"/>
          <p:cNvSpPr>
            <a:spLocks noChangeArrowheads="1"/>
          </p:cNvSpPr>
          <p:nvPr>
            <p:custDataLst>
              <p:tags r:id="rId2"/>
            </p:custDataLst>
          </p:nvPr>
        </p:nvSpPr>
        <p:spPr bwMode="gray">
          <a:xfrm>
            <a:off x="304800" y="824283"/>
            <a:ext cx="1095375" cy="219075"/>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130" tIns="35382" rIns="69130" bIns="35382" anchor="ctr"/>
          <a:lstStyle/>
          <a:p>
            <a:pPr lvl="0">
              <a:defRPr/>
            </a:pPr>
            <a:r>
              <a:rPr lang="ru-RU" sz="1200" dirty="0" err="1">
                <a:solidFill>
                  <a:srgbClr val="FFFFFF"/>
                </a:solidFill>
                <a:latin typeface="Arial" panose="020B0604020202020204" pitchFamily="34" charset="0"/>
                <a:cs typeface="Arial" panose="020B0604020202020204" pitchFamily="34" charset="0"/>
              </a:rPr>
              <a:t>Вибірка</a:t>
            </a:r>
            <a:endParaRPr lang="ru-RU" sz="1200" dirty="0">
              <a:solidFill>
                <a:srgbClr val="FFFFFF"/>
              </a:solidFill>
              <a:latin typeface="Arial" panose="020B0604020202020204" pitchFamily="34" charset="0"/>
              <a:cs typeface="Arial" panose="020B0604020202020204" pitchFamily="34" charset="0"/>
            </a:endParaRPr>
          </a:p>
        </p:txBody>
      </p:sp>
      <p:sp>
        <p:nvSpPr>
          <p:cNvPr id="10" name="Inhaltsplatzhalter 7"/>
          <p:cNvSpPr txBox="1">
            <a:spLocks/>
          </p:cNvSpPr>
          <p:nvPr>
            <p:custDataLst>
              <p:tags r:id="rId3"/>
            </p:custDataLst>
          </p:nvPr>
        </p:nvSpPr>
        <p:spPr bwMode="gray">
          <a:xfrm>
            <a:off x="1503363" y="824283"/>
            <a:ext cx="7342187" cy="1203789"/>
          </a:xfrm>
          <a:prstGeom prst="rect">
            <a:avLst/>
          </a:prstGeom>
          <a:solidFill>
            <a:schemeClr val="bg1"/>
          </a:solidFill>
          <a:ln>
            <a:noFill/>
          </a:ln>
          <a:effectLst/>
        </p:spPr>
        <p:txBody>
          <a:bodyPr lIns="68042" tIns="35382" rIns="68042" bIns="35382"/>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0" algn="just">
              <a:spcBef>
                <a:spcPts val="0"/>
              </a:spcBef>
              <a:defRPr/>
            </a:pPr>
            <a:r>
              <a:rPr lang="ru-RU" sz="1200" b="1" dirty="0" err="1">
                <a:solidFill>
                  <a:srgbClr val="000000"/>
                </a:solidFill>
                <a:latin typeface="Arial" panose="020B0604020202020204" pitchFamily="34" charset="0"/>
                <a:cs typeface="Arial" panose="020B0604020202020204" pitchFamily="34" charset="0"/>
              </a:rPr>
              <a:t>Опитано</a:t>
            </a:r>
            <a:r>
              <a:rPr lang="ru-RU" sz="1200" b="1" dirty="0">
                <a:solidFill>
                  <a:srgbClr val="000000"/>
                </a:solidFill>
                <a:latin typeface="Arial" panose="020B0604020202020204" pitchFamily="34" charset="0"/>
                <a:cs typeface="Arial" panose="020B0604020202020204" pitchFamily="34" charset="0"/>
              </a:rPr>
              <a:t> 2478 респондентів</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lvl="0"/>
            <a:r>
              <a:rPr lang="ru-RU" sz="1200" dirty="0" err="1">
                <a:solidFill>
                  <a:prstClr val="black"/>
                </a:solidFill>
                <a:latin typeface="Arial" panose="020B0604020202020204" pitchFamily="34" charset="0"/>
                <a:cs typeface="Arial" panose="020B0604020202020204" pitchFamily="34" charset="0"/>
              </a:rPr>
              <a:t>Вибірка</a:t>
            </a:r>
            <a:r>
              <a:rPr lang="ru-RU" sz="1200" dirty="0">
                <a:solidFill>
                  <a:prstClr val="black"/>
                </a:solidFill>
                <a:latin typeface="Arial" panose="020B0604020202020204" pitchFamily="34" charset="0"/>
                <a:cs typeface="Arial" panose="020B0604020202020204" pitchFamily="34" charset="0"/>
              </a:rPr>
              <a:t> є репрезентативною для населення України за </a:t>
            </a:r>
            <a:r>
              <a:rPr lang="ru-RU" sz="1200" dirty="0" err="1">
                <a:solidFill>
                  <a:prstClr val="black"/>
                </a:solidFill>
                <a:latin typeface="Arial" panose="020B0604020202020204" pitchFamily="34" charset="0"/>
                <a:cs typeface="Arial" panose="020B0604020202020204" pitchFamily="34" charset="0"/>
              </a:rPr>
              <a:t>регіонами</a:t>
            </a:r>
            <a:r>
              <a:rPr lang="ru-RU" sz="1200" dirty="0">
                <a:solidFill>
                  <a:prstClr val="black"/>
                </a:solidFill>
                <a:latin typeface="Arial" panose="020B0604020202020204" pitchFamily="34" charset="0"/>
                <a:cs typeface="Arial" panose="020B0604020202020204" pitchFamily="34" charset="0"/>
              </a:rPr>
              <a:t>, розміром </a:t>
            </a:r>
            <a:r>
              <a:rPr lang="ru-RU" sz="1200" dirty="0" err="1">
                <a:solidFill>
                  <a:prstClr val="black"/>
                </a:solidFill>
                <a:latin typeface="Arial" panose="020B0604020202020204" pitchFamily="34" charset="0"/>
                <a:cs typeface="Arial" panose="020B0604020202020204" pitchFamily="34" charset="0"/>
              </a:rPr>
              <a:t>населеного</a:t>
            </a:r>
            <a:r>
              <a:rPr lang="ru-RU" sz="1200" dirty="0">
                <a:solidFill>
                  <a:prstClr val="black"/>
                </a:solidFill>
                <a:latin typeface="Arial" panose="020B0604020202020204" pitchFamily="34" charset="0"/>
                <a:cs typeface="Arial" panose="020B0604020202020204" pitchFamily="34" charset="0"/>
              </a:rPr>
              <a:t> пункту, </a:t>
            </a:r>
            <a:r>
              <a:rPr lang="ru-RU" sz="1200" dirty="0" err="1">
                <a:solidFill>
                  <a:prstClr val="black"/>
                </a:solidFill>
                <a:latin typeface="Arial" panose="020B0604020202020204" pitchFamily="34" charset="0"/>
                <a:cs typeface="Arial" panose="020B0604020202020204" pitchFamily="34" charset="0"/>
              </a:rPr>
              <a:t>статтю</a:t>
            </a:r>
            <a:r>
              <a:rPr lang="ru-RU" sz="1200" dirty="0">
                <a:solidFill>
                  <a:prstClr val="black"/>
                </a:solidFill>
                <a:latin typeface="Arial" panose="020B0604020202020204" pitchFamily="34" charset="0"/>
                <a:cs typeface="Arial" panose="020B0604020202020204" pitchFamily="34" charset="0"/>
              </a:rPr>
              <a:t> і </a:t>
            </a:r>
            <a:r>
              <a:rPr lang="ru-RU" sz="1200" dirty="0" err="1">
                <a:solidFill>
                  <a:prstClr val="black"/>
                </a:solidFill>
                <a:latin typeface="Arial" panose="020B0604020202020204" pitchFamily="34" charset="0"/>
                <a:cs typeface="Arial" panose="020B0604020202020204" pitchFamily="34" charset="0"/>
              </a:rPr>
              <a:t>віком</a:t>
            </a:r>
            <a:r>
              <a:rPr lang="ru-RU" sz="1200" dirty="0">
                <a:solidFill>
                  <a:prstClr val="black"/>
                </a:solidFill>
                <a:latin typeface="Arial" panose="020B0604020202020204" pitchFamily="34" charset="0"/>
                <a:cs typeface="Arial" panose="020B0604020202020204" pitchFamily="34" charset="0"/>
              </a:rPr>
              <a:t> відповідно до даних </a:t>
            </a:r>
            <a:r>
              <a:rPr lang="ru-RU" sz="1200" dirty="0" err="1">
                <a:solidFill>
                  <a:prstClr val="black"/>
                </a:solidFill>
                <a:latin typeface="Arial" panose="020B0604020202020204" pitchFamily="34" charset="0"/>
                <a:cs typeface="Arial" panose="020B0604020202020204" pitchFamily="34" charset="0"/>
              </a:rPr>
              <a:t>Державної</a:t>
            </a:r>
            <a:r>
              <a:rPr lang="ru-RU" sz="1200" dirty="0">
                <a:solidFill>
                  <a:prstClr val="black"/>
                </a:solidFill>
                <a:latin typeface="Arial" panose="020B0604020202020204" pitchFamily="34" charset="0"/>
                <a:cs typeface="Arial" panose="020B0604020202020204" pitchFamily="34" charset="0"/>
              </a:rPr>
              <a:t> </a:t>
            </a:r>
            <a:r>
              <a:rPr lang="ru-RU" sz="1200" dirty="0" err="1">
                <a:solidFill>
                  <a:prstClr val="black"/>
                </a:solidFill>
                <a:latin typeface="Arial" panose="020B0604020202020204" pitchFamily="34" charset="0"/>
                <a:cs typeface="Arial" panose="020B0604020202020204" pitchFamily="34" charset="0"/>
              </a:rPr>
              <a:t>служби</a:t>
            </a:r>
            <a:r>
              <a:rPr lang="ru-RU" sz="1200" dirty="0">
                <a:solidFill>
                  <a:prstClr val="black"/>
                </a:solidFill>
                <a:latin typeface="Arial" panose="020B0604020202020204" pitchFamily="34" charset="0"/>
                <a:cs typeface="Arial" panose="020B0604020202020204" pitchFamily="34" charset="0"/>
              </a:rPr>
              <a:t> статистики України станом на 01.01.2017</a:t>
            </a:r>
            <a:r>
              <a:rPr lang="en-US" sz="1200" dirty="0">
                <a:solidFill>
                  <a:prstClr val="black"/>
                </a:solidFill>
                <a:latin typeface="Arial" panose="020B0604020202020204" pitchFamily="34" charset="0"/>
                <a:cs typeface="Arial" panose="020B0604020202020204" pitchFamily="34" charset="0"/>
              </a:rPr>
              <a:t>. </a:t>
            </a:r>
            <a:r>
              <a:rPr lang="uk-UA" sz="1200" dirty="0">
                <a:solidFill>
                  <a:prstClr val="black"/>
                </a:solidFill>
                <a:latin typeface="Arial" panose="020B0604020202020204" pitchFamily="34" charset="0"/>
                <a:cs typeface="Arial" panose="020B0604020202020204" pitchFamily="34" charset="0"/>
              </a:rPr>
              <a:t>Вибірка опитування населення України: 2 </a:t>
            </a:r>
            <a:r>
              <a:rPr lang="en-US" sz="1200" dirty="0">
                <a:solidFill>
                  <a:prstClr val="black"/>
                </a:solidFill>
                <a:latin typeface="Arial" panose="020B0604020202020204" pitchFamily="34" charset="0"/>
                <a:cs typeface="Arial" panose="020B0604020202020204" pitchFamily="34" charset="0"/>
              </a:rPr>
              <a:t>22</a:t>
            </a:r>
            <a:r>
              <a:rPr lang="uk-UA" sz="1200" dirty="0">
                <a:solidFill>
                  <a:prstClr val="black"/>
                </a:solidFill>
                <a:latin typeface="Arial" panose="020B0604020202020204" pitchFamily="34" charset="0"/>
                <a:cs typeface="Arial" panose="020B0604020202020204" pitchFamily="34" charset="0"/>
              </a:rPr>
              <a:t>8 респондентів віком від 18 років </a:t>
            </a:r>
            <a:r>
              <a:rPr lang="uk-UA" sz="1200" dirty="0" err="1">
                <a:solidFill>
                  <a:prstClr val="black"/>
                </a:solidFill>
                <a:latin typeface="Arial" panose="020B0604020202020204" pitchFamily="34" charset="0"/>
                <a:cs typeface="Arial" panose="020B0604020202020204" pitchFamily="34" charset="0"/>
              </a:rPr>
              <a:t>репрезентативно</a:t>
            </a:r>
            <a:r>
              <a:rPr lang="uk-UA" sz="1200" dirty="0">
                <a:solidFill>
                  <a:prstClr val="black"/>
                </a:solidFill>
                <a:latin typeface="Arial" panose="020B0604020202020204" pitchFamily="34" charset="0"/>
                <a:cs typeface="Arial" panose="020B0604020202020204" pitchFamily="34" charset="0"/>
              </a:rPr>
              <a:t> населенню України за винятком тимчасово окупованих територій Донецької та Луганської областей та АР Крим)</a:t>
            </a:r>
            <a:r>
              <a:rPr lang="en-US" sz="1200" dirty="0">
                <a:solidFill>
                  <a:prstClr val="black"/>
                </a:solidFill>
                <a:latin typeface="Arial" panose="020B0604020202020204" pitchFamily="34" charset="0"/>
                <a:cs typeface="Arial" panose="020B0604020202020204" pitchFamily="34" charset="0"/>
              </a:rPr>
              <a:t> </a:t>
            </a:r>
            <a:r>
              <a:rPr lang="uk-UA" sz="1200" dirty="0">
                <a:solidFill>
                  <a:prstClr val="black"/>
                </a:solidFill>
                <a:latin typeface="Arial" panose="020B0604020202020204" pitchFamily="34" charset="0"/>
                <a:cs typeface="Arial" panose="020B0604020202020204" pitchFamily="34" charset="0"/>
              </a:rPr>
              <a:t>Додаткові інтерв′ю: 250 інтерв′ю серед жителів Києва. </a:t>
            </a:r>
            <a:endParaRPr lang="en-US" sz="1200" dirty="0">
              <a:solidFill>
                <a:prstClr val="black"/>
              </a:solidFill>
              <a:latin typeface="Arial" panose="020B0604020202020204" pitchFamily="34" charset="0"/>
              <a:cs typeface="Arial" panose="020B0604020202020204" pitchFamily="34" charset="0"/>
            </a:endParaRPr>
          </a:p>
          <a:p>
            <a:pPr lvl="0" algn="just">
              <a:spcBef>
                <a:spcPts val="0"/>
              </a:spcBef>
              <a:defRPr/>
            </a:pPr>
            <a:endParaRPr lang="en-US" sz="1200" dirty="0">
              <a:solidFill>
                <a:prstClr val="black"/>
              </a:solidFill>
              <a:latin typeface="Arial" panose="020B0604020202020204" pitchFamily="34" charset="0"/>
              <a:cs typeface="Arial" panose="020B0604020202020204" pitchFamily="34" charset="0"/>
            </a:endParaRPr>
          </a:p>
          <a:p>
            <a:r>
              <a:rPr lang="ru-RU" sz="1200" dirty="0">
                <a:solidFill>
                  <a:prstClr val="black"/>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a:t>
            </a:r>
            <a:endParaRPr kumimoji="0" lang="uk-U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AutoShape 14"/>
          <p:cNvSpPr>
            <a:spLocks noChangeArrowheads="1"/>
          </p:cNvSpPr>
          <p:nvPr>
            <p:custDataLst>
              <p:tags r:id="rId4"/>
            </p:custDataLst>
          </p:nvPr>
        </p:nvSpPr>
        <p:spPr bwMode="gray">
          <a:xfrm>
            <a:off x="317500" y="2288422"/>
            <a:ext cx="1101725" cy="219075"/>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130" tIns="35382" rIns="69130" bIns="35382" anchor="ctr"/>
          <a:lstStyle/>
          <a:p>
            <a:pPr lvl="0">
              <a:defRPr/>
            </a:pPr>
            <a:r>
              <a:rPr lang="ru-RU" sz="1200" dirty="0" err="1">
                <a:solidFill>
                  <a:srgbClr val="FFFFFF"/>
                </a:solidFill>
                <a:latin typeface="Arial" panose="020B0604020202020204" pitchFamily="34" charset="0"/>
                <a:cs typeface="Arial" panose="020B0604020202020204" pitchFamily="34" charset="0"/>
              </a:rPr>
              <a:t>Покриття</a:t>
            </a:r>
            <a:endParaRPr lang="ru-RU" sz="1200" dirty="0">
              <a:solidFill>
                <a:srgbClr val="FFFFFF"/>
              </a:solidFill>
              <a:latin typeface="Arial" panose="020B0604020202020204" pitchFamily="34" charset="0"/>
              <a:cs typeface="Arial" panose="020B0604020202020204" pitchFamily="34" charset="0"/>
            </a:endParaRPr>
          </a:p>
        </p:txBody>
      </p:sp>
      <p:sp>
        <p:nvSpPr>
          <p:cNvPr id="40965" name="Inhaltsplatzhalter 7"/>
          <p:cNvSpPr txBox="1">
            <a:spLocks/>
          </p:cNvSpPr>
          <p:nvPr>
            <p:custDataLst>
              <p:tags r:id="rId5"/>
            </p:custDataLst>
          </p:nvPr>
        </p:nvSpPr>
        <p:spPr bwMode="gray">
          <a:xfrm>
            <a:off x="1509713" y="2288422"/>
            <a:ext cx="7348537" cy="3983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042" tIns="35382" rIns="68042" bIns="35382"/>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just" defTabSz="914400" fontAlgn="base">
              <a:spcBef>
                <a:spcPts val="300"/>
              </a:spcBef>
              <a:spcAft>
                <a:spcPct val="0"/>
              </a:spcAft>
              <a:defRPr/>
            </a:pPr>
            <a:r>
              <a:rPr lang="ru-RU" altLang="en-US" sz="1200" dirty="0">
                <a:solidFill>
                  <a:srgbClr val="000000"/>
                </a:solidFill>
              </a:rPr>
              <a:t>Дослідження </a:t>
            </a:r>
            <a:r>
              <a:rPr lang="ru-RU" altLang="en-US" sz="1200" dirty="0" err="1">
                <a:solidFill>
                  <a:srgbClr val="000000"/>
                </a:solidFill>
              </a:rPr>
              <a:t>охоплює</a:t>
            </a:r>
            <a:r>
              <a:rPr lang="ru-RU" altLang="en-US" sz="1200" dirty="0">
                <a:solidFill>
                  <a:srgbClr val="000000"/>
                </a:solidFill>
              </a:rPr>
              <a:t> всі </a:t>
            </a:r>
            <a:r>
              <a:rPr lang="ru-RU" altLang="en-US" sz="1200" dirty="0" err="1">
                <a:solidFill>
                  <a:srgbClr val="000000"/>
                </a:solidFill>
              </a:rPr>
              <a:t>регіони</a:t>
            </a:r>
            <a:r>
              <a:rPr lang="ru-RU" altLang="en-US" sz="1200" dirty="0">
                <a:solidFill>
                  <a:srgbClr val="000000"/>
                </a:solidFill>
              </a:rPr>
              <a:t> України, за </a:t>
            </a:r>
            <a:r>
              <a:rPr lang="ru-RU" altLang="en-US" sz="1200" dirty="0" err="1">
                <a:solidFill>
                  <a:srgbClr val="000000"/>
                </a:solidFill>
              </a:rPr>
              <a:t>винятком</a:t>
            </a:r>
            <a:r>
              <a:rPr lang="ru-RU" altLang="en-US" sz="1200" dirty="0">
                <a:solidFill>
                  <a:srgbClr val="000000"/>
                </a:solidFill>
              </a:rPr>
              <a:t> </a:t>
            </a:r>
            <a:r>
              <a:rPr lang="ru-RU" altLang="en-US" sz="1200" dirty="0" err="1">
                <a:solidFill>
                  <a:srgbClr val="000000"/>
                </a:solidFill>
              </a:rPr>
              <a:t>окупованих</a:t>
            </a:r>
            <a:r>
              <a:rPr lang="ru-RU" altLang="en-US" sz="1200" dirty="0">
                <a:solidFill>
                  <a:srgbClr val="000000"/>
                </a:solidFill>
              </a:rPr>
              <a:t> </a:t>
            </a:r>
            <a:r>
              <a:rPr lang="ru-RU" altLang="en-US" sz="1200" dirty="0" err="1">
                <a:solidFill>
                  <a:srgbClr val="000000"/>
                </a:solidFill>
              </a:rPr>
              <a:t>територій</a:t>
            </a:r>
            <a:r>
              <a:rPr lang="ru-RU" altLang="en-US" sz="1200" dirty="0">
                <a:solidFill>
                  <a:srgbClr val="000000"/>
                </a:solidFill>
              </a:rPr>
              <a:t> та </a:t>
            </a:r>
            <a:r>
              <a:rPr lang="ru-RU" altLang="en-US" sz="1200" dirty="0" err="1">
                <a:solidFill>
                  <a:srgbClr val="000000"/>
                </a:solidFill>
              </a:rPr>
              <a:t>зони</a:t>
            </a:r>
            <a:r>
              <a:rPr lang="ru-RU" altLang="en-US" sz="1200" dirty="0">
                <a:solidFill>
                  <a:srgbClr val="000000"/>
                </a:solidFill>
              </a:rPr>
              <a:t> </a:t>
            </a:r>
            <a:r>
              <a:rPr lang="ru-RU" altLang="en-US" sz="1200" dirty="0" err="1">
                <a:solidFill>
                  <a:srgbClr val="000000"/>
                </a:solidFill>
              </a:rPr>
              <a:t>Операції</a:t>
            </a:r>
            <a:r>
              <a:rPr lang="ru-RU" altLang="en-US" sz="1200" dirty="0">
                <a:solidFill>
                  <a:srgbClr val="000000"/>
                </a:solidFill>
              </a:rPr>
              <a:t> </a:t>
            </a:r>
            <a:r>
              <a:rPr lang="ru-RU" altLang="en-US" sz="1200" dirty="0" err="1">
                <a:solidFill>
                  <a:srgbClr val="000000"/>
                </a:solidFill>
              </a:rPr>
              <a:t>Об’єднаних</a:t>
            </a:r>
            <a:r>
              <a:rPr lang="ru-RU" altLang="en-US" sz="1200" dirty="0">
                <a:solidFill>
                  <a:srgbClr val="000000"/>
                </a:solidFill>
              </a:rPr>
              <a:t> Сил (ООС). </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66" name="Title 7"/>
          <p:cNvSpPr txBox="1">
            <a:spLocks/>
          </p:cNvSpPr>
          <p:nvPr/>
        </p:nvSpPr>
        <p:spPr bwMode="auto">
          <a:xfrm>
            <a:off x="247650" y="3635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defRPr/>
            </a:pPr>
            <a:r>
              <a:rPr lang="ru-RU" altLang="en-US" b="1" dirty="0">
                <a:solidFill>
                  <a:srgbClr val="651D32"/>
                </a:solidFill>
                <a:latin typeface="Gill Sans MT" panose="020B0502020104020203" pitchFamily="34" charset="0"/>
              </a:rPr>
              <a:t>ЗАГАЛЬНІ ДАНІ</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 (1/2)</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4" name="AutoShape 14"/>
          <p:cNvSpPr>
            <a:spLocks noChangeArrowheads="1"/>
          </p:cNvSpPr>
          <p:nvPr>
            <p:custDataLst>
              <p:tags r:id="rId6"/>
            </p:custDataLst>
          </p:nvPr>
        </p:nvSpPr>
        <p:spPr bwMode="gray">
          <a:xfrm>
            <a:off x="317500" y="2987634"/>
            <a:ext cx="1101725" cy="217488"/>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130" tIns="35382" rIns="69130" bIns="35382" anchor="ctr"/>
          <a:lstStyle/>
          <a:p>
            <a:pPr lvl="0">
              <a:defRPr/>
            </a:pPr>
            <a:r>
              <a:rPr lang="ru-RU" sz="1200" dirty="0" err="1">
                <a:solidFill>
                  <a:srgbClr val="FFFFFF"/>
                </a:solidFill>
                <a:latin typeface="Arial" panose="020B0604020202020204" pitchFamily="34" charset="0"/>
                <a:cs typeface="Arial" panose="020B0604020202020204" pitchFamily="34" charset="0"/>
              </a:rPr>
              <a:t>Тривалість</a:t>
            </a:r>
            <a:endParaRPr lang="ru-RU" sz="1200" dirty="0">
              <a:solidFill>
                <a:srgbClr val="FFFFFF"/>
              </a:solidFill>
              <a:latin typeface="Arial" panose="020B0604020202020204" pitchFamily="34" charset="0"/>
              <a:cs typeface="Arial" panose="020B0604020202020204" pitchFamily="34" charset="0"/>
            </a:endParaRPr>
          </a:p>
        </p:txBody>
      </p:sp>
      <p:sp>
        <p:nvSpPr>
          <p:cNvPr id="40968" name="Inhaltsplatzhalter 7"/>
          <p:cNvSpPr txBox="1">
            <a:spLocks/>
          </p:cNvSpPr>
          <p:nvPr>
            <p:custDataLst>
              <p:tags r:id="rId7"/>
            </p:custDataLst>
          </p:nvPr>
        </p:nvSpPr>
        <p:spPr bwMode="gray">
          <a:xfrm>
            <a:off x="1522413" y="2987634"/>
            <a:ext cx="7354887" cy="217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042" tIns="35382" rIns="68042" bIns="35382"/>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just" defTabSz="914400" fontAlgn="base">
              <a:spcBef>
                <a:spcPts val="300"/>
              </a:spcBef>
              <a:spcAft>
                <a:spcPct val="0"/>
              </a:spcAft>
              <a:defRPr/>
            </a:pPr>
            <a:r>
              <a:rPr lang="ru-RU" altLang="en-US" sz="1200" dirty="0">
                <a:solidFill>
                  <a:srgbClr val="000000"/>
                </a:solidFill>
              </a:rPr>
              <a:t>З 12 </a:t>
            </a:r>
            <a:r>
              <a:rPr lang="ru-RU" altLang="en-US" sz="1200" dirty="0" err="1">
                <a:solidFill>
                  <a:srgbClr val="000000"/>
                </a:solidFill>
              </a:rPr>
              <a:t>вересня</a:t>
            </a:r>
            <a:r>
              <a:rPr lang="ru-RU" altLang="en-US" sz="1200" dirty="0">
                <a:solidFill>
                  <a:srgbClr val="000000"/>
                </a:solidFill>
              </a:rPr>
              <a:t> до 01 </a:t>
            </a:r>
            <a:r>
              <a:rPr lang="ru-RU" altLang="en-US" sz="1200" dirty="0" err="1">
                <a:solidFill>
                  <a:srgbClr val="000000"/>
                </a:solidFill>
              </a:rPr>
              <a:t>жовтня</a:t>
            </a:r>
            <a:r>
              <a:rPr lang="ru-RU" altLang="en-US" sz="1200" dirty="0">
                <a:solidFill>
                  <a:srgbClr val="000000"/>
                </a:solidFill>
              </a:rPr>
              <a:t> 2018</a:t>
            </a:r>
          </a:p>
          <a:p>
            <a:pPr marL="0" marR="0" lvl="2" indent="0" algn="just" defTabSz="914400" rtl="0" eaLnBrk="1" fontAlgn="base" latinLnBrk="0" hangingPunct="1">
              <a:lnSpc>
                <a:spcPct val="100000"/>
              </a:lnSpc>
              <a:spcBef>
                <a:spcPts val="300"/>
              </a:spcBef>
              <a:spcAft>
                <a:spcPct val="0"/>
              </a:spcAft>
              <a:buClrTx/>
              <a:buSzTx/>
              <a:buFont typeface="Arial" panose="020B0604020202020204" pitchFamily="34" charset="0"/>
              <a:buNone/>
              <a:tabLst/>
              <a:defRPr/>
            </a:pPr>
            <a:endParaRPr kumimoji="0" lang="uk-U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AutoShape 14">
            <a:extLst>
              <a:ext uri="{FF2B5EF4-FFF2-40B4-BE49-F238E27FC236}">
                <a16:creationId xmlns:a16="http://schemas.microsoft.com/office/drawing/2014/main" xmlns="" id="{B0CF2C99-58AF-4583-A2AB-719647606B88}"/>
              </a:ext>
            </a:extLst>
          </p:cNvPr>
          <p:cNvSpPr>
            <a:spLocks noChangeArrowheads="1"/>
          </p:cNvSpPr>
          <p:nvPr>
            <p:custDataLst>
              <p:tags r:id="rId8"/>
            </p:custDataLst>
          </p:nvPr>
        </p:nvSpPr>
        <p:spPr bwMode="gray">
          <a:xfrm>
            <a:off x="327024" y="4514559"/>
            <a:ext cx="1101725" cy="217487"/>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130" tIns="35382" rIns="69130" bIns="35382" anchor="ctr"/>
          <a:lstStyle/>
          <a:p>
            <a:pPr lvl="0">
              <a:defRPr/>
            </a:pPr>
            <a:r>
              <a:rPr lang="ru-RU" sz="1200" dirty="0">
                <a:solidFill>
                  <a:srgbClr val="FFFFFF"/>
                </a:solidFill>
                <a:latin typeface="Arial" panose="020B0604020202020204" pitchFamily="34" charset="0"/>
                <a:cs typeface="Arial" panose="020B0604020202020204" pitchFamily="34" charset="0"/>
              </a:rPr>
              <a:t>Аналіз даних</a:t>
            </a:r>
          </a:p>
        </p:txBody>
      </p:sp>
      <p:sp>
        <p:nvSpPr>
          <p:cNvPr id="16" name="Inhaltsplatzhalter 7">
            <a:extLst>
              <a:ext uri="{FF2B5EF4-FFF2-40B4-BE49-F238E27FC236}">
                <a16:creationId xmlns:a16="http://schemas.microsoft.com/office/drawing/2014/main" xmlns="" id="{63079385-49A7-4A88-8A75-EF27C6800971}"/>
              </a:ext>
            </a:extLst>
          </p:cNvPr>
          <p:cNvSpPr txBox="1">
            <a:spLocks/>
          </p:cNvSpPr>
          <p:nvPr>
            <p:custDataLst>
              <p:tags r:id="rId9"/>
            </p:custDataLst>
          </p:nvPr>
        </p:nvSpPr>
        <p:spPr bwMode="gray">
          <a:xfrm>
            <a:off x="1520825" y="4514560"/>
            <a:ext cx="7354887" cy="488096"/>
          </a:xfrm>
          <a:prstGeom prst="rect">
            <a:avLst/>
          </a:prstGeom>
          <a:solidFill>
            <a:schemeClr val="bg1"/>
          </a:solidFill>
          <a:ln>
            <a:noFill/>
          </a:ln>
          <a:effectLst/>
        </p:spPr>
        <p:txBody>
          <a:bodyPr lIns="68042" tIns="35382" rIns="68042" bIns="35382"/>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marL="0" lvl="2" indent="0" algn="just">
              <a:spcAft>
                <a:spcPts val="454"/>
              </a:spcAft>
              <a:buNone/>
              <a:defRPr/>
            </a:pPr>
            <a:r>
              <a:rPr lang="ru-RU" sz="1200" dirty="0">
                <a:solidFill>
                  <a:srgbClr val="000000"/>
                </a:solidFill>
                <a:latin typeface="Arial" panose="020B0604020202020204" pitchFamily="34" charset="0"/>
                <a:cs typeface="Arial" panose="020B0604020202020204" pitchFamily="34" charset="0"/>
              </a:rPr>
              <a:t>У </a:t>
            </a:r>
            <a:r>
              <a:rPr lang="ru-RU" sz="1200" dirty="0" err="1">
                <a:solidFill>
                  <a:srgbClr val="000000"/>
                </a:solidFill>
                <a:latin typeface="Arial" panose="020B0604020202020204" pitchFamily="34" charset="0"/>
                <a:cs typeface="Arial" panose="020B0604020202020204" pitchFamily="34" charset="0"/>
              </a:rPr>
              <a:t>презентації</a:t>
            </a:r>
            <a:r>
              <a:rPr lang="ru-RU" sz="1200" dirty="0">
                <a:solidFill>
                  <a:srgbClr val="000000"/>
                </a:solidFill>
                <a:latin typeface="Arial" panose="020B0604020202020204" pitchFamily="34" charset="0"/>
                <a:cs typeface="Arial" panose="020B0604020202020204" pitchFamily="34" charset="0"/>
              </a:rPr>
              <a:t> представлено аналіз даних і </a:t>
            </a:r>
            <a:r>
              <a:rPr lang="ru-RU" sz="1200" dirty="0" err="1">
                <a:solidFill>
                  <a:srgbClr val="000000"/>
                </a:solidFill>
                <a:latin typeface="Arial" panose="020B0604020202020204" pitchFamily="34" charset="0"/>
                <a:cs typeface="Arial" panose="020B0604020202020204" pitchFamily="34" charset="0"/>
              </a:rPr>
              <a:t>його</a:t>
            </a:r>
            <a:r>
              <a:rPr lang="ru-RU" sz="1200" dirty="0">
                <a:solidFill>
                  <a:srgbClr val="000000"/>
                </a:solidFill>
                <a:latin typeface="Arial" panose="020B0604020202020204" pitchFamily="34" charset="0"/>
                <a:cs typeface="Arial" panose="020B0604020202020204" pitchFamily="34" charset="0"/>
              </a:rPr>
              <a:t> результати. </a:t>
            </a:r>
            <a:r>
              <a:rPr lang="ru-RU" sz="1200" dirty="0" err="1">
                <a:solidFill>
                  <a:srgbClr val="000000"/>
                </a:solidFill>
                <a:latin typeface="Arial" panose="020B0604020202020204" pitchFamily="34" charset="0"/>
                <a:cs typeface="Arial" panose="020B0604020202020204" pitchFamily="34" charset="0"/>
              </a:rPr>
              <a:t>Відповіді</a:t>
            </a:r>
            <a:r>
              <a:rPr lang="ru-RU" sz="1200" dirty="0">
                <a:solidFill>
                  <a:srgbClr val="000000"/>
                </a:solidFill>
                <a:latin typeface="Arial" panose="020B0604020202020204" pitchFamily="34" charset="0"/>
                <a:cs typeface="Arial" panose="020B0604020202020204" pitchFamily="34" charset="0"/>
              </a:rPr>
              <a:t> </a:t>
            </a:r>
            <a:r>
              <a:rPr lang="ru-RU" sz="1200" dirty="0" err="1">
                <a:solidFill>
                  <a:srgbClr val="000000"/>
                </a:solidFill>
                <a:latin typeface="Arial" panose="020B0604020202020204" pitchFamily="34" charset="0"/>
                <a:cs typeface="Arial" panose="020B0604020202020204" pitchFamily="34" charset="0"/>
              </a:rPr>
              <a:t>щодо</a:t>
            </a:r>
            <a:r>
              <a:rPr lang="ru-RU" sz="1200" dirty="0">
                <a:solidFill>
                  <a:srgbClr val="000000"/>
                </a:solidFill>
                <a:latin typeface="Arial" panose="020B0604020202020204" pitchFamily="34" charset="0"/>
                <a:cs typeface="Arial" panose="020B0604020202020204" pitchFamily="34" charset="0"/>
              </a:rPr>
              <a:t> </a:t>
            </a:r>
            <a:r>
              <a:rPr lang="ru-RU" sz="1200" dirty="0" err="1">
                <a:solidFill>
                  <a:srgbClr val="000000"/>
                </a:solidFill>
                <a:latin typeface="Arial" panose="020B0604020202020204" pitchFamily="34" charset="0"/>
                <a:cs typeface="Arial" panose="020B0604020202020204" pitchFamily="34" charset="0"/>
              </a:rPr>
              <a:t>обізнаності</a:t>
            </a:r>
            <a:r>
              <a:rPr lang="ru-RU" sz="1200" dirty="0">
                <a:solidFill>
                  <a:srgbClr val="000000"/>
                </a:solidFill>
                <a:latin typeface="Arial" panose="020B0604020202020204" pitchFamily="34" charset="0"/>
                <a:cs typeface="Arial" panose="020B0604020202020204" pitchFamily="34" charset="0"/>
              </a:rPr>
              <a:t>, де </a:t>
            </a:r>
            <a:r>
              <a:rPr lang="ru-RU" sz="1200" dirty="0" err="1">
                <a:solidFill>
                  <a:srgbClr val="000000"/>
                </a:solidFill>
                <a:latin typeface="Arial" panose="020B0604020202020204" pitchFamily="34" charset="0"/>
                <a:cs typeface="Arial" panose="020B0604020202020204" pitchFamily="34" charset="0"/>
              </a:rPr>
              <a:t>виявлено</a:t>
            </a:r>
            <a:r>
              <a:rPr lang="ru-RU" sz="1200" dirty="0">
                <a:solidFill>
                  <a:srgbClr val="000000"/>
                </a:solidFill>
                <a:latin typeface="Arial" panose="020B0604020202020204" pitchFamily="34" charset="0"/>
                <a:cs typeface="Arial" panose="020B0604020202020204" pitchFamily="34" charset="0"/>
              </a:rPr>
              <a:t> </a:t>
            </a:r>
            <a:r>
              <a:rPr lang="ru-RU" sz="1200" dirty="0" err="1">
                <a:solidFill>
                  <a:srgbClr val="000000"/>
                </a:solidFill>
                <a:latin typeface="Arial" panose="020B0604020202020204" pitchFamily="34" charset="0"/>
                <a:cs typeface="Arial" panose="020B0604020202020204" pitchFamily="34" charset="0"/>
              </a:rPr>
              <a:t>значущі</a:t>
            </a:r>
            <a:r>
              <a:rPr lang="ru-RU" sz="1200" dirty="0">
                <a:solidFill>
                  <a:srgbClr val="000000"/>
                </a:solidFill>
                <a:latin typeface="Arial" panose="020B0604020202020204" pitchFamily="34" charset="0"/>
                <a:cs typeface="Arial" panose="020B0604020202020204" pitchFamily="34" charset="0"/>
              </a:rPr>
              <a:t> відмінності, представлено </a:t>
            </a:r>
            <a:r>
              <a:rPr lang="ru-RU" sz="1200" dirty="0" err="1">
                <a:solidFill>
                  <a:srgbClr val="000000"/>
                </a:solidFill>
                <a:latin typeface="Arial" panose="020B0604020202020204" pitchFamily="34" charset="0"/>
                <a:cs typeface="Arial" panose="020B0604020202020204" pitchFamily="34" charset="0"/>
              </a:rPr>
              <a:t>окремо</a:t>
            </a:r>
            <a:r>
              <a:rPr lang="ru-RU" sz="1200" dirty="0">
                <a:solidFill>
                  <a:srgbClr val="000000"/>
                </a:solidFill>
                <a:latin typeface="Arial" panose="020B0604020202020204" pitchFamily="34" charset="0"/>
                <a:cs typeface="Arial" panose="020B0604020202020204" pitchFamily="34" charset="0"/>
              </a:rPr>
              <a:t> в </a:t>
            </a:r>
            <a:r>
              <a:rPr lang="ru-RU" sz="1200" dirty="0" err="1">
                <a:solidFill>
                  <a:srgbClr val="000000"/>
                </a:solidFill>
                <a:latin typeface="Arial" panose="020B0604020202020204" pitchFamily="34" charset="0"/>
                <a:cs typeface="Arial" panose="020B0604020202020204" pitchFamily="34" charset="0"/>
              </a:rPr>
              <a:t>розрізі</a:t>
            </a:r>
            <a:r>
              <a:rPr lang="ru-RU" sz="1200" dirty="0">
                <a:solidFill>
                  <a:srgbClr val="000000"/>
                </a:solidFill>
                <a:latin typeface="Arial" panose="020B0604020202020204" pitchFamily="34" charset="0"/>
                <a:cs typeface="Arial" panose="020B0604020202020204" pitchFamily="34" charset="0"/>
              </a:rPr>
              <a:t> </a:t>
            </a:r>
            <a:r>
              <a:rPr lang="ru-RU" sz="1200" dirty="0" err="1">
                <a:solidFill>
                  <a:srgbClr val="000000"/>
                </a:solidFill>
                <a:latin typeface="Arial" panose="020B0604020202020204" pitchFamily="34" charset="0"/>
                <a:cs typeface="Arial" panose="020B0604020202020204" pitchFamily="34" charset="0"/>
              </a:rPr>
              <a:t>регіонів</a:t>
            </a:r>
            <a:r>
              <a:rPr lang="ru-RU" sz="1200" dirty="0">
                <a:solidFill>
                  <a:srgbClr val="000000"/>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Inhaltsplatzhalter 7"/>
          <p:cNvSpPr txBox="1">
            <a:spLocks/>
          </p:cNvSpPr>
          <p:nvPr>
            <p:custDataLst>
              <p:tags r:id="rId10"/>
            </p:custDataLst>
          </p:nvPr>
        </p:nvSpPr>
        <p:spPr bwMode="gray">
          <a:xfrm>
            <a:off x="1522413" y="3533350"/>
            <a:ext cx="7354887" cy="6673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042" tIns="35382" rIns="68042" bIns="35382"/>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just" defTabSz="914400" fontAlgn="base">
              <a:spcBef>
                <a:spcPts val="300"/>
              </a:spcBef>
              <a:spcAft>
                <a:spcPct val="0"/>
              </a:spcAft>
              <a:defRPr/>
            </a:pPr>
            <a:r>
              <a:rPr lang="ru-RU" altLang="en-US" sz="1200" dirty="0" err="1">
                <a:solidFill>
                  <a:srgbClr val="000000"/>
                </a:solidFill>
              </a:rPr>
              <a:t>Опитувальник</a:t>
            </a:r>
            <a:r>
              <a:rPr lang="ru-RU" altLang="en-US" sz="1200" dirty="0">
                <a:solidFill>
                  <a:srgbClr val="000000"/>
                </a:solidFill>
              </a:rPr>
              <a:t> дослідження «</a:t>
            </a:r>
            <a:r>
              <a:rPr lang="ru-RU" altLang="en-US" sz="1200" dirty="0" err="1">
                <a:solidFill>
                  <a:srgbClr val="000000"/>
                </a:solidFill>
              </a:rPr>
              <a:t>Нове</a:t>
            </a:r>
            <a:r>
              <a:rPr lang="ru-RU" altLang="en-US" sz="1200" dirty="0">
                <a:solidFill>
                  <a:srgbClr val="000000"/>
                </a:solidFill>
              </a:rPr>
              <a:t> </a:t>
            </a:r>
            <a:r>
              <a:rPr lang="ru-RU" altLang="en-US" sz="1200" dirty="0" err="1">
                <a:solidFill>
                  <a:srgbClr val="000000"/>
                </a:solidFill>
              </a:rPr>
              <a:t>правосуддя</a:t>
            </a:r>
            <a:r>
              <a:rPr lang="ru-RU" altLang="en-US" sz="1200" dirty="0">
                <a:solidFill>
                  <a:srgbClr val="000000"/>
                </a:solidFill>
              </a:rPr>
              <a:t>» </a:t>
            </a:r>
            <a:r>
              <a:rPr lang="ru-RU" altLang="en-US" sz="1200" dirty="0" err="1">
                <a:solidFill>
                  <a:srgbClr val="000000"/>
                </a:solidFill>
              </a:rPr>
              <a:t>розроблений</a:t>
            </a:r>
            <a:r>
              <a:rPr lang="ru-RU" altLang="en-US" sz="1200" dirty="0">
                <a:solidFill>
                  <a:srgbClr val="000000"/>
                </a:solidFill>
              </a:rPr>
              <a:t> </a:t>
            </a:r>
            <a:r>
              <a:rPr lang="ru-RU" altLang="en-US" sz="1200" dirty="0" err="1">
                <a:solidFill>
                  <a:srgbClr val="000000"/>
                </a:solidFill>
              </a:rPr>
              <a:t>спільно</a:t>
            </a:r>
            <a:r>
              <a:rPr lang="ru-RU" altLang="en-US" sz="1200" dirty="0">
                <a:solidFill>
                  <a:srgbClr val="000000"/>
                </a:solidFill>
              </a:rPr>
              <a:t> </a:t>
            </a:r>
            <a:r>
              <a:rPr lang="ru-RU" altLang="en-US" sz="1200" dirty="0" err="1">
                <a:solidFill>
                  <a:srgbClr val="000000"/>
                </a:solidFill>
              </a:rPr>
              <a:t>українськими</a:t>
            </a:r>
            <a:r>
              <a:rPr lang="ru-RU" altLang="en-US" sz="1200" dirty="0">
                <a:solidFill>
                  <a:srgbClr val="000000"/>
                </a:solidFill>
              </a:rPr>
              <a:t> та </a:t>
            </a:r>
            <a:r>
              <a:rPr lang="ru-RU" altLang="en-US" sz="1200" dirty="0" err="1">
                <a:solidFill>
                  <a:srgbClr val="000000"/>
                </a:solidFill>
              </a:rPr>
              <a:t>міжнародними</a:t>
            </a:r>
            <a:r>
              <a:rPr lang="ru-RU" altLang="en-US" sz="1200" dirty="0">
                <a:solidFill>
                  <a:srgbClr val="000000"/>
                </a:solidFill>
              </a:rPr>
              <a:t> </a:t>
            </a:r>
            <a:r>
              <a:rPr lang="ru-RU" altLang="en-US" sz="1200" dirty="0" err="1">
                <a:solidFill>
                  <a:srgbClr val="000000"/>
                </a:solidFill>
              </a:rPr>
              <a:t>експертами</a:t>
            </a:r>
            <a:r>
              <a:rPr lang="ru-RU" altLang="en-US" sz="1200" dirty="0">
                <a:solidFill>
                  <a:srgbClr val="000000"/>
                </a:solidFill>
              </a:rPr>
              <a:t>. </a:t>
            </a:r>
            <a:r>
              <a:rPr lang="ru-RU" altLang="en-US" sz="1200" dirty="0" err="1">
                <a:solidFill>
                  <a:srgbClr val="000000"/>
                </a:solidFill>
              </a:rPr>
              <a:t>Попереднє</a:t>
            </a:r>
            <a:r>
              <a:rPr lang="ru-RU" altLang="en-US" sz="1200" dirty="0">
                <a:solidFill>
                  <a:srgbClr val="000000"/>
                </a:solidFill>
              </a:rPr>
              <a:t> </a:t>
            </a:r>
            <a:r>
              <a:rPr lang="ru-RU" altLang="en-US" sz="1200" dirty="0" err="1">
                <a:solidFill>
                  <a:srgbClr val="000000"/>
                </a:solidFill>
              </a:rPr>
              <a:t>тестування</a:t>
            </a:r>
            <a:r>
              <a:rPr lang="ru-RU" altLang="en-US" sz="1200" dirty="0">
                <a:solidFill>
                  <a:srgbClr val="000000"/>
                </a:solidFill>
              </a:rPr>
              <a:t> </a:t>
            </a:r>
            <a:r>
              <a:rPr lang="ru-RU" altLang="en-US" sz="1200" dirty="0" err="1">
                <a:solidFill>
                  <a:srgbClr val="000000"/>
                </a:solidFill>
              </a:rPr>
              <a:t>опитувальника</a:t>
            </a:r>
            <a:r>
              <a:rPr lang="ru-RU" altLang="en-US" sz="1200" dirty="0">
                <a:solidFill>
                  <a:srgbClr val="000000"/>
                </a:solidFill>
              </a:rPr>
              <a:t> </a:t>
            </a:r>
            <a:r>
              <a:rPr lang="ru-RU" altLang="en-US" sz="1200" dirty="0" err="1">
                <a:solidFill>
                  <a:srgbClr val="000000"/>
                </a:solidFill>
              </a:rPr>
              <a:t>було</a:t>
            </a:r>
            <a:r>
              <a:rPr lang="ru-RU" altLang="en-US" sz="1200" dirty="0">
                <a:solidFill>
                  <a:srgbClr val="000000"/>
                </a:solidFill>
              </a:rPr>
              <a:t> </a:t>
            </a:r>
            <a:r>
              <a:rPr lang="ru-RU" altLang="en-US" sz="1200" dirty="0" err="1">
                <a:solidFill>
                  <a:srgbClr val="000000"/>
                </a:solidFill>
              </a:rPr>
              <a:t>здійснено</a:t>
            </a:r>
            <a:r>
              <a:rPr lang="ru-RU" altLang="en-US" sz="1200" dirty="0">
                <a:solidFill>
                  <a:srgbClr val="000000"/>
                </a:solidFill>
              </a:rPr>
              <a:t> серед 20 респондентів у </a:t>
            </a:r>
            <a:r>
              <a:rPr lang="ru-RU" altLang="en-US" sz="1200" dirty="0" err="1">
                <a:solidFill>
                  <a:srgbClr val="000000"/>
                </a:solidFill>
              </a:rPr>
              <a:t>різних</a:t>
            </a:r>
            <a:r>
              <a:rPr lang="ru-RU" altLang="en-US" sz="1200" dirty="0">
                <a:solidFill>
                  <a:srgbClr val="000000"/>
                </a:solidFill>
              </a:rPr>
              <a:t> </a:t>
            </a:r>
            <a:r>
              <a:rPr lang="ru-RU" altLang="en-US" sz="1200" dirty="0" err="1">
                <a:solidFill>
                  <a:srgbClr val="000000"/>
                </a:solidFill>
              </a:rPr>
              <a:t>регіонах</a:t>
            </a:r>
            <a:r>
              <a:rPr lang="ru-RU" altLang="en-US" sz="1200" dirty="0">
                <a:solidFill>
                  <a:srgbClr val="000000"/>
                </a:solidFill>
              </a:rPr>
              <a:t>. За </a:t>
            </a:r>
            <a:r>
              <a:rPr lang="ru-RU" altLang="en-US" sz="1200" dirty="0" err="1">
                <a:solidFill>
                  <a:srgbClr val="000000"/>
                </a:solidFill>
              </a:rPr>
              <a:t>його</a:t>
            </a:r>
            <a:r>
              <a:rPr lang="ru-RU" altLang="en-US" sz="1200" dirty="0">
                <a:solidFill>
                  <a:srgbClr val="000000"/>
                </a:solidFill>
              </a:rPr>
              <a:t> результатами в </a:t>
            </a:r>
            <a:r>
              <a:rPr lang="ru-RU" altLang="en-US" sz="1200" dirty="0" err="1">
                <a:solidFill>
                  <a:srgbClr val="000000"/>
                </a:solidFill>
              </a:rPr>
              <a:t>опитувальник</a:t>
            </a:r>
            <a:r>
              <a:rPr lang="ru-RU" altLang="en-US" sz="1200" dirty="0">
                <a:solidFill>
                  <a:srgbClr val="000000"/>
                </a:solidFill>
              </a:rPr>
              <a:t> внесено </a:t>
            </a:r>
            <a:r>
              <a:rPr lang="ru-RU" altLang="en-US" sz="1200" dirty="0" err="1">
                <a:solidFill>
                  <a:srgbClr val="000000"/>
                </a:solidFill>
              </a:rPr>
              <a:t>виправлення</a:t>
            </a:r>
            <a:r>
              <a:rPr lang="ru-RU" altLang="en-US" sz="1200" dirty="0">
                <a:solidFill>
                  <a:srgbClr val="000000"/>
                </a:solidFill>
              </a:rPr>
              <a:t> і </a:t>
            </a:r>
            <a:r>
              <a:rPr lang="ru-RU" altLang="en-US" sz="1200" dirty="0" err="1">
                <a:solidFill>
                  <a:srgbClr val="000000"/>
                </a:solidFill>
              </a:rPr>
              <a:t>доповнення</a:t>
            </a:r>
            <a:r>
              <a:rPr lang="ru-RU" altLang="en-US" sz="1200" dirty="0">
                <a:solidFill>
                  <a:srgbClr val="000000"/>
                </a:solidFill>
              </a:rPr>
              <a:t>.</a:t>
            </a:r>
            <a:endParaRPr kumimoji="0" lang="uk-UA"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AutoShape 14"/>
          <p:cNvSpPr>
            <a:spLocks noChangeArrowheads="1"/>
          </p:cNvSpPr>
          <p:nvPr>
            <p:custDataLst>
              <p:tags r:id="rId11"/>
            </p:custDataLst>
          </p:nvPr>
        </p:nvSpPr>
        <p:spPr bwMode="gray">
          <a:xfrm>
            <a:off x="328612" y="3552070"/>
            <a:ext cx="1174751" cy="198766"/>
          </a:xfrm>
          <a:prstGeom prst="rect">
            <a:avLst/>
          </a:prstGeom>
          <a:solidFill>
            <a:schemeClr val="accent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130" tIns="35382" rIns="69130" bIns="35382" anchor="ctr"/>
          <a:lstStyle/>
          <a:p>
            <a:pPr lvl="0">
              <a:defRPr/>
            </a:pPr>
            <a:r>
              <a:rPr lang="ru-RU" sz="1200" dirty="0" err="1">
                <a:solidFill>
                  <a:srgbClr val="FFFFFF"/>
                </a:solidFill>
                <a:latin typeface="Arial" panose="020B0604020202020204" pitchFamily="34" charset="0"/>
                <a:cs typeface="Arial" panose="020B0604020202020204" pitchFamily="34" charset="0"/>
              </a:rPr>
              <a:t>Опитувальник</a:t>
            </a:r>
            <a:endParaRPr lang="ru-RU"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70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57161768"/>
              </p:ext>
            </p:extLst>
          </p:nvPr>
        </p:nvGraphicFramePr>
        <p:xfrm>
          <a:off x="164965" y="1114742"/>
          <a:ext cx="8814070" cy="3611530"/>
        </p:xfrm>
        <a:graphic>
          <a:graphicData uri="http://schemas.openxmlformats.org/drawingml/2006/table">
            <a:tbl>
              <a:tblPr firstRow="1" bandRow="1">
                <a:tableStyleId>{5FD0F851-EC5A-4D38-B0AD-8093EC10F338}</a:tableStyleId>
              </a:tblPr>
              <a:tblGrid>
                <a:gridCol w="5216932">
                  <a:extLst>
                    <a:ext uri="{9D8B030D-6E8A-4147-A177-3AD203B41FA5}">
                      <a16:colId xmlns:a16="http://schemas.microsoft.com/office/drawing/2014/main" xmlns="" val="3924693811"/>
                    </a:ext>
                  </a:extLst>
                </a:gridCol>
                <a:gridCol w="1684451">
                  <a:extLst>
                    <a:ext uri="{9D8B030D-6E8A-4147-A177-3AD203B41FA5}">
                      <a16:colId xmlns:a16="http://schemas.microsoft.com/office/drawing/2014/main" xmlns="" val="4274829821"/>
                    </a:ext>
                  </a:extLst>
                </a:gridCol>
                <a:gridCol w="1912687">
                  <a:extLst>
                    <a:ext uri="{9D8B030D-6E8A-4147-A177-3AD203B41FA5}">
                      <a16:colId xmlns:a16="http://schemas.microsoft.com/office/drawing/2014/main" xmlns="" val="3325791271"/>
                    </a:ext>
                  </a:extLst>
                </a:gridCol>
              </a:tblGrid>
              <a:tr h="467680">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В</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дмова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громадянина</a:t>
                      </a:r>
                      <a:r>
                        <a:rPr lang="ru-RU" sz="1000" b="0" i="0" u="none" strike="noStrike" dirty="0">
                          <a:solidFill>
                            <a:srgbClr val="000000"/>
                          </a:solidFill>
                          <a:effectLst/>
                          <a:latin typeface="Arial" panose="020B0604020202020204" pitchFamily="34" charset="0"/>
                          <a:cs typeface="Arial" panose="020B0604020202020204" pitchFamily="34" charset="0"/>
                        </a:rPr>
                        <a:t> в</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д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йних</a:t>
                      </a:r>
                      <a:r>
                        <a:rPr lang="ru-RU" sz="1000" b="0" i="0" u="none" strike="noStrike" dirty="0">
                          <a:solidFill>
                            <a:srgbClr val="000000"/>
                          </a:solidFill>
                          <a:effectLst/>
                          <a:latin typeface="Arial" panose="020B0604020202020204" pitchFamily="34" charset="0"/>
                          <a:cs typeface="Arial" panose="020B0604020202020204" pitchFamily="34" charset="0"/>
                        </a:rPr>
                        <a:t> метод</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вир</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шення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своїх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власних</a:t>
                      </a:r>
                      <a:r>
                        <a:rPr lang="ru-RU" sz="1000" b="0" i="0" u="none" strike="noStrike" dirty="0">
                          <a:solidFill>
                            <a:srgbClr val="000000"/>
                          </a:solidFill>
                          <a:effectLst/>
                          <a:latin typeface="Arial" panose="020B0604020202020204" pitchFamily="34" charset="0"/>
                          <a:cs typeface="Arial" panose="020B0604020202020204" pitchFamily="34" charset="0"/>
                        </a:rPr>
                        <a:t> проблем (</a:t>
                      </a:r>
                      <a:r>
                        <a:rPr lang="ru-RU" sz="1000" b="0" i="0" u="none" strike="noStrike" dirty="0" err="1">
                          <a:solidFill>
                            <a:srgbClr val="000000"/>
                          </a:solidFill>
                          <a:effectLst/>
                          <a:latin typeface="Arial" panose="020B0604020202020204" pitchFamily="34" charset="0"/>
                          <a:cs typeface="Arial" panose="020B0604020202020204" pitchFamily="34" charset="0"/>
                        </a:rPr>
                        <a:t>наприклад</a:t>
                      </a:r>
                      <a:r>
                        <a:rPr lang="ru-RU" sz="1000" b="0" i="0" u="none" strike="noStrike" dirty="0">
                          <a:solidFill>
                            <a:srgbClr val="000000"/>
                          </a:solidFill>
                          <a:effectLst/>
                          <a:latin typeface="Arial" panose="020B0604020202020204" pitchFamily="34" charset="0"/>
                          <a:cs typeface="Arial" panose="020B0604020202020204" pitchFamily="34" charset="0"/>
                        </a:rPr>
                        <a:t>, хабар</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для отримання </a:t>
                      </a:r>
                      <a:r>
                        <a:rPr lang="ru-RU" sz="1000" b="0" i="0" u="none" strike="noStrike" dirty="0" err="1">
                          <a:solidFill>
                            <a:srgbClr val="000000"/>
                          </a:solidFill>
                          <a:effectLst/>
                          <a:latin typeface="Arial" panose="020B0604020202020204" pitchFamily="34" charset="0"/>
                          <a:cs typeface="Arial" panose="020B0604020202020204" pitchFamily="34" charset="0"/>
                        </a:rPr>
                        <a:t>дозвол</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п</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льг</a:t>
                      </a:r>
                      <a:r>
                        <a:rPr lang="ru-RU" sz="1000" b="0" i="0" u="none" strike="noStrike" dirty="0">
                          <a:solidFill>
                            <a:srgbClr val="000000"/>
                          </a:solidFill>
                          <a:effectLst/>
                          <a:latin typeface="Arial" panose="020B0604020202020204" pitchFamily="34" charset="0"/>
                          <a:cs typeface="Arial" panose="020B0604020202020204" pitchFamily="34" charset="0"/>
                        </a:rPr>
                        <a:t>, документ</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a:t>
                      </a:r>
                      <a:r>
                        <a:rPr lang="ru-RU" sz="1000" b="0" i="0" u="none" strike="noStrike" dirty="0" err="1">
                          <a:solidFill>
                            <a:srgbClr val="000000"/>
                          </a:solidFill>
                          <a:effectLst/>
                          <a:latin typeface="Arial" panose="020B0604020202020204" pitchFamily="34" charset="0"/>
                          <a:cs typeface="Arial" panose="020B0604020202020204" pitchFamily="34" charset="0"/>
                        </a:rPr>
                        <a:t>тощо</a:t>
                      </a: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B w="12700" cmpd="sng">
                      <a:noFill/>
                    </a:lnB>
                    <a:noFill/>
                  </a:tcPr>
                </a:tc>
                <a:tc>
                  <a:txBody>
                    <a:bodyPr/>
                    <a:lstStyle/>
                    <a:p>
                      <a:endParaRPr lang="uk-UA" sz="800" dirty="0">
                        <a:noFill/>
                      </a:endParaRPr>
                    </a:p>
                  </a:txBody>
                  <a:tcPr>
                    <a:lnB w="12700" cmpd="sng">
                      <a:noFill/>
                    </a:lnB>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460016">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Пов</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домляти</a:t>
                      </a:r>
                      <a:r>
                        <a:rPr lang="ru-RU" sz="1000" b="0" i="0" u="none" strike="noStrike" dirty="0">
                          <a:solidFill>
                            <a:srgbClr val="000000"/>
                          </a:solidFill>
                          <a:effectLst/>
                          <a:latin typeface="Arial" panose="020B0604020202020204" pitchFamily="34" charset="0"/>
                          <a:cs typeface="Arial" panose="020B0604020202020204" pitchFamily="34" charset="0"/>
                        </a:rPr>
                        <a:t> ЗМ</a:t>
                      </a:r>
                      <a:r>
                        <a:rPr lang="en-US" sz="1000" b="0" i="0" u="none" strike="noStrike" dirty="0">
                          <a:solidFill>
                            <a:srgbClr val="000000"/>
                          </a:solidFill>
                          <a:effectLst/>
                          <a:latin typeface="Arial" panose="020B0604020202020204" pitchFamily="34" charset="0"/>
                          <a:cs typeface="Arial" panose="020B0604020202020204" pitchFamily="34" charset="0"/>
                        </a:rPr>
                        <a:t>I </a:t>
                      </a:r>
                      <a:r>
                        <a:rPr lang="ru-RU" sz="1000" b="0" i="0" u="none" strike="noStrike" dirty="0">
                          <a:solidFill>
                            <a:srgbClr val="000000"/>
                          </a:solidFill>
                          <a:effectLst/>
                          <a:latin typeface="Arial" panose="020B0604020202020204" pitchFamily="34" charset="0"/>
                          <a:cs typeface="Arial" panose="020B0604020202020204" pitchFamily="34" charset="0"/>
                        </a:rPr>
                        <a:t>чи </a:t>
                      </a:r>
                      <a:r>
                        <a:rPr lang="ru-RU" sz="1000" b="0" i="0" u="none" strike="noStrike" dirty="0" err="1">
                          <a:solidFill>
                            <a:srgbClr val="000000"/>
                          </a:solidFill>
                          <a:effectLst/>
                          <a:latin typeface="Arial" panose="020B0604020202020204" pitchFamily="34" charset="0"/>
                          <a:cs typeface="Arial" panose="020B0604020202020204" pitchFamily="34" charset="0"/>
                        </a:rPr>
                        <a:t>окремих</a:t>
                      </a:r>
                      <a:r>
                        <a:rPr lang="ru-RU" sz="1000" b="0" i="0" u="none" strike="noStrike" dirty="0">
                          <a:solidFill>
                            <a:srgbClr val="000000"/>
                          </a:solidFill>
                          <a:effectLst/>
                          <a:latin typeface="Arial" panose="020B0604020202020204" pitchFamily="34" charset="0"/>
                          <a:cs typeface="Arial" panose="020B0604020202020204" pitchFamily="34" charset="0"/>
                        </a:rPr>
                        <a:t> журнал</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ст</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в про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err="1">
                          <a:solidFill>
                            <a:srgbClr val="000000"/>
                          </a:solidFill>
                          <a:effectLst/>
                          <a:latin typeface="Arial" panose="020B0604020202020204" pitchFamily="34" charset="0"/>
                          <a:cs typeface="Arial" panose="020B0604020202020204" pitchFamily="34" charset="0"/>
                        </a:rPr>
                        <a:t>йн</a:t>
                      </a:r>
                      <a:r>
                        <a:rPr lang="en-US" sz="1000" b="0" i="0" u="none" strike="noStrike" dirty="0">
                          <a:solidFill>
                            <a:srgbClr val="000000"/>
                          </a:solidFill>
                          <a:effectLst/>
                          <a:latin typeface="Arial" panose="020B0604020202020204" pitchFamily="34" charset="0"/>
                          <a:cs typeface="Arial" panose="020B0604020202020204" pitchFamily="34" charset="0"/>
                        </a:rPr>
                        <a:t>i </a:t>
                      </a:r>
                      <a:r>
                        <a:rPr lang="ru-RU" sz="1000" b="0" i="0" u="none" strike="noStrike" dirty="0">
                          <a:solidFill>
                            <a:srgbClr val="000000"/>
                          </a:solidFill>
                          <a:effectLst/>
                          <a:latin typeface="Arial" panose="020B0604020202020204" pitchFamily="34" charset="0"/>
                          <a:cs typeface="Arial" panose="020B0604020202020204" pitchFamily="34" charset="0"/>
                        </a:rPr>
                        <a:t>д</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ї </a:t>
                      </a:r>
                      <a:r>
                        <a:rPr lang="ru-RU" sz="1000" b="0" i="0" u="none" strike="noStrike" dirty="0" err="1">
                          <a:solidFill>
                            <a:srgbClr val="000000"/>
                          </a:solidFill>
                          <a:effectLst/>
                          <a:latin typeface="Arial" panose="020B0604020202020204" pitchFamily="34" charset="0"/>
                          <a:cs typeface="Arial" panose="020B0604020202020204" pitchFamily="34" charset="0"/>
                        </a:rPr>
                        <a:t>посадових</a:t>
                      </a:r>
                      <a:r>
                        <a:rPr lang="ru-RU" sz="1000" b="0" i="0" u="none" strike="noStrike" dirty="0">
                          <a:solidFill>
                            <a:srgbClr val="000000"/>
                          </a:solidFill>
                          <a:effectLst/>
                          <a:latin typeface="Arial" panose="020B0604020202020204" pitchFamily="34" charset="0"/>
                          <a:cs typeface="Arial" panose="020B0604020202020204" pitchFamily="34" charset="0"/>
                        </a:rPr>
                        <a:t> ос</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б</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59865">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Повiдомляти</a:t>
                      </a:r>
                      <a:r>
                        <a:rPr lang="ru-RU" sz="1000" b="0" i="0" u="none" strike="noStrike" dirty="0">
                          <a:solidFill>
                            <a:srgbClr val="000000"/>
                          </a:solidFill>
                          <a:effectLst/>
                          <a:latin typeface="Arial" panose="020B0604020202020204" pitchFamily="34" charset="0"/>
                          <a:cs typeface="Arial" panose="020B0604020202020204" pitchFamily="34" charset="0"/>
                        </a:rPr>
                        <a:t> НАБУ про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корупцiйнi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посадових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осiб</a:t>
                      </a:r>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T>
                      <a:noFill/>
                    </a:lnT>
                  </a:tcPr>
                </a:tc>
                <a:tc>
                  <a:txBody>
                    <a:bodyPr/>
                    <a:lstStyle/>
                    <a:p>
                      <a:endParaRPr lang="uk-UA" sz="800" dirty="0">
                        <a:noFill/>
                      </a:endParaRPr>
                    </a:p>
                  </a:txBody>
                  <a:tcP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467660">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Громадяни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можуть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повiдомляти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правоохороннi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органи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полiцiю</a:t>
                      </a:r>
                      <a:r>
                        <a:rPr lang="ru-RU" sz="1000" b="0" i="0" u="none" strike="noStrike" dirty="0">
                          <a:solidFill>
                            <a:srgbClr val="000000"/>
                          </a:solidFill>
                          <a:effectLst/>
                          <a:latin typeface="Arial" panose="020B0604020202020204" pitchFamily="34" charset="0"/>
                          <a:cs typeface="Arial" panose="020B0604020202020204" pitchFamily="34" charset="0"/>
                        </a:rPr>
                        <a:t>, прокуратуру, СБУ) про </a:t>
                      </a:r>
                      <a:r>
                        <a:rPr lang="ru-RU" sz="1000" b="0" i="0" u="none" strike="noStrike" dirty="0" err="1">
                          <a:solidFill>
                            <a:srgbClr val="000000"/>
                          </a:solidFill>
                          <a:effectLst/>
                          <a:latin typeface="Arial" panose="020B0604020202020204" pitchFamily="34" charset="0"/>
                          <a:cs typeface="Arial" panose="020B0604020202020204" pitchFamily="34" charset="0"/>
                        </a:rPr>
                        <a:t>вiдомi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їм</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корупцiйнi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посадових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осiб</a:t>
                      </a:r>
                      <a:r>
                        <a:rPr lang="en-US"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2769028592"/>
                  </a:ext>
                </a:extLst>
              </a:tr>
              <a:tr h="452071">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Повiдомляти</a:t>
                      </a:r>
                      <a:r>
                        <a:rPr lang="ru-RU" sz="1000" b="0" i="0" u="none" strike="noStrike" dirty="0">
                          <a:solidFill>
                            <a:srgbClr val="000000"/>
                          </a:solidFill>
                          <a:effectLst/>
                          <a:latin typeface="Arial" panose="020B0604020202020204" pitchFamily="34" charset="0"/>
                          <a:cs typeface="Arial" panose="020B0604020202020204" pitchFamily="34" charset="0"/>
                        </a:rPr>
                        <a:t> НАЗК про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корупцiйнi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посадових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осiб</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036974283"/>
                  </a:ext>
                </a:extLst>
              </a:tr>
              <a:tr h="475454">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Участь в </a:t>
                      </a:r>
                      <a:r>
                        <a:rPr lang="ru-RU" sz="1000" b="0" i="0" u="none" strike="noStrike" dirty="0" err="1">
                          <a:solidFill>
                            <a:srgbClr val="000000"/>
                          </a:solidFill>
                          <a:effectLst/>
                          <a:latin typeface="Arial" panose="020B0604020202020204" pitchFamily="34" charset="0"/>
                          <a:cs typeface="Arial" panose="020B0604020202020204" pitchFamily="34" charset="0"/>
                        </a:rPr>
                        <a:t>дiяльностi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антикорупцiйних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громадських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органiзацiй</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379809811"/>
                  </a:ext>
                </a:extLst>
              </a:tr>
              <a:tr h="422026">
                <a:tc>
                  <a:txBody>
                    <a:bodyPr/>
                    <a:lstStyle/>
                    <a:p>
                      <a:pPr algn="r" fontAlgn="b"/>
                      <a:r>
                        <a:rPr lang="ru-RU" sz="1000" b="0" i="0" u="none" strike="noStrike" dirty="0">
                          <a:solidFill>
                            <a:srgbClr val="000000"/>
                          </a:solidFill>
                          <a:effectLst/>
                          <a:latin typeface="Arial" panose="020B0604020202020204" pitchFamily="34" charset="0"/>
                          <a:cs typeface="Arial" panose="020B0604020202020204" pitchFamily="34" charset="0"/>
                        </a:rPr>
                        <a:t>Участь громадян в </a:t>
                      </a:r>
                      <a:r>
                        <a:rPr lang="ru-RU" sz="1000" b="0" i="0" u="none" strike="noStrike" dirty="0" err="1">
                          <a:solidFill>
                            <a:srgbClr val="000000"/>
                          </a:solidFill>
                          <a:effectLst/>
                          <a:latin typeface="Arial" panose="020B0604020202020204" pitchFamily="34" charset="0"/>
                          <a:cs typeface="Arial" panose="020B0604020202020204" pitchFamily="34" charset="0"/>
                        </a:rPr>
                        <a:t>акцiях</a:t>
                      </a:r>
                      <a:r>
                        <a:rPr lang="ru-RU" sz="1000" b="0" i="0" u="none" strike="noStrike" dirty="0">
                          <a:solidFill>
                            <a:srgbClr val="000000"/>
                          </a:solidFill>
                          <a:effectLst/>
                          <a:latin typeface="Arial" panose="020B0604020202020204" pitchFamily="34" charset="0"/>
                          <a:cs typeface="Arial" panose="020B0604020202020204" pitchFamily="34" charset="0"/>
                        </a:rPr>
                        <a:t> протесту чи </a:t>
                      </a:r>
                      <a:r>
                        <a:rPr lang="ru-RU" sz="1000" b="0" i="0" u="none" strike="noStrike" dirty="0" err="1">
                          <a:solidFill>
                            <a:srgbClr val="000000"/>
                          </a:solidFill>
                          <a:effectLst/>
                          <a:latin typeface="Arial" panose="020B0604020202020204" pitchFamily="34" charset="0"/>
                          <a:cs typeface="Arial" panose="020B0604020202020204" pitchFamily="34" charset="0"/>
                        </a:rPr>
                        <a:t>демонстрацiях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проти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корупцiї</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3546606253"/>
                  </a:ext>
                </a:extLst>
              </a:tr>
              <a:tr h="406758">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Пiдтримка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полiтикiв</a:t>
                      </a:r>
                      <a:r>
                        <a:rPr lang="ru-RU" sz="1000" b="0" i="0" u="none" strike="noStrike" dirty="0">
                          <a:solidFill>
                            <a:srgbClr val="000000"/>
                          </a:solidFill>
                          <a:effectLst/>
                          <a:latin typeface="Arial" panose="020B0604020202020204" pitchFamily="34" charset="0"/>
                          <a:cs typeface="Arial" panose="020B0604020202020204" pitchFamily="34" charset="0"/>
                        </a:rPr>
                        <a:t> та полiтичних </a:t>
                      </a:r>
                      <a:r>
                        <a:rPr lang="ru-RU" sz="1000" b="0" i="0" u="none" strike="noStrike" dirty="0" err="1">
                          <a:solidFill>
                            <a:srgbClr val="000000"/>
                          </a:solidFill>
                          <a:effectLst/>
                          <a:latin typeface="Arial" panose="020B0604020202020204" pitchFamily="34" charset="0"/>
                          <a:cs typeface="Arial" panose="020B0604020202020204" pitchFamily="34" charset="0"/>
                        </a:rPr>
                        <a:t>партiй</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якi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проголошують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завдання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подолання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наприклад</a:t>
                      </a:r>
                      <a:r>
                        <a:rPr lang="ru-RU" sz="1000" b="0" i="0" u="none" strike="noStrike" dirty="0">
                          <a:solidFill>
                            <a:srgbClr val="000000"/>
                          </a:solidFill>
                          <a:effectLst/>
                          <a:latin typeface="Arial" panose="020B0604020202020204" pitchFamily="34" charset="0"/>
                          <a:cs typeface="Arial" panose="020B0604020202020204" pitchFamily="34" charset="0"/>
                        </a:rPr>
                        <a:t> - </a:t>
                      </a:r>
                      <a:r>
                        <a:rPr lang="ru-RU" sz="1000" b="0" i="0" u="none" strike="noStrike" dirty="0" err="1">
                          <a:solidFill>
                            <a:srgbClr val="000000"/>
                          </a:solidFill>
                          <a:effectLst/>
                          <a:latin typeface="Arial" panose="020B0604020202020204" pitchFamily="34" charset="0"/>
                          <a:cs typeface="Arial" panose="020B0604020202020204" pitchFamily="34" charset="0"/>
                        </a:rPr>
                        <a:t>вiддати</a:t>
                      </a:r>
                      <a:r>
                        <a:rPr lang="ru-RU" sz="1000" b="0" i="0" u="none" strike="noStrike" dirty="0">
                          <a:solidFill>
                            <a:srgbClr val="000000"/>
                          </a:solidFill>
                          <a:effectLst/>
                          <a:latin typeface="Arial" panose="020B0604020202020204" pitchFamily="34" charset="0"/>
                          <a:cs typeface="Arial" panose="020B0604020202020204" pitchFamily="34" charset="0"/>
                        </a:rPr>
                        <a:t> голос на </a:t>
                      </a:r>
                      <a:r>
                        <a:rPr lang="ru-RU" sz="1000" b="0" i="0" u="none" strike="noStrike" dirty="0" err="1">
                          <a:solidFill>
                            <a:srgbClr val="000000"/>
                          </a:solidFill>
                          <a:effectLst/>
                          <a:latin typeface="Arial" panose="020B0604020202020204" pitchFamily="34" charset="0"/>
                          <a:cs typeface="Arial" panose="020B0604020202020204" pitchFamily="34" charset="0"/>
                        </a:rPr>
                        <a:t>виборах</a:t>
                      </a:r>
                      <a:r>
                        <a:rPr lang="ru-RU" sz="1000" b="0" i="0" u="none" strike="noStrike" dirty="0">
                          <a:solidFill>
                            <a:srgbClr val="000000"/>
                          </a:solidFill>
                          <a:effectLst/>
                          <a:latin typeface="Arial" panose="020B0604020202020204" pitchFamily="34" charset="0"/>
                          <a:cs typeface="Arial" panose="020B0604020202020204" pitchFamily="34" charset="0"/>
                        </a:rPr>
                        <a:t> таким </a:t>
                      </a:r>
                      <a:r>
                        <a:rPr lang="ru-RU" sz="1000" b="0" i="0" u="none" strike="noStrike" dirty="0" err="1">
                          <a:solidFill>
                            <a:srgbClr val="000000"/>
                          </a:solidFill>
                          <a:effectLst/>
                          <a:latin typeface="Arial" panose="020B0604020202020204" pitchFamily="34" charset="0"/>
                          <a:cs typeface="Arial" panose="020B0604020202020204" pitchFamily="34" charset="0"/>
                        </a:rPr>
                        <a:t>партiям</a:t>
                      </a:r>
                      <a:r>
                        <a:rPr lang="ru-RU" sz="1000" b="0" i="0" u="none" strike="noStrike" dirty="0">
                          <a:solidFill>
                            <a:srgbClr val="000000"/>
                          </a:solidFill>
                          <a:effectLst/>
                          <a:latin typeface="Arial" panose="020B0604020202020204" pitchFamily="34" charset="0"/>
                          <a:cs typeface="Arial" panose="020B0604020202020204" pitchFamily="34" charset="0"/>
                        </a:rPr>
                        <a:t> чи </a:t>
                      </a:r>
                      <a:r>
                        <a:rPr lang="ru-RU" sz="1000" b="0" i="0" u="none" strike="noStrike" dirty="0" err="1">
                          <a:solidFill>
                            <a:srgbClr val="000000"/>
                          </a:solidFill>
                          <a:effectLst/>
                          <a:latin typeface="Arial" panose="020B0604020202020204" pitchFamily="34" charset="0"/>
                          <a:cs typeface="Arial" panose="020B0604020202020204" pitchFamily="34" charset="0"/>
                        </a:rPr>
                        <a:t>полiтикам</a:t>
                      </a:r>
                      <a:r>
                        <a:rPr lang="ru-RU" sz="1000" b="0" i="0" u="none" strike="noStrike" dirty="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tc>
                  <a:txBody>
                    <a:bodyPr/>
                    <a:lstStyle/>
                    <a:p>
                      <a:endParaRPr lang="uk-UA" sz="800" dirty="0">
                        <a:noFill/>
                      </a:endParaRPr>
                    </a:p>
                  </a:txBody>
                  <a:tcPr/>
                </a:tc>
                <a:extLst>
                  <a:ext uri="{0D108BD9-81ED-4DB2-BD59-A6C34878D82A}">
                    <a16:rowId xmlns:a16="http://schemas.microsoft.com/office/drawing/2014/main" xmlns="" val="1334046451"/>
                  </a:ext>
                </a:extLst>
              </a:tr>
            </a:tbl>
          </a:graphicData>
        </a:graphic>
      </p:graphicFrame>
      <p:graphicFrame>
        <p:nvGraphicFramePr>
          <p:cNvPr id="7" name="Объект 5"/>
          <p:cNvGraphicFramePr>
            <a:graphicFrameLocks/>
          </p:cNvGraphicFramePr>
          <p:nvPr>
            <p:extLst>
              <p:ext uri="{D42A27DB-BD31-4B8C-83A1-F6EECF244321}">
                <p14:modId xmlns:p14="http://schemas.microsoft.com/office/powerpoint/2010/main" val="3331769526"/>
              </p:ext>
            </p:extLst>
          </p:nvPr>
        </p:nvGraphicFramePr>
        <p:xfrm>
          <a:off x="4898571" y="950190"/>
          <a:ext cx="4140927" cy="3981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Объект 36"/>
          <p:cNvGraphicFramePr>
            <a:graphicFrameLocks/>
          </p:cNvGraphicFramePr>
          <p:nvPr>
            <p:extLst>
              <p:ext uri="{D42A27DB-BD31-4B8C-83A1-F6EECF244321}">
                <p14:modId xmlns:p14="http://schemas.microsoft.com/office/powerpoint/2010/main" val="1025155895"/>
              </p:ext>
            </p:extLst>
          </p:nvPr>
        </p:nvGraphicFramePr>
        <p:xfrm>
          <a:off x="4101082" y="4762650"/>
          <a:ext cx="4665452" cy="271596"/>
        </p:xfrm>
        <a:graphic>
          <a:graphicData uri="http://schemas.openxmlformats.org/drawingml/2006/chart">
            <c:chart xmlns:c="http://schemas.openxmlformats.org/drawingml/2006/chart" xmlns:r="http://schemas.openxmlformats.org/officeDocument/2006/relationships" r:id="rId3"/>
          </a:graphicData>
        </a:graphic>
      </p:graphicFrame>
      <p:sp>
        <p:nvSpPr>
          <p:cNvPr id="18" name="Объект 28"/>
          <p:cNvSpPr txBox="1">
            <a:spLocks/>
          </p:cNvSpPr>
          <p:nvPr/>
        </p:nvSpPr>
        <p:spPr>
          <a:xfrm>
            <a:off x="101780" y="605296"/>
            <a:ext cx="8435479" cy="461665"/>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I</a:t>
            </a:r>
            <a:r>
              <a:rPr lang="ru-RU" dirty="0"/>
              <a:t>СНУЮТЬ Р</a:t>
            </a:r>
            <a:r>
              <a:rPr lang="en-US" dirty="0"/>
              <a:t>I</a:t>
            </a:r>
            <a:r>
              <a:rPr lang="ru-RU" dirty="0"/>
              <a:t>ЗН</a:t>
            </a:r>
            <a:r>
              <a:rPr lang="en-US" dirty="0"/>
              <a:t>I </a:t>
            </a:r>
            <a:r>
              <a:rPr lang="ru-RU" dirty="0"/>
              <a:t>СПОСОБИ ГРОМАДСЬКОЇ ПРОТИД</a:t>
            </a:r>
            <a:r>
              <a:rPr lang="en-US" dirty="0"/>
              <a:t>I</a:t>
            </a:r>
            <a:r>
              <a:rPr lang="ru-RU" dirty="0"/>
              <a:t>Ї КОРУПЦ</a:t>
            </a:r>
            <a:r>
              <a:rPr lang="en-US" dirty="0"/>
              <a:t>I</a:t>
            </a:r>
            <a:r>
              <a:rPr lang="ru-RU" dirty="0"/>
              <a:t>Ї. СПРОБУЙТЕ ДАТИ ОЦ</a:t>
            </a:r>
            <a:r>
              <a:rPr lang="en-US" dirty="0"/>
              <a:t>I</a:t>
            </a:r>
            <a:r>
              <a:rPr lang="ru-RU" dirty="0"/>
              <a:t>НКУ ЕФЕКТИВНОСТ</a:t>
            </a:r>
            <a:r>
              <a:rPr lang="en-US" dirty="0"/>
              <a:t>I </a:t>
            </a:r>
            <a:r>
              <a:rPr lang="ru-RU" dirty="0"/>
              <a:t>ТА УСП</a:t>
            </a:r>
            <a:r>
              <a:rPr lang="en-US" dirty="0"/>
              <a:t>I</a:t>
            </a:r>
            <a:r>
              <a:rPr lang="ru-RU" dirty="0"/>
              <a:t>ШНОСТ</a:t>
            </a:r>
            <a:r>
              <a:rPr lang="en-US" dirty="0"/>
              <a:t>I </a:t>
            </a:r>
            <a:r>
              <a:rPr lang="ru-RU" dirty="0"/>
              <a:t>НАВЕДЕНИХ НИЖЧЕ ТАКИХ ЗАСОБ</a:t>
            </a:r>
            <a:r>
              <a:rPr lang="en-US" dirty="0"/>
              <a:t>I</a:t>
            </a:r>
            <a:r>
              <a:rPr lang="ru-RU" dirty="0"/>
              <a:t>В</a:t>
            </a:r>
            <a:r>
              <a:rPr lang="en-US" dirty="0"/>
              <a:t>:</a:t>
            </a:r>
            <a:endParaRPr lang="uk-UA" dirty="0"/>
          </a:p>
        </p:txBody>
      </p:sp>
      <p:sp>
        <p:nvSpPr>
          <p:cNvPr id="8" name="Прямоугольник 37"/>
          <p:cNvSpPr/>
          <p:nvPr/>
        </p:nvSpPr>
        <p:spPr>
          <a:xfrm>
            <a:off x="161035" y="2949261"/>
            <a:ext cx="8814070" cy="431443"/>
          </a:xfrm>
          <a:prstGeom prst="rect">
            <a:avLst/>
          </a:prstGeom>
          <a:noFill/>
          <a:ln w="12700">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solidFill>
                <a:schemeClr val="accent6"/>
              </a:solidFill>
            </a:endParaRPr>
          </a:p>
        </p:txBody>
      </p:sp>
      <p:sp>
        <p:nvSpPr>
          <p:cNvPr id="9"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a:t>
            </a:r>
            <a:r>
              <a:rPr lang="en-US" altLang="en-US" b="1" dirty="0">
                <a:solidFill>
                  <a:srgbClr val="651D32"/>
                </a:solidFill>
                <a:latin typeface="Gill Sans MT" panose="020B0502020104020203" pitchFamily="34" charset="0"/>
              </a:rPr>
              <a:t>6/</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594600" y="4982543"/>
            <a:ext cx="14104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
        <p:nvSpPr>
          <p:cNvPr id="11" name="Прямоугольник 37"/>
          <p:cNvSpPr/>
          <p:nvPr/>
        </p:nvSpPr>
        <p:spPr>
          <a:xfrm>
            <a:off x="161035" y="2028423"/>
            <a:ext cx="8814070" cy="432000"/>
          </a:xfrm>
          <a:prstGeom prst="rect">
            <a:avLst/>
          </a:prstGeom>
          <a:noFill/>
          <a:ln w="12700">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solidFill>
                <a:schemeClr val="accent6"/>
              </a:solidFill>
            </a:endParaRPr>
          </a:p>
        </p:txBody>
      </p:sp>
    </p:spTree>
    <p:extLst>
      <p:ext uri="{BB962C8B-B14F-4D97-AF65-F5344CB8AC3E}">
        <p14:creationId xmlns:p14="http://schemas.microsoft.com/office/powerpoint/2010/main" val="1466803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3"/>
          <p:cNvGraphicFramePr>
            <a:graphicFrameLocks noGrp="1"/>
          </p:cNvGraphicFramePr>
          <p:nvPr>
            <p:ph idx="1"/>
            <p:extLst>
              <p:ext uri="{D42A27DB-BD31-4B8C-83A1-F6EECF244321}">
                <p14:modId xmlns:p14="http://schemas.microsoft.com/office/powerpoint/2010/main" val="467315649"/>
              </p:ext>
            </p:extLst>
          </p:nvPr>
        </p:nvGraphicFramePr>
        <p:xfrm>
          <a:off x="164965" y="1357414"/>
          <a:ext cx="8814070" cy="3398737"/>
        </p:xfrm>
        <a:graphic>
          <a:graphicData uri="http://schemas.openxmlformats.org/drawingml/2006/table">
            <a:tbl>
              <a:tblPr firstRow="1" bandRow="1">
                <a:tableStyleId>{5FD0F851-EC5A-4D38-B0AD-8093EC10F338}</a:tableStyleId>
              </a:tblPr>
              <a:tblGrid>
                <a:gridCol w="5475107">
                  <a:extLst>
                    <a:ext uri="{9D8B030D-6E8A-4147-A177-3AD203B41FA5}">
                      <a16:colId xmlns:a16="http://schemas.microsoft.com/office/drawing/2014/main" xmlns="" val="3924693811"/>
                    </a:ext>
                  </a:extLst>
                </a:gridCol>
                <a:gridCol w="3338963">
                  <a:extLst>
                    <a:ext uri="{9D8B030D-6E8A-4147-A177-3AD203B41FA5}">
                      <a16:colId xmlns:a16="http://schemas.microsoft.com/office/drawing/2014/main" xmlns="" val="4274829821"/>
                    </a:ext>
                  </a:extLst>
                </a:gridCol>
              </a:tblGrid>
              <a:tr h="359131">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Корупцiя</a:t>
                      </a:r>
                      <a:r>
                        <a:rPr lang="ru-RU" sz="1000" b="0" i="0" u="none" strike="noStrike" dirty="0">
                          <a:solidFill>
                            <a:srgbClr val="000000"/>
                          </a:solidFill>
                          <a:effectLst/>
                          <a:latin typeface="Arial" panose="020B0604020202020204" pitchFamily="34" charset="0"/>
                          <a:cs typeface="Arial" panose="020B0604020202020204" pitchFamily="34" charset="0"/>
                        </a:rPr>
                        <a:t> у </a:t>
                      </a:r>
                      <a:r>
                        <a:rPr lang="ru-RU" sz="1000" b="0" i="0" u="none" strike="noStrike" dirty="0" err="1">
                          <a:solidFill>
                            <a:srgbClr val="000000"/>
                          </a:solidFill>
                          <a:effectLst/>
                          <a:latin typeface="Arial" panose="020B0604020202020204" pitchFamily="34" charset="0"/>
                          <a:cs typeface="Arial" panose="020B0604020202020204" pitchFamily="34" charset="0"/>
                        </a:rPr>
                        <a:t>вищих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ешелонах</a:t>
                      </a:r>
                      <a:r>
                        <a:rPr lang="ru-RU" sz="1000" b="0" i="0" u="none" strike="noStrike" dirty="0">
                          <a:solidFill>
                            <a:srgbClr val="000000"/>
                          </a:solidFill>
                          <a:effectLst/>
                          <a:latin typeface="Arial" panose="020B0604020202020204" pitchFamily="34" charset="0"/>
                          <a:cs typeface="Arial" panose="020B0604020202020204" pitchFamily="34" charset="0"/>
                        </a:rPr>
                        <a:t> влади</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3193128956"/>
                  </a:ext>
                </a:extLst>
              </a:tr>
              <a:tr h="399980">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Вiйськовi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дiї</a:t>
                      </a:r>
                      <a:r>
                        <a:rPr lang="ru-RU" sz="1000" b="0" i="0" u="none" strike="noStrike" dirty="0">
                          <a:solidFill>
                            <a:srgbClr val="000000"/>
                          </a:solidFill>
                          <a:effectLst/>
                          <a:latin typeface="Arial" panose="020B0604020202020204" pitchFamily="34" charset="0"/>
                          <a:cs typeface="Arial" panose="020B0604020202020204" pitchFamily="34" charset="0"/>
                        </a:rPr>
                        <a:t> на </a:t>
                      </a:r>
                      <a:r>
                        <a:rPr lang="ru-RU" sz="1000" b="0" i="0" u="none" strike="noStrike" dirty="0" err="1">
                          <a:solidFill>
                            <a:srgbClr val="000000"/>
                          </a:solidFill>
                          <a:effectLst/>
                          <a:latin typeface="Arial" panose="020B0604020202020204" pitchFamily="34" charset="0"/>
                          <a:cs typeface="Arial" panose="020B0604020202020204" pitchFamily="34" charset="0"/>
                        </a:rPr>
                        <a:t>сходi</a:t>
                      </a:r>
                      <a:r>
                        <a:rPr lang="ru-RU" sz="1000" b="0" i="0" u="none" strike="noStrike" dirty="0">
                          <a:solidFill>
                            <a:srgbClr val="000000"/>
                          </a:solidFill>
                          <a:effectLst/>
                          <a:latin typeface="Arial" panose="020B0604020202020204" pitchFamily="34" charset="0"/>
                          <a:cs typeface="Arial" panose="020B0604020202020204" pitchFamily="34" charset="0"/>
                        </a:rPr>
                        <a:t> України</a:t>
                      </a:r>
                    </a:p>
                  </a:txBody>
                  <a:tcPr marL="9525" marR="9525" marT="9525" marB="0" anchor="ctr">
                    <a:lnT w="12700" cmpd="sng">
                      <a:noFill/>
                    </a:lnT>
                    <a:lnB w="12700" cmpd="sng">
                      <a:noFill/>
                    </a:lnB>
                    <a:noFill/>
                  </a:tcPr>
                </a:tc>
                <a:tc>
                  <a:txBody>
                    <a:bodyPr/>
                    <a:lstStyle/>
                    <a:p>
                      <a:endParaRPr lang="uk-UA" sz="800" dirty="0">
                        <a:noFill/>
                      </a:endParaRPr>
                    </a:p>
                  </a:txBody>
                  <a:tcPr>
                    <a:lnT w="12700" cmpd="sng">
                      <a:noFill/>
                    </a:lnT>
                    <a:lnB w="12700" cmpd="sng">
                      <a:noFill/>
                    </a:lnB>
                  </a:tcPr>
                </a:tc>
                <a:extLst>
                  <a:ext uri="{0D108BD9-81ED-4DB2-BD59-A6C34878D82A}">
                    <a16:rowId xmlns:a16="http://schemas.microsoft.com/office/drawing/2014/main" xmlns="" val="3226707338"/>
                  </a:ext>
                </a:extLst>
              </a:tr>
              <a:tr h="408489">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Вiдсутнiсть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полiтичної</a:t>
                      </a:r>
                      <a:r>
                        <a:rPr lang="ru-RU" sz="1000" b="0" i="0" u="none" strike="noStrike" dirty="0">
                          <a:solidFill>
                            <a:srgbClr val="000000"/>
                          </a:solidFill>
                          <a:effectLst/>
                          <a:latin typeface="Arial" panose="020B0604020202020204" pitchFamily="34" charset="0"/>
                          <a:cs typeface="Arial" panose="020B0604020202020204" pitchFamily="34" charset="0"/>
                        </a:rPr>
                        <a:t> волi влади проводити </a:t>
                      </a:r>
                      <a:r>
                        <a:rPr lang="ru-RU" sz="1000" b="0" i="0" u="none" strike="noStrike" dirty="0" err="1">
                          <a:solidFill>
                            <a:srgbClr val="000000"/>
                          </a:solidFill>
                          <a:effectLst/>
                          <a:latin typeface="Arial" panose="020B0604020202020204" pitchFamily="34" charset="0"/>
                          <a:cs typeface="Arial" panose="020B0604020202020204" pitchFamily="34" charset="0"/>
                        </a:rPr>
                        <a:t>реальнi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реформи</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4649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Вiдсутнiсть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реальних</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результатiв</a:t>
                      </a:r>
                      <a:r>
                        <a:rPr lang="ru-RU" sz="1000" b="0" i="0" u="none" strike="noStrike" dirty="0">
                          <a:solidFill>
                            <a:srgbClr val="000000"/>
                          </a:solidFill>
                          <a:effectLst/>
                          <a:latin typeface="Arial" panose="020B0604020202020204" pitchFamily="34" charset="0"/>
                          <a:cs typeface="Arial" panose="020B0604020202020204" pitchFamily="34" charset="0"/>
                        </a:rPr>
                        <a:t> у </a:t>
                      </a:r>
                      <a:r>
                        <a:rPr lang="ru-RU" sz="1000" b="0" i="0" u="none" strike="noStrike" dirty="0" err="1">
                          <a:solidFill>
                            <a:srgbClr val="000000"/>
                          </a:solidFill>
                          <a:effectLst/>
                          <a:latin typeface="Arial" panose="020B0604020202020204" pitchFamily="34" charset="0"/>
                          <a:cs typeface="Arial" panose="020B0604020202020204" pitchFamily="34" charset="0"/>
                        </a:rPr>
                        <a:t>протидiї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корупцiї</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4085607662"/>
                  </a:ext>
                </a:extLst>
              </a:tr>
              <a:tr h="47433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Корупц</a:t>
                      </a:r>
                      <a:r>
                        <a:rPr lang="en-US" sz="1000" b="0" i="0" u="none" strike="noStrike" dirty="0">
                          <a:solidFill>
                            <a:srgbClr val="000000"/>
                          </a:solidFill>
                          <a:effectLst/>
                          <a:latin typeface="Arial" panose="020B0604020202020204" pitchFamily="34" charset="0"/>
                          <a:cs typeface="Arial" panose="020B0604020202020204" pitchFamily="34" charset="0"/>
                        </a:rPr>
                        <a:t>i</a:t>
                      </a:r>
                      <a:r>
                        <a:rPr lang="ru-RU" sz="1000" b="0" i="0" u="none" strike="noStrike" dirty="0">
                          <a:solidFill>
                            <a:srgbClr val="000000"/>
                          </a:solidFill>
                          <a:effectLst/>
                          <a:latin typeface="Arial" panose="020B0604020202020204" pitchFamily="34" charset="0"/>
                          <a:cs typeface="Arial" panose="020B0604020202020204" pitchFamily="34" charset="0"/>
                        </a:rPr>
                        <a:t>я в судах</a:t>
                      </a: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769028592"/>
                  </a:ext>
                </a:extLst>
              </a:tr>
              <a:tr h="438925">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Окупацiя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частини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територiї</a:t>
                      </a:r>
                      <a:r>
                        <a:rPr lang="ru-RU" sz="1000" b="0" i="0" u="none" strike="noStrike" dirty="0">
                          <a:solidFill>
                            <a:srgbClr val="000000"/>
                          </a:solidFill>
                          <a:effectLst/>
                          <a:latin typeface="Arial" panose="020B0604020202020204" pitchFamily="34" charset="0"/>
                          <a:cs typeface="Arial" panose="020B0604020202020204" pitchFamily="34" charset="0"/>
                        </a:rPr>
                        <a:t> України </a:t>
                      </a:r>
                      <a:r>
                        <a:rPr lang="ru-RU" sz="1000" b="0" i="0" u="none" strike="noStrike" dirty="0" err="1">
                          <a:solidFill>
                            <a:srgbClr val="000000"/>
                          </a:solidFill>
                          <a:effectLst/>
                          <a:latin typeface="Arial" panose="020B0604020202020204" pitchFamily="34" charset="0"/>
                          <a:cs typeface="Arial" panose="020B0604020202020204" pitchFamily="34" charset="0"/>
                        </a:rPr>
                        <a:t>сусiдньою</a:t>
                      </a:r>
                      <a:r>
                        <a:rPr lang="ru-RU" sz="1000" b="0" i="0" u="none" strike="noStrike" dirty="0">
                          <a:solidFill>
                            <a:srgbClr val="000000"/>
                          </a:solidFill>
                          <a:effectLst/>
                          <a:latin typeface="Arial" panose="020B0604020202020204" pitchFamily="34" charset="0"/>
                          <a:cs typeface="Arial" panose="020B0604020202020204" pitchFamily="34" charset="0"/>
                        </a:rPr>
                        <a:t> державою, </a:t>
                      </a:r>
                      <a:r>
                        <a:rPr lang="ru-RU" sz="1000" b="0" i="0" u="none" strike="noStrike" dirty="0" err="1">
                          <a:solidFill>
                            <a:srgbClr val="000000"/>
                          </a:solidFill>
                          <a:effectLst/>
                          <a:latin typeface="Arial" panose="020B0604020202020204" pitchFamily="34" charset="0"/>
                          <a:cs typeface="Arial" panose="020B0604020202020204" pitchFamily="34" charset="0"/>
                        </a:rPr>
                        <a:t>вiйськовi</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дiї</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036974283"/>
                  </a:ext>
                </a:extLst>
              </a:tr>
              <a:tr h="461630">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Корупцiя</a:t>
                      </a:r>
                      <a:r>
                        <a:rPr lang="ru-RU" sz="1000" b="0" i="0" u="none" strike="noStrike" dirty="0">
                          <a:solidFill>
                            <a:srgbClr val="000000"/>
                          </a:solidFill>
                          <a:effectLst/>
                          <a:latin typeface="Arial" panose="020B0604020202020204" pitchFamily="34" charset="0"/>
                          <a:cs typeface="Arial" panose="020B0604020202020204" pitchFamily="34" charset="0"/>
                        </a:rPr>
                        <a:t> на локальному </a:t>
                      </a:r>
                      <a:r>
                        <a:rPr lang="ru-RU" sz="1000" b="0" i="0" u="none" strike="noStrike" dirty="0" err="1">
                          <a:solidFill>
                            <a:srgbClr val="000000"/>
                          </a:solidFill>
                          <a:effectLst/>
                          <a:latin typeface="Arial" panose="020B0604020202020204" pitchFamily="34" charset="0"/>
                          <a:cs typeface="Arial" panose="020B0604020202020204" pitchFamily="34" charset="0"/>
                        </a:rPr>
                        <a:t>рiвнi</a:t>
                      </a:r>
                      <a:r>
                        <a:rPr lang="ru-RU" sz="1000" b="0" i="0" u="none" strike="noStrike" dirty="0">
                          <a:solidFill>
                            <a:srgbClr val="000000"/>
                          </a:solidFill>
                          <a:effectLst/>
                          <a:latin typeface="Arial" panose="020B0604020202020204" pitchFamily="34" charset="0"/>
                          <a:cs typeface="Arial" panose="020B0604020202020204" pitchFamily="34" charset="0"/>
                        </a:rPr>
                        <a:t> (в </a:t>
                      </a:r>
                      <a:r>
                        <a:rPr lang="ru-RU" sz="1000" b="0" i="0" u="none" strike="noStrike" dirty="0" err="1">
                          <a:solidFill>
                            <a:srgbClr val="000000"/>
                          </a:solidFill>
                          <a:effectLst/>
                          <a:latin typeface="Arial" panose="020B0604020202020204" pitchFamily="34" charset="0"/>
                          <a:cs typeface="Arial" panose="020B0604020202020204" pitchFamily="34" charset="0"/>
                        </a:rPr>
                        <a:t>навчальних</a:t>
                      </a:r>
                      <a:r>
                        <a:rPr lang="ru-RU" sz="1000" b="0" i="0" u="none" strike="noStrike" dirty="0">
                          <a:solidFill>
                            <a:srgbClr val="000000"/>
                          </a:solidFill>
                          <a:effectLst/>
                          <a:latin typeface="Arial" panose="020B0604020202020204" pitchFamily="34" charset="0"/>
                          <a:cs typeface="Arial" panose="020B0604020202020204" pitchFamily="34" charset="0"/>
                        </a:rPr>
                        <a:t> закладах, в закладах </a:t>
                      </a:r>
                      <a:r>
                        <a:rPr lang="ru-RU" sz="1000" b="0" i="0" u="none" strike="noStrike" dirty="0" err="1">
                          <a:solidFill>
                            <a:srgbClr val="000000"/>
                          </a:solidFill>
                          <a:effectLst/>
                          <a:latin typeface="Arial" panose="020B0604020202020204" pitchFamily="34" charset="0"/>
                          <a:cs typeface="Arial" panose="020B0604020202020204" pitchFamily="34" charset="0"/>
                        </a:rPr>
                        <a:t>охорони</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здоров`я</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полiцiї</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прокуратурi</a:t>
                      </a:r>
                      <a:r>
                        <a:rPr lang="ru-RU" sz="1000" b="0" i="0" u="none" strike="noStrike" dirty="0">
                          <a:solidFill>
                            <a:srgbClr val="000000"/>
                          </a:solidFill>
                          <a:effectLst/>
                          <a:latin typeface="Arial" panose="020B0604020202020204" pitchFamily="34" charset="0"/>
                          <a:cs typeface="Arial" panose="020B0604020202020204" pitchFamily="34" charset="0"/>
                        </a:rPr>
                        <a:t>, органах </a:t>
                      </a:r>
                      <a:r>
                        <a:rPr lang="ru-RU" sz="1000" b="0" i="0" u="none" strike="noStrike" dirty="0" err="1">
                          <a:solidFill>
                            <a:srgbClr val="000000"/>
                          </a:solidFill>
                          <a:effectLst/>
                          <a:latin typeface="Arial" panose="020B0604020202020204" pitchFamily="34" charset="0"/>
                          <a:cs typeface="Arial" panose="020B0604020202020204" pitchFamily="34" charset="0"/>
                        </a:rPr>
                        <a:t>мiсцевого</a:t>
                      </a:r>
                      <a:r>
                        <a:rPr lang="ru-RU" sz="1000" b="0" i="0" u="none" strike="noStrike" dirty="0">
                          <a:solidFill>
                            <a:srgbClr val="000000"/>
                          </a:solidFill>
                          <a:effectLst/>
                          <a:latin typeface="Arial" panose="020B0604020202020204" pitchFamily="34" charset="0"/>
                          <a:cs typeface="Arial" panose="020B0604020202020204" pitchFamily="34" charset="0"/>
                        </a:rPr>
                        <a:t> самоврядування </a:t>
                      </a:r>
                      <a:r>
                        <a:rPr lang="ru-RU" sz="1000" b="0" i="0" u="none" strike="noStrike" dirty="0" err="1">
                          <a:solidFill>
                            <a:srgbClr val="000000"/>
                          </a:solidFill>
                          <a:effectLst/>
                          <a:latin typeface="Arial" panose="020B0604020202020204" pitchFamily="34" charset="0"/>
                          <a:cs typeface="Arial" panose="020B0604020202020204" pitchFamily="34" charset="0"/>
                        </a:rPr>
                        <a:t>тощо</a:t>
                      </a: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379809811"/>
                  </a:ext>
                </a:extLst>
              </a:tr>
              <a:tr h="409754">
                <a:tc>
                  <a:txBody>
                    <a:bodyPr/>
                    <a:lstStyle/>
                    <a:p>
                      <a:pPr algn="r" fontAlgn="b"/>
                      <a:r>
                        <a:rPr lang="ru-RU" sz="1000" b="0" i="0" u="none" strike="noStrike" dirty="0" err="1">
                          <a:solidFill>
                            <a:srgbClr val="000000"/>
                          </a:solidFill>
                          <a:effectLst/>
                          <a:latin typeface="Arial" panose="020B0604020202020204" pitchFamily="34" charset="0"/>
                          <a:cs typeface="Arial" panose="020B0604020202020204" pitchFamily="34" charset="0"/>
                        </a:rPr>
                        <a:t>Толерантнiсть</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терпимiсть</a:t>
                      </a:r>
                      <a:r>
                        <a:rPr lang="ru-RU" sz="1000" b="0" i="0" u="none" strike="noStrike" dirty="0">
                          <a:solidFill>
                            <a:srgbClr val="000000"/>
                          </a:solidFill>
                          <a:effectLst/>
                          <a:latin typeface="Arial" panose="020B0604020202020204" pitchFamily="34" charset="0"/>
                          <a:cs typeface="Arial" panose="020B0604020202020204" pitchFamily="34" charset="0"/>
                        </a:rPr>
                        <a:t>) населення до </a:t>
                      </a:r>
                      <a:r>
                        <a:rPr lang="ru-RU" sz="1000" b="0" i="0" u="none" strike="noStrike" dirty="0" err="1">
                          <a:solidFill>
                            <a:srgbClr val="000000"/>
                          </a:solidFill>
                          <a:effectLst/>
                          <a:latin typeface="Arial" panose="020B0604020202020204" pitchFamily="34" charset="0"/>
                          <a:cs typeface="Arial" panose="020B0604020202020204" pitchFamily="34" charset="0"/>
                        </a:rPr>
                        <a:t>корупцiї</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546606253"/>
                  </a:ext>
                </a:extLst>
              </a:tr>
            </a:tbl>
          </a:graphicData>
        </a:graphic>
      </p:graphicFrame>
      <p:graphicFrame>
        <p:nvGraphicFramePr>
          <p:cNvPr id="4" name="Объект 12"/>
          <p:cNvGraphicFramePr>
            <a:graphicFrameLocks/>
          </p:cNvGraphicFramePr>
          <p:nvPr>
            <p:extLst>
              <p:ext uri="{D42A27DB-BD31-4B8C-83A1-F6EECF244321}">
                <p14:modId xmlns:p14="http://schemas.microsoft.com/office/powerpoint/2010/main" val="2345528485"/>
              </p:ext>
            </p:extLst>
          </p:nvPr>
        </p:nvGraphicFramePr>
        <p:xfrm>
          <a:off x="4984750" y="1250949"/>
          <a:ext cx="3718373" cy="3613949"/>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8"/>
          <p:cNvSpPr txBox="1">
            <a:spLocks/>
          </p:cNvSpPr>
          <p:nvPr/>
        </p:nvSpPr>
        <p:spPr>
          <a:xfrm>
            <a:off x="164965" y="709793"/>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НА ВАШУ ДУМКУ, НАСТУПНI ПРОБЛЕМИ Є ЗАГРОЗОЮ ДЛЯ РОЗВИТКУ УКРАЇНИ</a:t>
            </a:r>
            <a:r>
              <a:rPr lang="en-US" dirty="0"/>
              <a:t>? (</a:t>
            </a:r>
            <a:r>
              <a:rPr lang="ru-RU" dirty="0"/>
              <a:t>5-бальна шкала, сума 2ох </a:t>
            </a:r>
            <a:r>
              <a:rPr lang="ru-RU" dirty="0" err="1"/>
              <a:t>найвищих</a:t>
            </a:r>
            <a:r>
              <a:rPr lang="ru-RU" dirty="0"/>
              <a:t> </a:t>
            </a:r>
            <a:r>
              <a:rPr lang="ru-RU" dirty="0" err="1"/>
              <a:t>балів</a:t>
            </a:r>
            <a:r>
              <a:rPr lang="en-US" dirty="0"/>
              <a:t>)</a:t>
            </a:r>
            <a:endParaRPr lang="uk-UA" dirty="0"/>
          </a:p>
        </p:txBody>
      </p:sp>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СПРИЙНЯТТЯ КОРУПЦІЇ В УКРАЇНІ (7</a:t>
            </a:r>
            <a:r>
              <a:rPr lang="en-US" altLang="en-US" b="1" dirty="0">
                <a:solidFill>
                  <a:srgbClr val="651D32"/>
                </a:solidFill>
                <a:latin typeface="Gill Sans MT" panose="020B0502020104020203" pitchFamily="34" charset="0"/>
              </a:rPr>
              <a:t>/</a:t>
            </a:r>
            <a:r>
              <a:rPr lang="ru-RU" altLang="en-US" b="1" dirty="0">
                <a:solidFill>
                  <a:srgbClr val="651D32"/>
                </a:solidFill>
                <a:latin typeface="Gill Sans MT" panose="020B0502020104020203" pitchFamily="34" charset="0"/>
              </a:rPr>
              <a:t>7</a:t>
            </a:r>
            <a:r>
              <a:rPr lang="en-US" altLang="en-US" b="1" dirty="0">
                <a:solidFill>
                  <a:srgbClr val="651D32"/>
                </a:solidFill>
                <a:latin typeface="Gill Sans MT" panose="020B0502020104020203" pitchFamily="34" charset="0"/>
              </a:rPr>
              <a:t>)</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7556500" y="4982543"/>
            <a:ext cx="14485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806697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143000" y="534988"/>
            <a:ext cx="7468340" cy="830997"/>
          </a:xfrm>
        </p:spPr>
        <p:txBody>
          <a:bodyPr/>
          <a:lstStyle/>
          <a:p>
            <a:r>
              <a:rPr lang="ru-RU" altLang="en-US" dirty="0">
                <a:latin typeface="Gill Sans MT" panose="020B0502020104020203" pitchFamily="34" charset="0"/>
                <a:cs typeface="Gill Sans MT" panose="020B0502020104020203" pitchFamily="34" charset="0"/>
              </a:rPr>
              <a:t>ОСОБИСТИЙ ДОСВІД ПРОТИДІЇ КОРУПЦІЇ ТА ГОТОВНІСТЬ ДО ТАКОЇ ПРОТИДІЇ</a:t>
            </a:r>
            <a:endParaRPr lang="en-US" altLang="en-US" dirty="0">
              <a:latin typeface="Gill Sans MT" panose="020B0502020104020203" pitchFamily="34" charset="0"/>
              <a:cs typeface="Gill Sans MT" panose="020B0502020104020203" pitchFamily="34" charset="0"/>
            </a:endParaRPr>
          </a:p>
        </p:txBody>
      </p:sp>
      <p:sp>
        <p:nvSpPr>
          <p:cNvPr id="1607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877EE6-0C9F-42C9-A021-373AF64D1E79}" type="slidenum">
              <a:rPr lang="en-US" altLang="en-US">
                <a:solidFill>
                  <a:srgbClr val="FFFFFF"/>
                </a:solidFill>
                <a:latin typeface="Gill Sans MT" panose="020B0502020104020203" pitchFamily="34" charset="0"/>
              </a:rPr>
              <a:pPr/>
              <a:t>42</a:t>
            </a:fld>
            <a:endParaRPr lang="en-US" altLang="en-US"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3815544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a:t>
            </a:r>
            <a:r>
              <a:rPr lang="en-US" altLang="en-US" b="1" dirty="0">
                <a:solidFill>
                  <a:srgbClr val="651D32"/>
                </a:solidFill>
                <a:latin typeface="Gill Sans MT" panose="020B0502020104020203" pitchFamily="34" charset="0"/>
              </a:rPr>
              <a:t>: </a:t>
            </a:r>
            <a:r>
              <a:rPr lang="ru-RU" altLang="en-US" b="1" dirty="0">
                <a:solidFill>
                  <a:srgbClr val="651D32"/>
                </a:solidFill>
                <a:latin typeface="Gill Sans MT" panose="020B0502020104020203" pitchFamily="34" charset="0"/>
              </a:rPr>
              <a:t>ключові результати</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7" name="Content Placeholder 2"/>
          <p:cNvSpPr>
            <a:spLocks noGrp="1"/>
          </p:cNvSpPr>
          <p:nvPr>
            <p:ph idx="1"/>
          </p:nvPr>
        </p:nvSpPr>
        <p:spPr>
          <a:xfrm>
            <a:off x="208722" y="989050"/>
            <a:ext cx="8204200" cy="3200400"/>
          </a:xfrm>
        </p:spPr>
        <p:txBody>
          <a:bodyPr>
            <a:noAutofit/>
          </a:bodyPr>
          <a:lstStyle/>
          <a:p>
            <a:r>
              <a:rPr lang="ru-RU" sz="1200" dirty="0"/>
              <a:t>10% респондентів </a:t>
            </a:r>
            <a:r>
              <a:rPr lang="ru-RU" sz="1200" dirty="0" err="1"/>
              <a:t>повідомили</a:t>
            </a:r>
            <a:r>
              <a:rPr lang="ru-RU" sz="1200" dirty="0"/>
              <a:t>, що протягом </a:t>
            </a:r>
            <a:r>
              <a:rPr lang="ru-RU" sz="1200" dirty="0" err="1"/>
              <a:t>останніх</a:t>
            </a:r>
            <a:r>
              <a:rPr lang="ru-RU" sz="1200" dirty="0"/>
              <a:t> 2 </a:t>
            </a:r>
            <a:r>
              <a:rPr lang="ru-RU" sz="1200" dirty="0" err="1"/>
              <a:t>років</a:t>
            </a:r>
            <a:r>
              <a:rPr lang="ru-RU" sz="1200" dirty="0"/>
              <a:t> </a:t>
            </a:r>
            <a:r>
              <a:rPr lang="ru-RU" sz="1200" dirty="0" err="1"/>
              <a:t>посадовці</a:t>
            </a:r>
            <a:r>
              <a:rPr lang="ru-RU" sz="1200" dirty="0"/>
              <a:t> </a:t>
            </a:r>
            <a:r>
              <a:rPr lang="ru-RU" sz="1200" dirty="0" err="1"/>
              <a:t>пропонували</a:t>
            </a:r>
            <a:r>
              <a:rPr lang="ru-RU" sz="1200" dirty="0"/>
              <a:t> </a:t>
            </a:r>
            <a:r>
              <a:rPr lang="ru-RU" sz="1200" dirty="0" err="1"/>
              <a:t>їм</a:t>
            </a:r>
            <a:r>
              <a:rPr lang="ru-RU" sz="1200" dirty="0"/>
              <a:t> </a:t>
            </a:r>
            <a:r>
              <a:rPr lang="ru-RU" sz="1200" dirty="0" err="1"/>
              <a:t>допомогу</a:t>
            </a:r>
            <a:r>
              <a:rPr lang="ru-RU" sz="1200" dirty="0"/>
              <a:t> у </a:t>
            </a:r>
            <a:r>
              <a:rPr lang="ru-RU" sz="1200" dirty="0" err="1"/>
              <a:t>вирішенні</a:t>
            </a:r>
            <a:r>
              <a:rPr lang="ru-RU" sz="1200" dirty="0"/>
              <a:t> </a:t>
            </a:r>
            <a:r>
              <a:rPr lang="ru-RU" sz="1200" dirty="0" err="1"/>
              <a:t>питань</a:t>
            </a:r>
            <a:r>
              <a:rPr lang="ru-RU" sz="1200" dirty="0"/>
              <a:t> за </a:t>
            </a:r>
            <a:r>
              <a:rPr lang="ru-RU" sz="1200" dirty="0" err="1"/>
              <a:t>гроші</a:t>
            </a:r>
            <a:r>
              <a:rPr lang="ru-RU" sz="1200" dirty="0"/>
              <a:t>, </a:t>
            </a:r>
            <a:r>
              <a:rPr lang="ru-RU" sz="1200" dirty="0" err="1"/>
              <a:t>майно</a:t>
            </a:r>
            <a:r>
              <a:rPr lang="ru-RU" sz="1200" dirty="0"/>
              <a:t> або </a:t>
            </a:r>
            <a:r>
              <a:rPr lang="ru-RU" sz="1200" dirty="0" err="1"/>
              <a:t>послуги</a:t>
            </a:r>
            <a:r>
              <a:rPr lang="ru-RU" sz="1200" dirty="0"/>
              <a:t>.  </a:t>
            </a:r>
            <a:r>
              <a:rPr lang="ru-RU" sz="1200" dirty="0" err="1"/>
              <a:t>Найчастіше</a:t>
            </a:r>
            <a:r>
              <a:rPr lang="ru-RU" sz="1200" dirty="0"/>
              <a:t> </a:t>
            </a:r>
            <a:r>
              <a:rPr lang="ru-RU" sz="1200" dirty="0" err="1"/>
              <a:t>згадували</a:t>
            </a:r>
            <a:r>
              <a:rPr lang="ru-RU" sz="1200" dirty="0"/>
              <a:t> про </a:t>
            </a:r>
            <a:r>
              <a:rPr lang="ru-RU" sz="1200" dirty="0" err="1"/>
              <a:t>такі</a:t>
            </a:r>
            <a:r>
              <a:rPr lang="ru-RU" sz="1200" dirty="0"/>
              <a:t> </a:t>
            </a:r>
            <a:r>
              <a:rPr lang="ru-RU" sz="1200" dirty="0" err="1"/>
              <a:t>ситуації</a:t>
            </a:r>
            <a:r>
              <a:rPr lang="ru-RU" sz="1200" dirty="0"/>
              <a:t> </a:t>
            </a:r>
            <a:r>
              <a:rPr lang="ru-RU" sz="1200" dirty="0" err="1"/>
              <a:t>представники</a:t>
            </a:r>
            <a:r>
              <a:rPr lang="ru-RU" sz="1200" dirty="0"/>
              <a:t> </a:t>
            </a:r>
            <a:r>
              <a:rPr lang="ru-RU" sz="1200" dirty="0" err="1"/>
              <a:t>Північного</a:t>
            </a:r>
            <a:r>
              <a:rPr lang="ru-RU" sz="1200" dirty="0"/>
              <a:t> регіону.</a:t>
            </a:r>
            <a:endParaRPr lang="en-US" sz="1200" dirty="0"/>
          </a:p>
          <a:p>
            <a:r>
              <a:rPr lang="uk-UA" sz="1200" dirty="0"/>
              <a:t>У разі отримання прямої чи завуальованої пропозиції дати судді хабаря, 3% українців визнали, що дадуть хабаря; 31% респондентів відхилять пропозицію, заберуть позовну заяву і шукатимуть інших шляхів вирішення проблеми; 20% повідомлять про це правоохоронні / антикорупційні або судові органи (цей варіант найчастіше вказували жителі Північного та Центрального регіонів). Респонденти переважно повідомлятимуть у такі органи: прокуратура (44%), поліція (41%), НАБУ (35%). 30% повідомлять у письмовій формі конфіденційно (з ідентифікацією особи) та 27% зроблять це анонімно.</a:t>
            </a:r>
          </a:p>
          <a:p>
            <a:r>
              <a:rPr lang="uk-UA" sz="1200" dirty="0"/>
              <a:t>Ті, хто не повідомлятиме про вимагання хабаря, найчастіше пояснюють свій вибір недовірою до правоохоронних, антикорупційних та судових органів (27%), невпевненістю в наявності дієвих гарантій власної безпеки та безпеки родини (25%), небажанням брати участь в бюрократичних тяганинах (24%). Ці респонденти повідомили б про корупційні дії за таких умов: якщо їм гарантована цілковита анонімність (28%), якщо вони знатимуть приклади результативності подібних повідомлень (27%), якщо їм </a:t>
            </a:r>
            <a:r>
              <a:rPr lang="uk-UA" sz="1200" dirty="0" err="1"/>
              <a:t>нададуть</a:t>
            </a:r>
            <a:r>
              <a:rPr lang="uk-UA" sz="1200" dirty="0"/>
              <a:t> письмові гарантії їхньої безпеки та безпеки родини (21%).</a:t>
            </a:r>
          </a:p>
          <a:p>
            <a:r>
              <a:rPr lang="ru-RU" sz="1200" dirty="0" err="1"/>
              <a:t>Більшість</a:t>
            </a:r>
            <a:r>
              <a:rPr lang="ru-RU" sz="1200" dirty="0"/>
              <a:t> респондентів не готові </a:t>
            </a:r>
            <a:r>
              <a:rPr lang="ru-RU" sz="1200" dirty="0" err="1"/>
              <a:t>взяти</a:t>
            </a:r>
            <a:r>
              <a:rPr lang="ru-RU" sz="1200" dirty="0"/>
              <a:t> участь у </a:t>
            </a:r>
            <a:r>
              <a:rPr lang="ru-RU" sz="1200" dirty="0" err="1"/>
              <a:t>громадській</a:t>
            </a:r>
            <a:r>
              <a:rPr lang="ru-RU" sz="1200" dirty="0"/>
              <a:t> </a:t>
            </a:r>
            <a:r>
              <a:rPr lang="ru-RU" sz="1200" dirty="0" err="1"/>
              <a:t>протидії</a:t>
            </a:r>
            <a:r>
              <a:rPr lang="ru-RU" sz="1200" dirty="0"/>
              <a:t> корупції. Лише 40% готові </a:t>
            </a:r>
            <a:r>
              <a:rPr lang="ru-RU" sz="1200" dirty="0" err="1"/>
              <a:t>відмовитися</a:t>
            </a:r>
            <a:r>
              <a:rPr lang="ru-RU" sz="1200" dirty="0"/>
              <a:t> від </a:t>
            </a:r>
            <a:r>
              <a:rPr lang="ru-RU" sz="1200" dirty="0" err="1"/>
              <a:t>корупційних</a:t>
            </a:r>
            <a:r>
              <a:rPr lang="ru-RU" sz="1200" dirty="0"/>
              <a:t> </a:t>
            </a:r>
            <a:r>
              <a:rPr lang="ru-RU" sz="1200" dirty="0" err="1"/>
              <a:t>методів</a:t>
            </a:r>
            <a:r>
              <a:rPr lang="ru-RU" sz="1200" dirty="0"/>
              <a:t> </a:t>
            </a:r>
            <a:r>
              <a:rPr lang="ru-RU" sz="1200" dirty="0" err="1"/>
              <a:t>вирішення</a:t>
            </a:r>
            <a:r>
              <a:rPr lang="ru-RU" sz="1200" dirty="0"/>
              <a:t> </a:t>
            </a:r>
            <a:r>
              <a:rPr lang="ru-RU" sz="1200" dirty="0" err="1"/>
              <a:t>своїх</a:t>
            </a:r>
            <a:r>
              <a:rPr lang="ru-RU" sz="1200" dirty="0"/>
              <a:t> проблем, 23% готові </a:t>
            </a:r>
            <a:r>
              <a:rPr lang="ru-RU" sz="1200" dirty="0" err="1"/>
              <a:t>підтримати</a:t>
            </a:r>
            <a:r>
              <a:rPr lang="ru-RU" sz="1200" dirty="0"/>
              <a:t> </a:t>
            </a:r>
            <a:r>
              <a:rPr lang="ru-RU" sz="1200" dirty="0" err="1"/>
              <a:t>політиків</a:t>
            </a:r>
            <a:r>
              <a:rPr lang="ru-RU" sz="1200" dirty="0"/>
              <a:t>, які </a:t>
            </a:r>
            <a:r>
              <a:rPr lang="ru-RU" sz="1200" dirty="0" err="1"/>
              <a:t>проголошують</a:t>
            </a:r>
            <a:r>
              <a:rPr lang="ru-RU" sz="1200" dirty="0"/>
              <a:t> метою </a:t>
            </a:r>
            <a:r>
              <a:rPr lang="ru-RU" sz="1200" dirty="0" err="1"/>
              <a:t>своєї</a:t>
            </a:r>
            <a:r>
              <a:rPr lang="ru-RU" sz="1200" dirty="0"/>
              <a:t> </a:t>
            </a:r>
            <a:r>
              <a:rPr lang="ru-RU" sz="1200" dirty="0" err="1"/>
              <a:t>діяльності</a:t>
            </a:r>
            <a:r>
              <a:rPr lang="ru-RU" sz="1200" dirty="0"/>
              <a:t> </a:t>
            </a:r>
            <a:r>
              <a:rPr lang="ru-RU" sz="1200" dirty="0" err="1"/>
              <a:t>подолання</a:t>
            </a:r>
            <a:r>
              <a:rPr lang="ru-RU" sz="1200" dirty="0"/>
              <a:t> корупції, 20% готові </a:t>
            </a:r>
            <a:r>
              <a:rPr lang="ru-RU" sz="1200" dirty="0" err="1"/>
              <a:t>взяти</a:t>
            </a:r>
            <a:r>
              <a:rPr lang="ru-RU" sz="1200" dirty="0"/>
              <a:t> участь у </a:t>
            </a:r>
            <a:r>
              <a:rPr lang="ru-RU" sz="1200" dirty="0" err="1"/>
              <a:t>антикорупційній</a:t>
            </a:r>
            <a:r>
              <a:rPr lang="ru-RU" sz="1200" dirty="0"/>
              <a:t> </a:t>
            </a:r>
            <a:r>
              <a:rPr lang="ru-RU" sz="1200" dirty="0" err="1"/>
              <a:t>діяльності</a:t>
            </a:r>
            <a:r>
              <a:rPr lang="ru-RU" sz="1200" dirty="0"/>
              <a:t> </a:t>
            </a:r>
            <a:r>
              <a:rPr lang="ru-RU" sz="1200" dirty="0" err="1"/>
              <a:t>громадських</a:t>
            </a:r>
            <a:r>
              <a:rPr lang="ru-RU" sz="1200" dirty="0"/>
              <a:t> </a:t>
            </a:r>
            <a:r>
              <a:rPr lang="ru-RU" sz="1200" dirty="0" err="1"/>
              <a:t>організацій</a:t>
            </a:r>
            <a:r>
              <a:rPr lang="ru-RU" sz="1200" dirty="0"/>
              <a:t>, 19% - в антикорупційних </a:t>
            </a:r>
            <a:r>
              <a:rPr lang="ru-RU" sz="1200" dirty="0" err="1"/>
              <a:t>акціях</a:t>
            </a:r>
            <a:r>
              <a:rPr lang="ru-RU" sz="1200" dirty="0"/>
              <a:t> протесту.</a:t>
            </a:r>
            <a:endParaRPr lang="en-US" sz="1200" dirty="0"/>
          </a:p>
          <a:p>
            <a:endParaRPr lang="uk-UA" sz="1200" dirty="0"/>
          </a:p>
        </p:txBody>
      </p:sp>
    </p:spTree>
    <p:extLst>
      <p:ext uri="{BB962C8B-B14F-4D97-AF65-F5344CB8AC3E}">
        <p14:creationId xmlns:p14="http://schemas.microsoft.com/office/powerpoint/2010/main" val="354500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3"/>
            <p:extLst>
              <p:ext uri="{D42A27DB-BD31-4B8C-83A1-F6EECF244321}">
                <p14:modId xmlns:p14="http://schemas.microsoft.com/office/powerpoint/2010/main" val="1901930075"/>
              </p:ext>
            </p:extLst>
          </p:nvPr>
        </p:nvGraphicFramePr>
        <p:xfrm>
          <a:off x="385354" y="1448917"/>
          <a:ext cx="7737920" cy="3654711"/>
        </p:xfrm>
        <a:graphic>
          <a:graphicData uri="http://schemas.openxmlformats.org/drawingml/2006/chart">
            <c:chart xmlns:c="http://schemas.openxmlformats.org/drawingml/2006/chart" xmlns:r="http://schemas.openxmlformats.org/officeDocument/2006/relationships" r:id="rId2"/>
          </a:graphicData>
        </a:graphic>
      </p:graphicFrame>
      <p:sp>
        <p:nvSpPr>
          <p:cNvPr id="7" name="Объект 28"/>
          <p:cNvSpPr txBox="1">
            <a:spLocks/>
          </p:cNvSpPr>
          <p:nvPr/>
        </p:nvSpPr>
        <p:spPr>
          <a:xfrm>
            <a:off x="95250" y="878548"/>
            <a:ext cx="8229600"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ЗА ОСТАННI 24 МIСЯЦI, ЧИ ПРОПОНУВАЛИ ВАМ ПОСАДОВI ОСОБИ ПОСПРИЯТИ У ВИРIШЕННI ВАШИХ ПИТАНЬ ЗА ГРОШI, МАЙНО ЧИ БУДЬ-ЯКУ ПОСЛУГУ</a:t>
            </a:r>
            <a:r>
              <a:rPr lang="en-US" dirty="0"/>
              <a:t>?</a:t>
            </a:r>
            <a:endParaRPr lang="uk-UA" dirty="0"/>
          </a:p>
        </p:txBody>
      </p:sp>
      <p:graphicFrame>
        <p:nvGraphicFramePr>
          <p:cNvPr id="8" name="Объект 8"/>
          <p:cNvGraphicFramePr>
            <a:graphicFrameLocks noGrp="1"/>
          </p:cNvGraphicFramePr>
          <p:nvPr>
            <p:ph idx="1"/>
            <p:extLst>
              <p:ext uri="{D42A27DB-BD31-4B8C-83A1-F6EECF244321}">
                <p14:modId xmlns:p14="http://schemas.microsoft.com/office/powerpoint/2010/main" val="1402994794"/>
              </p:ext>
            </p:extLst>
          </p:nvPr>
        </p:nvGraphicFramePr>
        <p:xfrm>
          <a:off x="180832" y="4155216"/>
          <a:ext cx="6464300" cy="860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Объект 36"/>
          <p:cNvGraphicFramePr>
            <a:graphicFrameLocks/>
          </p:cNvGraphicFramePr>
          <p:nvPr>
            <p:extLst>
              <p:ext uri="{D42A27DB-BD31-4B8C-83A1-F6EECF244321}">
                <p14:modId xmlns:p14="http://schemas.microsoft.com/office/powerpoint/2010/main" val="2639092530"/>
              </p:ext>
            </p:extLst>
          </p:nvPr>
        </p:nvGraphicFramePr>
        <p:xfrm>
          <a:off x="4768850" y="1340213"/>
          <a:ext cx="3846104" cy="361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p:cNvGraphicFramePr/>
          <p:nvPr>
            <p:extLst>
              <p:ext uri="{D42A27DB-BD31-4B8C-83A1-F6EECF244321}">
                <p14:modId xmlns:p14="http://schemas.microsoft.com/office/powerpoint/2010/main" val="187729643"/>
              </p:ext>
            </p:extLst>
          </p:nvPr>
        </p:nvGraphicFramePr>
        <p:xfrm>
          <a:off x="4864100" y="1597077"/>
          <a:ext cx="3657600" cy="2840192"/>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1/7)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1" name="Нижний колонтитул 4"/>
          <p:cNvSpPr txBox="1">
            <a:spLocks/>
          </p:cNvSpPr>
          <p:nvPr/>
        </p:nvSpPr>
        <p:spPr>
          <a:xfrm>
            <a:off x="3412982" y="5011786"/>
            <a:ext cx="5666881" cy="208647"/>
          </a:xfrm>
          <a:prstGeom prst="rect">
            <a:avLst/>
          </a:prstGeom>
        </p:spPr>
        <p:txBody>
          <a:bodyPr vert="horz"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 </a:t>
            </a:r>
            <a:r>
              <a:rPr lang="ru-RU" sz="756" dirty="0" err="1"/>
              <a:t>Північ</a:t>
            </a:r>
            <a:r>
              <a:rPr lang="en-US" sz="756" dirty="0"/>
              <a:t> (n=296), </a:t>
            </a:r>
            <a:r>
              <a:rPr lang="ru-RU" sz="756" dirty="0" err="1"/>
              <a:t>Захід</a:t>
            </a:r>
            <a:r>
              <a:rPr lang="en-US" sz="756" dirty="0"/>
              <a:t> (n=515), </a:t>
            </a:r>
            <a:r>
              <a:rPr lang="ru-RU" sz="756" dirty="0"/>
              <a:t>Центр</a:t>
            </a:r>
            <a:r>
              <a:rPr lang="en-US" sz="756" dirty="0"/>
              <a:t> (n=561), </a:t>
            </a:r>
            <a:r>
              <a:rPr lang="ru-RU" sz="756" dirty="0" err="1"/>
              <a:t>Південь</a:t>
            </a:r>
            <a:r>
              <a:rPr lang="en-US" sz="756" dirty="0"/>
              <a:t> (n=365), </a:t>
            </a:r>
            <a:r>
              <a:rPr lang="ru-RU" sz="756" dirty="0" err="1"/>
              <a:t>Схід</a:t>
            </a:r>
            <a:r>
              <a:rPr lang="en-US" sz="756" dirty="0"/>
              <a:t> (n=296), </a:t>
            </a:r>
            <a:r>
              <a:rPr lang="ru-RU" sz="756" dirty="0"/>
              <a:t>м. Київ </a:t>
            </a:r>
            <a:r>
              <a:rPr lang="en-US" sz="756" dirty="0"/>
              <a:t>(n=445).</a:t>
            </a:r>
            <a:endParaRPr lang="uk-UA" sz="756" dirty="0"/>
          </a:p>
        </p:txBody>
      </p:sp>
    </p:spTree>
    <p:extLst>
      <p:ext uri="{BB962C8B-B14F-4D97-AF65-F5344CB8AC3E}">
        <p14:creationId xmlns:p14="http://schemas.microsoft.com/office/powerpoint/2010/main" val="713285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1"/>
          <p:cNvSpPr txBox="1">
            <a:spLocks/>
          </p:cNvSpPr>
          <p:nvPr/>
        </p:nvSpPr>
        <p:spPr bwMode="auto">
          <a:xfrm>
            <a:off x="83286" y="745495"/>
            <a:ext cx="8827249" cy="431482"/>
          </a:xfrm>
          <a:prstGeom prst="rect">
            <a:avLst/>
          </a:prstGeom>
          <a:noFill/>
          <a:ln>
            <a:noFill/>
          </a:ln>
          <a:extLst/>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uk-UA" sz="1200" b="1" i="1" dirty="0">
                <a:solidFill>
                  <a:schemeClr val="tx1"/>
                </a:solidFill>
                <a:latin typeface="Arial" panose="020B0604020202020204" pitchFamily="34" charset="0"/>
                <a:cs typeface="Arial" panose="020B0604020202020204" pitchFamily="34" charset="0"/>
              </a:rPr>
              <a:t>УЯВІТЬ СИТУАЦІЮ</a:t>
            </a:r>
            <a:r>
              <a:rPr lang="en-US" sz="1200" b="1" i="1" dirty="0">
                <a:solidFill>
                  <a:schemeClr val="tx1"/>
                </a:solidFill>
                <a:latin typeface="Arial" panose="020B0604020202020204" pitchFamily="34" charset="0"/>
                <a:cs typeface="Arial" panose="020B0604020202020204" pitchFamily="34" charset="0"/>
              </a:rPr>
              <a:t>: </a:t>
            </a:r>
            <a:r>
              <a:rPr lang="ru-RU" sz="1200" b="1" i="1" dirty="0">
                <a:solidFill>
                  <a:schemeClr val="tx1"/>
                </a:solidFill>
                <a:latin typeface="Arial" panose="020B0604020202020204" pitchFamily="34" charset="0"/>
                <a:cs typeface="Arial" panose="020B0604020202020204" pitchFamily="34" charset="0"/>
              </a:rPr>
              <a:t>Ваш</a:t>
            </a:r>
            <a:r>
              <a:rPr lang="en-US" sz="1200" b="1" i="1" dirty="0">
                <a:solidFill>
                  <a:schemeClr val="tx1"/>
                </a:solidFill>
                <a:latin typeface="Arial" panose="020B0604020202020204" pitchFamily="34" charset="0"/>
                <a:cs typeface="Arial" panose="020B0604020202020204" pitchFamily="34" charset="0"/>
              </a:rPr>
              <a:t>i </a:t>
            </a:r>
            <a:r>
              <a:rPr lang="ru-RU" sz="1200" b="1" i="1" dirty="0">
                <a:solidFill>
                  <a:schemeClr val="tx1"/>
                </a:solidFill>
                <a:latin typeface="Arial" panose="020B0604020202020204" pitchFamily="34" charset="0"/>
                <a:cs typeface="Arial" panose="020B0604020202020204" pitchFamily="34" charset="0"/>
              </a:rPr>
              <a:t>права порушено, </a:t>
            </a:r>
            <a:r>
              <a:rPr lang="en-US" sz="1200" b="1" i="1" dirty="0">
                <a:solidFill>
                  <a:schemeClr val="tx1"/>
                </a:solidFill>
                <a:latin typeface="Arial" panose="020B0604020202020204" pitchFamily="34" charset="0"/>
                <a:cs typeface="Arial" panose="020B0604020202020204" pitchFamily="34" charset="0"/>
              </a:rPr>
              <a:t>i </a:t>
            </a:r>
            <a:r>
              <a:rPr lang="ru-RU" sz="1200" b="1" i="1" dirty="0">
                <a:solidFill>
                  <a:schemeClr val="tx1"/>
                </a:solidFill>
                <a:latin typeface="Arial" panose="020B0604020202020204" pitchFamily="34" charset="0"/>
                <a:cs typeface="Arial" panose="020B0604020202020204" pitchFamily="34" charset="0"/>
              </a:rPr>
              <a:t>Ви вир</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шили </a:t>
            </a:r>
            <a:r>
              <a:rPr lang="ru-RU" sz="1200" b="1" i="1" dirty="0" err="1">
                <a:solidFill>
                  <a:schemeClr val="tx1"/>
                </a:solidFill>
                <a:latin typeface="Arial" panose="020B0604020202020204" pitchFamily="34" charset="0"/>
                <a:cs typeface="Arial" panose="020B0604020202020204" pitchFamily="34" charset="0"/>
              </a:rPr>
              <a:t>захистити</a:t>
            </a:r>
            <a:r>
              <a:rPr lang="ru-RU" sz="1200" b="1" i="1" dirty="0">
                <a:solidFill>
                  <a:schemeClr val="tx1"/>
                </a:solidFill>
                <a:latin typeface="Arial" panose="020B0604020202020204" pitchFamily="34" charset="0"/>
                <a:cs typeface="Arial" panose="020B0604020202020204" pitchFamily="34" charset="0"/>
              </a:rPr>
              <a:t> </a:t>
            </a:r>
            <a:r>
              <a:rPr lang="ru-RU" sz="1200" b="1" i="1" dirty="0" err="1">
                <a:solidFill>
                  <a:schemeClr val="tx1"/>
                </a:solidFill>
                <a:latin typeface="Arial" panose="020B0604020202020204" pitchFamily="34" charset="0"/>
                <a:cs typeface="Arial" panose="020B0604020202020204" pitchFamily="34" charset="0"/>
              </a:rPr>
              <a:t>свої</a:t>
            </a:r>
            <a:r>
              <a:rPr lang="ru-RU" sz="1200" b="1" i="1" dirty="0">
                <a:solidFill>
                  <a:schemeClr val="tx1"/>
                </a:solidFill>
                <a:latin typeface="Arial" panose="020B0604020202020204" pitchFamily="34" charset="0"/>
                <a:cs typeface="Arial" panose="020B0604020202020204" pitchFamily="34" charset="0"/>
              </a:rPr>
              <a:t> права в суд</a:t>
            </a:r>
            <a:r>
              <a:rPr lang="en-US" sz="1200" b="1" i="1" dirty="0">
                <a:solidFill>
                  <a:schemeClr val="tx1"/>
                </a:solidFill>
                <a:latin typeface="Arial" panose="020B0604020202020204" pitchFamily="34" charset="0"/>
                <a:cs typeface="Arial" panose="020B0604020202020204" pitchFamily="34" charset="0"/>
              </a:rPr>
              <a:t>i. </a:t>
            </a:r>
            <a:r>
              <a:rPr lang="ru-RU" sz="1200" b="1" i="1" dirty="0">
                <a:solidFill>
                  <a:schemeClr val="tx1"/>
                </a:solidFill>
                <a:latin typeface="Arial" panose="020B0604020202020204" pitchFamily="34" charset="0"/>
                <a:cs typeface="Arial" panose="020B0604020202020204" pitchFamily="34" charset="0"/>
              </a:rPr>
              <a:t>Ви </a:t>
            </a:r>
            <a:r>
              <a:rPr lang="ru-RU" sz="1200" b="1" i="1" dirty="0" err="1">
                <a:solidFill>
                  <a:schemeClr val="tx1"/>
                </a:solidFill>
                <a:latin typeface="Arial" panose="020B0604020202020204" pitchFamily="34" charset="0"/>
                <a:cs typeface="Arial" panose="020B0604020202020204" pitchFamily="34" charset="0"/>
              </a:rPr>
              <a:t>отримуєте</a:t>
            </a:r>
            <a:r>
              <a:rPr lang="ru-RU" sz="1200" b="1" i="1" dirty="0">
                <a:solidFill>
                  <a:schemeClr val="tx1"/>
                </a:solidFill>
                <a:latin typeface="Arial" panose="020B0604020202020204" pitchFamily="34" charset="0"/>
                <a:cs typeface="Arial" panose="020B0604020202020204" pitchFamily="34" charset="0"/>
              </a:rPr>
              <a:t> прямо чи </a:t>
            </a:r>
            <a:r>
              <a:rPr lang="ru-RU" sz="1200" b="1" i="1" dirty="0" err="1">
                <a:solidFill>
                  <a:schemeClr val="tx1"/>
                </a:solidFill>
                <a:latin typeface="Arial" panose="020B0604020202020204" pitchFamily="34" charset="0"/>
                <a:cs typeface="Arial" panose="020B0604020202020204" pitchFamily="34" charset="0"/>
              </a:rPr>
              <a:t>опосередковано</a:t>
            </a:r>
            <a:r>
              <a:rPr lang="ru-RU" sz="1200" b="1" i="1" dirty="0">
                <a:solidFill>
                  <a:schemeClr val="tx1"/>
                </a:solidFill>
                <a:latin typeface="Arial" panose="020B0604020202020204" pitchFamily="34" charset="0"/>
                <a:cs typeface="Arial" panose="020B0604020202020204" pitchFamily="34" charset="0"/>
              </a:rPr>
              <a:t> (через трет</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х ос</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б) </a:t>
            </a:r>
            <a:r>
              <a:rPr lang="ru-RU" sz="1200" b="1" i="1" dirty="0" err="1">
                <a:solidFill>
                  <a:schemeClr val="tx1"/>
                </a:solidFill>
                <a:latin typeface="Arial" panose="020B0604020202020204" pitchFamily="34" charset="0"/>
                <a:cs typeface="Arial" panose="020B0604020202020204" pitchFamily="34" charset="0"/>
              </a:rPr>
              <a:t>пропозиц</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ю, що </a:t>
            </a:r>
            <a:r>
              <a:rPr lang="ru-RU" sz="1200" b="1" i="1" dirty="0" err="1">
                <a:solidFill>
                  <a:schemeClr val="tx1"/>
                </a:solidFill>
                <a:latin typeface="Arial" panose="020B0604020202020204" pitchFamily="34" charset="0"/>
                <a:cs typeface="Arial" panose="020B0604020202020204" pitchFamily="34" charset="0"/>
              </a:rPr>
              <a:t>суддя</a:t>
            </a:r>
            <a:r>
              <a:rPr lang="ru-RU" sz="1200" b="1" i="1" dirty="0">
                <a:solidFill>
                  <a:schemeClr val="tx1"/>
                </a:solidFill>
                <a:latin typeface="Arial" panose="020B0604020202020204" pitchFamily="34" charset="0"/>
                <a:cs typeface="Arial" panose="020B0604020202020204" pitchFamily="34" charset="0"/>
              </a:rPr>
              <a:t> </a:t>
            </a:r>
            <a:r>
              <a:rPr lang="ru-RU" sz="1200" b="1" i="1" dirty="0" err="1">
                <a:solidFill>
                  <a:schemeClr val="tx1"/>
                </a:solidFill>
                <a:latin typeface="Arial" panose="020B0604020202020204" pitchFamily="34" charset="0"/>
                <a:cs typeface="Arial" panose="020B0604020202020204" pitchFamily="34" charset="0"/>
              </a:rPr>
              <a:t>прийме</a:t>
            </a:r>
            <a:r>
              <a:rPr lang="ru-RU" sz="1200" b="1" i="1" dirty="0">
                <a:solidFill>
                  <a:schemeClr val="tx1"/>
                </a:solidFill>
                <a:latin typeface="Arial" panose="020B0604020202020204" pitchFamily="34" charset="0"/>
                <a:cs typeface="Arial" panose="020B0604020202020204" pitchFamily="34" charset="0"/>
              </a:rPr>
              <a:t> р</a:t>
            </a:r>
            <a:r>
              <a:rPr lang="en-US" sz="1200" b="1" i="1" dirty="0">
                <a:solidFill>
                  <a:schemeClr val="tx1"/>
                </a:solidFill>
                <a:latin typeface="Arial" panose="020B0604020202020204" pitchFamily="34" charset="0"/>
                <a:cs typeface="Arial" panose="020B0604020202020204" pitchFamily="34" charset="0"/>
              </a:rPr>
              <a:t>i</a:t>
            </a:r>
            <a:r>
              <a:rPr lang="ru-RU" sz="1200" b="1" i="1" dirty="0" err="1">
                <a:solidFill>
                  <a:schemeClr val="tx1"/>
                </a:solidFill>
                <a:latin typeface="Arial" panose="020B0604020202020204" pitchFamily="34" charset="0"/>
                <a:cs typeface="Arial" panose="020B0604020202020204" pitchFamily="34" charset="0"/>
              </a:rPr>
              <a:t>шення</a:t>
            </a:r>
            <a:r>
              <a:rPr lang="ru-RU" sz="1200" b="1" i="1" dirty="0">
                <a:solidFill>
                  <a:schemeClr val="tx1"/>
                </a:solidFill>
                <a:latin typeface="Arial" panose="020B0604020202020204" pitchFamily="34" charset="0"/>
                <a:cs typeface="Arial" panose="020B0604020202020204" pitchFamily="34" charset="0"/>
              </a:rPr>
              <a:t> на Вашу </a:t>
            </a:r>
            <a:r>
              <a:rPr lang="ru-RU" sz="1200" b="1" i="1" dirty="0" err="1">
                <a:solidFill>
                  <a:schemeClr val="tx1"/>
                </a:solidFill>
                <a:latin typeface="Arial" panose="020B0604020202020204" pitchFamily="34" charset="0"/>
                <a:cs typeface="Arial" panose="020B0604020202020204" pitchFamily="34" charset="0"/>
              </a:rPr>
              <a:t>користь</a:t>
            </a:r>
            <a:r>
              <a:rPr lang="ru-RU" sz="1200" b="1" i="1" dirty="0">
                <a:solidFill>
                  <a:schemeClr val="tx1"/>
                </a:solidFill>
                <a:latin typeface="Arial" panose="020B0604020202020204" pitchFamily="34" charset="0"/>
                <a:cs typeface="Arial" panose="020B0604020202020204" pitchFamily="34" charset="0"/>
              </a:rPr>
              <a:t> за </a:t>
            </a:r>
            <a:r>
              <a:rPr lang="ru-RU" sz="1200" b="1" i="1" dirty="0" err="1">
                <a:solidFill>
                  <a:schemeClr val="tx1"/>
                </a:solidFill>
                <a:latin typeface="Arial" panose="020B0604020202020204" pitchFamily="34" charset="0"/>
                <a:cs typeface="Arial" panose="020B0604020202020204" pitchFamily="34" charset="0"/>
              </a:rPr>
              <a:t>умови</a:t>
            </a:r>
            <a:r>
              <a:rPr lang="ru-RU" sz="1200" b="1" i="1" dirty="0">
                <a:solidFill>
                  <a:schemeClr val="tx1"/>
                </a:solidFill>
                <a:latin typeface="Arial" panose="020B0604020202020204" pitchFamily="34" charset="0"/>
                <a:cs typeface="Arial" panose="020B0604020202020204" pitchFamily="34" charset="0"/>
              </a:rPr>
              <a:t>, що </a:t>
            </a:r>
            <a:r>
              <a:rPr lang="ru-RU" sz="1200" b="1" i="1" dirty="0" err="1">
                <a:solidFill>
                  <a:schemeClr val="tx1"/>
                </a:solidFill>
                <a:latin typeface="Arial" panose="020B0604020202020204" pitchFamily="34" charset="0"/>
                <a:cs typeface="Arial" panose="020B0604020202020204" pitchFamily="34" charset="0"/>
              </a:rPr>
              <a:t>отримає</a:t>
            </a:r>
            <a:r>
              <a:rPr lang="ru-RU" sz="1200" b="1" i="1" dirty="0">
                <a:solidFill>
                  <a:schemeClr val="tx1"/>
                </a:solidFill>
                <a:latin typeface="Arial" panose="020B0604020202020204" pitchFamily="34" charset="0"/>
                <a:cs typeface="Arial" panose="020B0604020202020204" pitchFamily="34" charset="0"/>
              </a:rPr>
              <a:t> в</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д Вас хабар. Ваш</a:t>
            </a:r>
            <a:r>
              <a:rPr lang="en-US" sz="1200" b="1" i="1" dirty="0">
                <a:solidFill>
                  <a:schemeClr val="tx1"/>
                </a:solidFill>
                <a:latin typeface="Arial" panose="020B0604020202020204" pitchFamily="34" charset="0"/>
                <a:cs typeface="Arial" panose="020B0604020202020204" pitchFamily="34" charset="0"/>
              </a:rPr>
              <a:t>i </a:t>
            </a:r>
            <a:r>
              <a:rPr lang="ru-RU" sz="1200" b="1" i="1" dirty="0" err="1">
                <a:solidFill>
                  <a:schemeClr val="tx1"/>
                </a:solidFill>
                <a:latin typeface="Arial" panose="020B0604020202020204" pitchFamily="34" charset="0"/>
                <a:cs typeface="Arial" panose="020B0604020202020204" pitchFamily="34" charset="0"/>
              </a:rPr>
              <a:t>подальш</a:t>
            </a:r>
            <a:r>
              <a:rPr lang="en-US" sz="1200" b="1" i="1" dirty="0">
                <a:solidFill>
                  <a:schemeClr val="tx1"/>
                </a:solidFill>
                <a:latin typeface="Arial" panose="020B0604020202020204" pitchFamily="34" charset="0"/>
                <a:cs typeface="Arial" panose="020B0604020202020204" pitchFamily="34" charset="0"/>
              </a:rPr>
              <a:t>i </a:t>
            </a:r>
            <a:r>
              <a:rPr lang="ru-RU" sz="1200" b="1" i="1" dirty="0">
                <a:solidFill>
                  <a:schemeClr val="tx1"/>
                </a:solidFill>
                <a:latin typeface="Arial" panose="020B0604020202020204" pitchFamily="34" charset="0"/>
                <a:cs typeface="Arial" panose="020B0604020202020204" pitchFamily="34" charset="0"/>
              </a:rPr>
              <a:t>д</a:t>
            </a:r>
            <a:r>
              <a:rPr lang="en-US" sz="1200" b="1" i="1" dirty="0">
                <a:solidFill>
                  <a:schemeClr val="tx1"/>
                </a:solidFill>
                <a:latin typeface="Arial" panose="020B0604020202020204" pitchFamily="34" charset="0"/>
                <a:cs typeface="Arial" panose="020B0604020202020204" pitchFamily="34" charset="0"/>
              </a:rPr>
              <a:t>i</a:t>
            </a:r>
            <a:r>
              <a:rPr lang="ru-RU" sz="1200" b="1" i="1" dirty="0">
                <a:solidFill>
                  <a:schemeClr val="tx1"/>
                </a:solidFill>
                <a:latin typeface="Arial" panose="020B0604020202020204" pitchFamily="34" charset="0"/>
                <a:cs typeface="Arial" panose="020B0604020202020204" pitchFamily="34" charset="0"/>
              </a:rPr>
              <a:t>ї</a:t>
            </a:r>
            <a:r>
              <a:rPr lang="en-US" sz="1200" b="1" i="1" dirty="0">
                <a:solidFill>
                  <a:schemeClr val="tx1"/>
                </a:solidFill>
                <a:latin typeface="Arial" panose="020B0604020202020204" pitchFamily="34" charset="0"/>
                <a:cs typeface="Arial" panose="020B0604020202020204" pitchFamily="34" charset="0"/>
              </a:rPr>
              <a:t>?</a:t>
            </a:r>
          </a:p>
        </p:txBody>
      </p:sp>
      <p:sp>
        <p:nvSpPr>
          <p:cNvPr id="19" name="Title 7"/>
          <p:cNvSpPr txBox="1">
            <a:spLocks/>
          </p:cNvSpPr>
          <p:nvPr/>
        </p:nvSpPr>
        <p:spPr bwMode="auto">
          <a:xfrm>
            <a:off x="83286" y="110967"/>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2/7)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518071855"/>
              </p:ext>
            </p:extLst>
          </p:nvPr>
        </p:nvGraphicFramePr>
        <p:xfrm>
          <a:off x="186297" y="1598003"/>
          <a:ext cx="8724238" cy="3470435"/>
        </p:xfrm>
        <a:graphic>
          <a:graphicData uri="http://schemas.openxmlformats.org/drawingml/2006/table">
            <a:tbl>
              <a:tblPr firstRow="1" bandRow="1">
                <a:tableStyleId>{5C22544A-7EE6-4342-B048-85BDC9FD1C3A}</a:tableStyleId>
              </a:tblPr>
              <a:tblGrid>
                <a:gridCol w="2782190">
                  <a:extLst>
                    <a:ext uri="{9D8B030D-6E8A-4147-A177-3AD203B41FA5}">
                      <a16:colId xmlns:a16="http://schemas.microsoft.com/office/drawing/2014/main" xmlns="" val="20000"/>
                    </a:ext>
                  </a:extLst>
                </a:gridCol>
                <a:gridCol w="5942048">
                  <a:extLst>
                    <a:ext uri="{9D8B030D-6E8A-4147-A177-3AD203B41FA5}">
                      <a16:colId xmlns:a16="http://schemas.microsoft.com/office/drawing/2014/main" xmlns="" val="4192713583"/>
                    </a:ext>
                  </a:extLst>
                </a:gridCol>
              </a:tblGrid>
              <a:tr h="570262">
                <a:tc>
                  <a:txBody>
                    <a:bodyPr/>
                    <a:lstStyle/>
                    <a:p>
                      <a:pPr algn="r" fontAlgn="ctr"/>
                      <a:r>
                        <a:rPr lang="ru-RU" sz="1000" b="0" i="0" u="none" strike="noStrike" dirty="0">
                          <a:solidFill>
                            <a:srgbClr val="000000"/>
                          </a:solidFill>
                          <a:effectLst/>
                          <a:latin typeface="Arial" panose="020B0604020202020204" pitchFamily="34" charset="0"/>
                        </a:rPr>
                        <a:t>Не </a:t>
                      </a:r>
                      <a:r>
                        <a:rPr lang="ru-RU" sz="1000" b="0" i="0" u="none" strike="noStrike" dirty="0" err="1">
                          <a:solidFill>
                            <a:srgbClr val="000000"/>
                          </a:solidFill>
                          <a:effectLst/>
                          <a:latin typeface="Arial" panose="020B0604020202020204" pitchFamily="34" charset="0"/>
                        </a:rPr>
                        <a:t>прийму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пропозицiю</a:t>
                      </a:r>
                      <a:r>
                        <a:rPr lang="ru-RU" sz="1000" b="0" i="0" u="none" strike="noStrike" dirty="0">
                          <a:solidFill>
                            <a:srgbClr val="000000"/>
                          </a:solidFill>
                          <a:effectLst/>
                          <a:latin typeface="Arial" panose="020B0604020202020204" pitchFamily="34" charset="0"/>
                        </a:rPr>
                        <a:t>, заберу </a:t>
                      </a:r>
                      <a:r>
                        <a:rPr lang="ru-RU" sz="1000" b="0" i="0" u="none" strike="noStrike" dirty="0" err="1">
                          <a:solidFill>
                            <a:srgbClr val="000000"/>
                          </a:solidFill>
                          <a:effectLst/>
                          <a:latin typeface="Arial" panose="020B0604020202020204" pitchFamily="34" charset="0"/>
                        </a:rPr>
                        <a:t>позовну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заяву</a:t>
                      </a:r>
                      <a:r>
                        <a:rPr lang="ru-RU" sz="1000" b="0" i="0" u="none" strike="noStrike" dirty="0">
                          <a:solidFill>
                            <a:srgbClr val="000000"/>
                          </a:solidFill>
                          <a:effectLst/>
                          <a:latin typeface="Arial" panose="020B0604020202020204" pitchFamily="34" charset="0"/>
                        </a:rPr>
                        <a:t> i буду </a:t>
                      </a:r>
                      <a:r>
                        <a:rPr lang="ru-RU" sz="1000" b="0" i="0" u="none" strike="noStrike" dirty="0" err="1">
                          <a:solidFill>
                            <a:srgbClr val="000000"/>
                          </a:solidFill>
                          <a:effectLst/>
                          <a:latin typeface="Arial" panose="020B0604020202020204" pitchFamily="34" charset="0"/>
                        </a:rPr>
                        <a:t>шукати</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iншi</a:t>
                      </a:r>
                      <a:r>
                        <a:rPr lang="ru-RU" sz="1000" b="0" i="0" u="none" strike="noStrike" dirty="0">
                          <a:solidFill>
                            <a:srgbClr val="000000"/>
                          </a:solidFill>
                          <a:effectLst/>
                          <a:latin typeface="Arial" panose="020B0604020202020204" pitchFamily="34" charset="0"/>
                        </a:rPr>
                        <a:t> шляхи </a:t>
                      </a:r>
                      <a:r>
                        <a:rPr lang="ru-RU" sz="1000" b="0" i="0" u="none" strike="noStrike" dirty="0" err="1">
                          <a:solidFill>
                            <a:srgbClr val="000000"/>
                          </a:solidFill>
                          <a:effectLst/>
                          <a:latin typeface="Arial" panose="020B0604020202020204" pitchFamily="34" charset="0"/>
                        </a:rPr>
                        <a:t>вирiшення</a:t>
                      </a:r>
                      <a:r>
                        <a:rPr lang="ru-RU" sz="1000" b="0" i="0" u="none" strike="noStrike" dirty="0">
                          <a:solidFill>
                            <a:srgbClr val="000000"/>
                          </a:solidFill>
                          <a:effectLst/>
                          <a:latin typeface="Arial" panose="020B0604020202020204" pitchFamily="34" charset="0"/>
                        </a:rPr>
                        <a:t> проблеми</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70262">
                <a:tc>
                  <a:txBody>
                    <a:bodyPr/>
                    <a:lstStyle/>
                    <a:p>
                      <a:pPr algn="r" fontAlgn="b"/>
                      <a:r>
                        <a:rPr lang="ru-RU" sz="1000" b="0" i="0" u="none" strike="noStrike" dirty="0" err="1">
                          <a:solidFill>
                            <a:srgbClr val="000000"/>
                          </a:solidFill>
                          <a:effectLst/>
                          <a:latin typeface="Arial" panose="020B0604020202020204" pitchFamily="34" charset="0"/>
                        </a:rPr>
                        <a:t>Повiдомлю</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правоохороннi</a:t>
                      </a:r>
                      <a:r>
                        <a:rPr lang="ru-RU" sz="1000" b="0" i="0" u="none" strike="noStrike" dirty="0">
                          <a:solidFill>
                            <a:srgbClr val="000000"/>
                          </a:solidFill>
                          <a:effectLst/>
                          <a:latin typeface="Arial" panose="020B0604020202020204" pitchFamily="34" charset="0"/>
                        </a:rPr>
                        <a:t>, антикорупцiйнi </a:t>
                      </a:r>
                      <a:r>
                        <a:rPr lang="ru-RU" sz="1000" b="0" i="0" u="none" strike="noStrike" dirty="0" err="1">
                          <a:solidFill>
                            <a:srgbClr val="000000"/>
                          </a:solidFill>
                          <a:effectLst/>
                          <a:latin typeface="Arial" panose="020B0604020202020204" pitchFamily="34" charset="0"/>
                        </a:rPr>
                        <a:t>органи</a:t>
                      </a:r>
                      <a:r>
                        <a:rPr lang="ru-RU" sz="1000" b="0" i="0" u="none" strike="noStrike" dirty="0">
                          <a:solidFill>
                            <a:srgbClr val="000000"/>
                          </a:solidFill>
                          <a:effectLst/>
                          <a:latin typeface="Arial" panose="020B0604020202020204" pitchFamily="34" charset="0"/>
                        </a:rPr>
                        <a:t>, або </a:t>
                      </a:r>
                      <a:r>
                        <a:rPr lang="ru-RU" sz="1000" b="0" i="0" u="none" strike="noStrike" dirty="0" err="1">
                          <a:solidFill>
                            <a:srgbClr val="000000"/>
                          </a:solidFill>
                          <a:effectLst/>
                          <a:latin typeface="Arial" panose="020B0604020202020204" pitchFamily="34" charset="0"/>
                        </a:rPr>
                        <a:t>органи</a:t>
                      </a:r>
                      <a:r>
                        <a:rPr lang="ru-RU" sz="1000" b="0" i="0" u="none" strike="noStrike" dirty="0">
                          <a:solidFill>
                            <a:srgbClr val="000000"/>
                          </a:solidFill>
                          <a:effectLst/>
                          <a:latin typeface="Arial" panose="020B0604020202020204" pitchFamily="34" charset="0"/>
                        </a:rPr>
                        <a:t> судової влади</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1"/>
                  </a:ext>
                </a:extLst>
              </a:tr>
              <a:tr h="570262">
                <a:tc>
                  <a:txBody>
                    <a:bodyPr/>
                    <a:lstStyle/>
                    <a:p>
                      <a:pPr algn="r" fontAlgn="ctr"/>
                      <a:r>
                        <a:rPr lang="ru-RU" sz="1000" b="0" i="0" u="none" strike="noStrike" dirty="0" err="1">
                          <a:solidFill>
                            <a:srgbClr val="000000"/>
                          </a:solidFill>
                          <a:effectLst/>
                          <a:latin typeface="Arial" panose="020B0604020202020204" pitchFamily="34" charset="0"/>
                        </a:rPr>
                        <a:t>Зважу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всi</a:t>
                      </a:r>
                      <a:r>
                        <a:rPr lang="ru-RU" sz="1000" b="0" i="0" u="none" strike="noStrike" dirty="0">
                          <a:solidFill>
                            <a:srgbClr val="000000"/>
                          </a:solidFill>
                          <a:effectLst/>
                          <a:latin typeface="Arial" panose="020B0604020202020204" pitchFamily="34" charset="0"/>
                        </a:rPr>
                        <a:t> `за` та `</a:t>
                      </a:r>
                      <a:r>
                        <a:rPr lang="ru-RU" sz="1000" b="0" i="0" u="none" strike="noStrike" dirty="0" err="1">
                          <a:solidFill>
                            <a:srgbClr val="000000"/>
                          </a:solidFill>
                          <a:effectLst/>
                          <a:latin typeface="Arial" panose="020B0604020202020204" pitchFamily="34" charset="0"/>
                        </a:rPr>
                        <a:t>проти</a:t>
                      </a:r>
                      <a:r>
                        <a:rPr lang="ru-RU" sz="1000" b="0" i="0" u="none" strike="noStrike" dirty="0">
                          <a:solidFill>
                            <a:srgbClr val="000000"/>
                          </a:solidFill>
                          <a:effectLst/>
                          <a:latin typeface="Arial" panose="020B0604020202020204" pitchFamily="34" charset="0"/>
                        </a:rPr>
                        <a:t>` i </a:t>
                      </a:r>
                      <a:r>
                        <a:rPr lang="ru-RU" sz="1000" b="0" i="0" u="none" strike="noStrike" dirty="0" err="1">
                          <a:solidFill>
                            <a:srgbClr val="000000"/>
                          </a:solidFill>
                          <a:effectLst/>
                          <a:latin typeface="Arial" panose="020B0604020202020204" pitchFamily="34" charset="0"/>
                        </a:rPr>
                        <a:t>прийму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рiшення</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вiдповiдно</a:t>
                      </a:r>
                      <a:r>
                        <a:rPr lang="ru-RU" sz="1000" b="0" i="0" u="none" strike="noStrike" dirty="0">
                          <a:solidFill>
                            <a:srgbClr val="000000"/>
                          </a:solidFill>
                          <a:effectLst/>
                          <a:latin typeface="Arial" panose="020B0604020202020204" pitchFamily="34" charset="0"/>
                        </a:rPr>
                        <a:t> до </a:t>
                      </a:r>
                      <a:r>
                        <a:rPr lang="ru-RU" sz="1000" b="0" i="0" u="none" strike="noStrike" dirty="0" err="1">
                          <a:solidFill>
                            <a:srgbClr val="000000"/>
                          </a:solidFill>
                          <a:effectLst/>
                          <a:latin typeface="Arial" panose="020B0604020202020204" pitchFamily="34" charset="0"/>
                        </a:rPr>
                        <a:t>ситуацiї</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Наприклад</a:t>
                      </a:r>
                      <a:r>
                        <a:rPr lang="ru-RU" sz="1000" b="0" i="0" u="none" strike="noStrike" dirty="0">
                          <a:solidFill>
                            <a:srgbClr val="000000"/>
                          </a:solidFill>
                          <a:effectLst/>
                          <a:latin typeface="Arial" panose="020B0604020202020204" pitchFamily="34" charset="0"/>
                        </a:rPr>
                        <a:t>, дам хабар, </a:t>
                      </a:r>
                      <a:r>
                        <a:rPr lang="ru-RU" sz="1000" b="0" i="0" u="none" strike="noStrike" dirty="0" err="1">
                          <a:solidFill>
                            <a:srgbClr val="000000"/>
                          </a:solidFill>
                          <a:effectLst/>
                          <a:latin typeface="Arial" panose="020B0604020202020204" pitchFamily="34" charset="0"/>
                        </a:rPr>
                        <a:t>якщо</a:t>
                      </a:r>
                      <a:r>
                        <a:rPr lang="ru-RU" sz="1000" b="0" i="0" u="none" strike="noStrike" dirty="0">
                          <a:solidFill>
                            <a:srgbClr val="000000"/>
                          </a:solidFill>
                          <a:effectLst/>
                          <a:latin typeface="Arial" panose="020B0604020202020204" pitchFamily="34" charset="0"/>
                        </a:rPr>
                        <a:t> сума </a:t>
                      </a:r>
                      <a:r>
                        <a:rPr lang="ru-RU" sz="1000" b="0" i="0" u="none" strike="noStrike" dirty="0" err="1">
                          <a:solidFill>
                            <a:srgbClr val="000000"/>
                          </a:solidFill>
                          <a:effectLst/>
                          <a:latin typeface="Arial" panose="020B0604020202020204" pitchFamily="34" charset="0"/>
                        </a:rPr>
                        <a:t>хабаря</a:t>
                      </a:r>
                      <a:r>
                        <a:rPr lang="ru-RU" sz="1000" b="0" i="0" u="none" strike="noStrike" dirty="0">
                          <a:solidFill>
                            <a:srgbClr val="000000"/>
                          </a:solidFill>
                          <a:effectLst/>
                          <a:latin typeface="Arial" panose="020B0604020202020204" pitchFamily="34" charset="0"/>
                        </a:rPr>
                        <a:t> буде такою, що я </a:t>
                      </a:r>
                      <a:r>
                        <a:rPr lang="ru-RU" sz="1000" b="0" i="0" u="none" strike="noStrike" dirty="0" err="1">
                          <a:solidFill>
                            <a:srgbClr val="000000"/>
                          </a:solidFill>
                          <a:effectLst/>
                          <a:latin typeface="Arial" panose="020B0604020202020204" pitchFamily="34" charset="0"/>
                        </a:rPr>
                        <a:t>можу</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собi</a:t>
                      </a:r>
                      <a:r>
                        <a:rPr lang="ru-RU" sz="1000" b="0" i="0" u="none" strike="noStrike" dirty="0">
                          <a:solidFill>
                            <a:srgbClr val="000000"/>
                          </a:solidFill>
                          <a:effectLst/>
                          <a:latin typeface="Arial" panose="020B0604020202020204" pitchFamily="34" charset="0"/>
                        </a:rPr>
                        <a:t> дозволити</a:t>
                      </a:r>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0262">
                <a:tc>
                  <a:txBody>
                    <a:bodyPr/>
                    <a:lstStyle/>
                    <a:p>
                      <a:pPr algn="r" fontAlgn="ctr"/>
                      <a:r>
                        <a:rPr lang="ru-RU" sz="1000" b="0" i="0" u="none" strike="noStrike" dirty="0" err="1">
                          <a:solidFill>
                            <a:srgbClr val="000000"/>
                          </a:solidFill>
                          <a:effectLst/>
                          <a:latin typeface="Arial" panose="020B0604020202020204" pitchFamily="34" charset="0"/>
                        </a:rPr>
                        <a:t>Звернуся</a:t>
                      </a:r>
                      <a:r>
                        <a:rPr lang="ru-RU" sz="1000" b="0" i="0" u="none" strike="noStrike" dirty="0">
                          <a:solidFill>
                            <a:srgbClr val="000000"/>
                          </a:solidFill>
                          <a:effectLst/>
                          <a:latin typeface="Arial" panose="020B0604020202020204" pitchFamily="34" charset="0"/>
                        </a:rPr>
                        <a:t> до </a:t>
                      </a:r>
                      <a:r>
                        <a:rPr lang="ru-RU" sz="1000" b="0" i="0" u="none" strike="noStrike" dirty="0" err="1">
                          <a:solidFill>
                            <a:srgbClr val="000000"/>
                          </a:solidFill>
                          <a:effectLst/>
                          <a:latin typeface="Arial" panose="020B0604020202020204" pitchFamily="34" charset="0"/>
                        </a:rPr>
                        <a:t>журналiстiв</a:t>
                      </a:r>
                      <a:r>
                        <a:rPr lang="ru-RU" sz="1000" b="0" i="0" u="none" strike="noStrike" dirty="0">
                          <a:solidFill>
                            <a:srgbClr val="000000"/>
                          </a:solidFill>
                          <a:effectLst/>
                          <a:latin typeface="Arial" panose="020B0604020202020204" pitchFamily="34" charset="0"/>
                        </a:rPr>
                        <a:t> або </a:t>
                      </a:r>
                      <a:r>
                        <a:rPr lang="ru-RU" sz="1000" b="0" i="0" u="none" strike="noStrike" dirty="0" err="1">
                          <a:solidFill>
                            <a:srgbClr val="000000"/>
                          </a:solidFill>
                          <a:effectLst/>
                          <a:latin typeface="Arial" panose="020B0604020202020204" pitchFamily="34" charset="0"/>
                        </a:rPr>
                        <a:t>громадських</a:t>
                      </a:r>
                      <a:r>
                        <a:rPr lang="ru-RU" sz="1000" b="0" i="0" u="none" strike="noStrike" dirty="0">
                          <a:solidFill>
                            <a:srgbClr val="000000"/>
                          </a:solidFill>
                          <a:effectLst/>
                          <a:latin typeface="Arial" panose="020B0604020202020204" pitchFamily="34" charset="0"/>
                        </a:rPr>
                        <a:t> </a:t>
                      </a:r>
                      <a:r>
                        <a:rPr lang="ru-RU" sz="1000" b="0" i="0" u="none" strike="noStrike" dirty="0" err="1">
                          <a:solidFill>
                            <a:srgbClr val="000000"/>
                          </a:solidFill>
                          <a:effectLst/>
                          <a:latin typeface="Arial" panose="020B0604020202020204" pitchFamily="34" charset="0"/>
                        </a:rPr>
                        <a:t>органiзацiй</a:t>
                      </a:r>
                      <a:endParaRPr lang="ru-RU"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3"/>
                  </a:ext>
                </a:extLst>
              </a:tr>
              <a:tr h="570262">
                <a:tc>
                  <a:txBody>
                    <a:bodyPr/>
                    <a:lstStyle/>
                    <a:p>
                      <a:pPr algn="r" fontAlgn="ctr"/>
                      <a:r>
                        <a:rPr lang="ru-RU" sz="1000" b="0" i="0" u="none" strike="noStrike" dirty="0">
                          <a:solidFill>
                            <a:srgbClr val="000000"/>
                          </a:solidFill>
                          <a:effectLst/>
                          <a:latin typeface="Arial" panose="020B0604020202020204" pitchFamily="34" charset="0"/>
                        </a:rPr>
                        <a:t>Прийму </a:t>
                      </a:r>
                      <a:r>
                        <a:rPr lang="ru-RU" sz="1000" b="0" i="0" u="none" strike="noStrike" dirty="0" err="1">
                          <a:solidFill>
                            <a:srgbClr val="000000"/>
                          </a:solidFill>
                          <a:effectLst/>
                          <a:latin typeface="Arial" panose="020B0604020202020204" pitchFamily="34" charset="0"/>
                        </a:rPr>
                        <a:t>пропозицiю</a:t>
                      </a:r>
                      <a:r>
                        <a:rPr lang="ru-RU" sz="1000" b="0" i="0" u="none" strike="noStrike" dirty="0">
                          <a:solidFill>
                            <a:srgbClr val="000000"/>
                          </a:solidFill>
                          <a:effectLst/>
                          <a:latin typeface="Arial" panose="020B0604020202020204" pitchFamily="34" charset="0"/>
                        </a:rPr>
                        <a:t> i дам хабар</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sz="10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026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Arial" panose="020B0604020202020204" pitchFamily="34" charset="0"/>
                          <a:ea typeface="+mn-ea"/>
                          <a:cs typeface="Arial" panose="020B0604020202020204" pitchFamily="34" charset="0"/>
                        </a:rPr>
                        <a:t>Важко 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err="1">
                          <a:solidFill>
                            <a:schemeClr val="dk1"/>
                          </a:solidFill>
                          <a:effectLst/>
                          <a:latin typeface="Arial" panose="020B0604020202020204" pitchFamily="34" charset="0"/>
                          <a:ea typeface="+mn-ea"/>
                          <a:cs typeface="Arial" panose="020B0604020202020204" pitchFamily="34" charset="0"/>
                        </a:rPr>
                        <a:t>дпов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err="1">
                          <a:solidFill>
                            <a:schemeClr val="dk1"/>
                          </a:solidFill>
                          <a:effectLst/>
                          <a:latin typeface="Arial" panose="020B0604020202020204" pitchFamily="34" charset="0"/>
                          <a:ea typeface="+mn-ea"/>
                          <a:cs typeface="Arial" panose="020B0604020202020204" pitchFamily="34" charset="0"/>
                        </a:rPr>
                        <a:t>сти</a:t>
                      </a:r>
                      <a:r>
                        <a:rPr lang="ru-RU" sz="1000" kern="1200" dirty="0">
                          <a:solidFill>
                            <a:schemeClr val="dk1"/>
                          </a:solidFill>
                          <a:effectLst/>
                          <a:latin typeface="Arial" panose="020B0604020202020204" pitchFamily="34" charset="0"/>
                          <a:ea typeface="+mn-ea"/>
                          <a:cs typeface="Arial" panose="020B0604020202020204" pitchFamily="34" charset="0"/>
                        </a:rPr>
                        <a:t>/ 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err="1">
                          <a:solidFill>
                            <a:schemeClr val="dk1"/>
                          </a:solidFill>
                          <a:effectLst/>
                          <a:latin typeface="Arial" panose="020B0604020202020204" pitchFamily="34" charset="0"/>
                          <a:ea typeface="+mn-ea"/>
                          <a:cs typeface="Arial" panose="020B0604020202020204" pitchFamily="34" charset="0"/>
                        </a:rPr>
                        <a:t>дмова</a:t>
                      </a:r>
                      <a:r>
                        <a:rPr lang="ru-RU" sz="1000" kern="1200" dirty="0">
                          <a:solidFill>
                            <a:schemeClr val="dk1"/>
                          </a:solidFill>
                          <a:effectLst/>
                          <a:latin typeface="Arial" panose="020B0604020202020204" pitchFamily="34" charset="0"/>
                          <a:ea typeface="+mn-ea"/>
                          <a:cs typeface="Arial" panose="020B0604020202020204" pitchFamily="34" charset="0"/>
                        </a:rPr>
                        <a:t> 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a:solidFill>
                            <a:schemeClr val="dk1"/>
                          </a:solidFill>
                          <a:effectLst/>
                          <a:latin typeface="Arial" panose="020B0604020202020204" pitchFamily="34" charset="0"/>
                          <a:ea typeface="+mn-ea"/>
                          <a:cs typeface="Arial" panose="020B0604020202020204" pitchFamily="34" charset="0"/>
                        </a:rPr>
                        <a:t>д 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err="1">
                          <a:solidFill>
                            <a:schemeClr val="dk1"/>
                          </a:solidFill>
                          <a:effectLst/>
                          <a:latin typeface="Arial" panose="020B0604020202020204" pitchFamily="34" charset="0"/>
                          <a:ea typeface="+mn-ea"/>
                          <a:cs typeface="Arial" panose="020B0604020202020204" pitchFamily="34" charset="0"/>
                        </a:rPr>
                        <a:t>дпов</a:t>
                      </a:r>
                      <a:r>
                        <a:rPr lang="en-US" sz="1000" kern="1200" dirty="0">
                          <a:solidFill>
                            <a:schemeClr val="dk1"/>
                          </a:solidFill>
                          <a:effectLst/>
                          <a:latin typeface="Arial" panose="020B0604020202020204" pitchFamily="34" charset="0"/>
                          <a:ea typeface="+mn-ea"/>
                          <a:cs typeface="Arial" panose="020B0604020202020204" pitchFamily="34" charset="0"/>
                        </a:rPr>
                        <a:t>i</a:t>
                      </a:r>
                      <a:r>
                        <a:rPr lang="ru-RU" sz="1000" kern="1200" dirty="0" err="1">
                          <a:solidFill>
                            <a:schemeClr val="dk1"/>
                          </a:solidFill>
                          <a:effectLst/>
                          <a:latin typeface="Arial" panose="020B0604020202020204" pitchFamily="34" charset="0"/>
                          <a:ea typeface="+mn-ea"/>
                          <a:cs typeface="Arial" panose="020B0604020202020204" pitchFamily="34" charset="0"/>
                        </a:rPr>
                        <a:t>ді</a:t>
                      </a:r>
                      <a:endParaRPr lang="uk-UA" sz="1000" kern="1200" dirty="0">
                        <a:solidFill>
                          <a:schemeClr val="dk1"/>
                        </a:solidFill>
                        <a:effectLst/>
                        <a:latin typeface="Arial" panose="020B0604020202020204" pitchFamily="34" charset="0"/>
                        <a:ea typeface="+mn-ea"/>
                        <a:cs typeface="Arial" panose="020B0604020202020204" pitchFamily="34" charset="0"/>
                      </a:endParaRPr>
                    </a:p>
                  </a:txBody>
                  <a:tcPr marL="3794" marR="3794" marT="28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uk-UA" sz="1000" kern="1200" dirty="0">
                        <a:solidFill>
                          <a:schemeClr val="dk1"/>
                        </a:solidFill>
                        <a:effectLst/>
                        <a:latin typeface="Arial" panose="020B0604020202020204" pitchFamily="34" charset="0"/>
                        <a:ea typeface="+mn-ea"/>
                        <a:cs typeface="Arial" panose="020B0604020202020204" pitchFamily="34" charset="0"/>
                      </a:endParaRPr>
                    </a:p>
                  </a:txBody>
                  <a:tcPr marL="3794" marR="3794" marT="286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graphicFrame>
        <p:nvGraphicFramePr>
          <p:cNvPr id="16" name="Объект 2"/>
          <p:cNvGraphicFramePr>
            <a:graphicFrameLocks noGrp="1"/>
          </p:cNvGraphicFramePr>
          <p:nvPr>
            <p:ph idx="1"/>
            <p:extLst>
              <p:ext uri="{D42A27DB-BD31-4B8C-83A1-F6EECF244321}">
                <p14:modId xmlns:p14="http://schemas.microsoft.com/office/powerpoint/2010/main" val="3395072125"/>
              </p:ext>
            </p:extLst>
          </p:nvPr>
        </p:nvGraphicFramePr>
        <p:xfrm>
          <a:off x="2966936" y="1516772"/>
          <a:ext cx="5943599" cy="360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77415266"/>
              </p:ext>
            </p:extLst>
          </p:nvPr>
        </p:nvGraphicFramePr>
        <p:xfrm>
          <a:off x="2916154" y="1386198"/>
          <a:ext cx="5778229" cy="182880"/>
        </p:xfrm>
        <a:graphic>
          <a:graphicData uri="http://schemas.openxmlformats.org/drawingml/2006/table">
            <a:tbl>
              <a:tblPr firstRow="1" bandRow="1">
                <a:tableStyleId>{5C22544A-7EE6-4342-B048-85BDC9FD1C3A}</a:tableStyleId>
              </a:tblPr>
              <a:tblGrid>
                <a:gridCol w="860230">
                  <a:extLst>
                    <a:ext uri="{9D8B030D-6E8A-4147-A177-3AD203B41FA5}">
                      <a16:colId xmlns:a16="http://schemas.microsoft.com/office/drawing/2014/main" xmlns="" val="20000"/>
                    </a:ext>
                  </a:extLst>
                </a:gridCol>
                <a:gridCol w="792097">
                  <a:extLst>
                    <a:ext uri="{9D8B030D-6E8A-4147-A177-3AD203B41FA5}">
                      <a16:colId xmlns:a16="http://schemas.microsoft.com/office/drawing/2014/main" xmlns="" val="20001"/>
                    </a:ext>
                  </a:extLst>
                </a:gridCol>
                <a:gridCol w="852299">
                  <a:extLst>
                    <a:ext uri="{9D8B030D-6E8A-4147-A177-3AD203B41FA5}">
                      <a16:colId xmlns:a16="http://schemas.microsoft.com/office/drawing/2014/main" xmlns="" val="20002"/>
                    </a:ext>
                  </a:extLst>
                </a:gridCol>
                <a:gridCol w="852299">
                  <a:extLst>
                    <a:ext uri="{9D8B030D-6E8A-4147-A177-3AD203B41FA5}">
                      <a16:colId xmlns:a16="http://schemas.microsoft.com/office/drawing/2014/main" xmlns="" val="20003"/>
                    </a:ext>
                  </a:extLst>
                </a:gridCol>
                <a:gridCol w="852299">
                  <a:extLst>
                    <a:ext uri="{9D8B030D-6E8A-4147-A177-3AD203B41FA5}">
                      <a16:colId xmlns:a16="http://schemas.microsoft.com/office/drawing/2014/main" xmlns="" val="20004"/>
                    </a:ext>
                  </a:extLst>
                </a:gridCol>
                <a:gridCol w="774817">
                  <a:extLst>
                    <a:ext uri="{9D8B030D-6E8A-4147-A177-3AD203B41FA5}">
                      <a16:colId xmlns:a16="http://schemas.microsoft.com/office/drawing/2014/main" xmlns="" val="20005"/>
                    </a:ext>
                  </a:extLst>
                </a:gridCol>
                <a:gridCol w="794188">
                  <a:extLst>
                    <a:ext uri="{9D8B030D-6E8A-4147-A177-3AD203B41FA5}">
                      <a16:colId xmlns:a16="http://schemas.microsoft.com/office/drawing/2014/main" xmlns="" val="20006"/>
                    </a:ext>
                  </a:extLst>
                </a:gridCol>
              </a:tblGrid>
              <a:tr h="165001">
                <a:tc>
                  <a:txBody>
                    <a:bodyPr/>
                    <a:lstStyle/>
                    <a:p>
                      <a:pPr algn="l" fontAlgn="b"/>
                      <a:r>
                        <a:rPr lang="ru-RU" sz="1200" b="1" i="0" u="none" strike="noStrike" dirty="0">
                          <a:solidFill>
                            <a:schemeClr val="tx1"/>
                          </a:solidFill>
                          <a:effectLst/>
                          <a:latin typeface="Arial" panose="020B0604020202020204" pitchFamily="34" charset="0"/>
                          <a:cs typeface="Arial" panose="020B0604020202020204" pitchFamily="34" charset="0"/>
                        </a:rPr>
                        <a:t>Загалом</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200" b="1" i="0" u="none" strike="noStrike" dirty="0" err="1">
                          <a:solidFill>
                            <a:schemeClr val="tx1"/>
                          </a:solidFill>
                          <a:effectLst/>
                          <a:latin typeface="Arial" panose="020B0604020202020204" pitchFamily="34" charset="0"/>
                          <a:cs typeface="Arial" panose="020B0604020202020204" pitchFamily="34" charset="0"/>
                        </a:rPr>
                        <a:t>Північ</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200" b="1" i="0" u="none" strike="noStrike" dirty="0" err="1">
                          <a:solidFill>
                            <a:schemeClr val="tx1"/>
                          </a:solidFill>
                          <a:effectLst/>
                          <a:latin typeface="Arial" panose="020B0604020202020204" pitchFamily="34" charset="0"/>
                          <a:cs typeface="Arial" panose="020B0604020202020204" pitchFamily="34" charset="0"/>
                        </a:rPr>
                        <a:t>Захід</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fontAlgn="b"/>
                      <a:r>
                        <a:rPr lang="ru-RU" sz="1200" b="1" i="0" u="none" strike="noStrike" dirty="0">
                          <a:solidFill>
                            <a:schemeClr val="tx1"/>
                          </a:solidFill>
                          <a:effectLst/>
                          <a:latin typeface="Arial" panose="020B0604020202020204" pitchFamily="34" charset="0"/>
                          <a:cs typeface="Arial" panose="020B0604020202020204" pitchFamily="34" charset="0"/>
                        </a:rPr>
                        <a:t>Центр</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200" b="1" i="0" u="none" strike="noStrike" dirty="0" err="1">
                          <a:solidFill>
                            <a:schemeClr val="tx1"/>
                          </a:solidFill>
                          <a:effectLst/>
                          <a:latin typeface="Arial" panose="020B0604020202020204" pitchFamily="34" charset="0"/>
                          <a:cs typeface="Arial" panose="020B0604020202020204" pitchFamily="34" charset="0"/>
                        </a:rPr>
                        <a:t>Південь</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200" b="1" i="0" u="none" strike="noStrike" dirty="0" err="1">
                          <a:solidFill>
                            <a:schemeClr val="tx1"/>
                          </a:solidFill>
                          <a:effectLst/>
                          <a:latin typeface="Arial" panose="020B0604020202020204" pitchFamily="34" charset="0"/>
                          <a:cs typeface="Arial" panose="020B0604020202020204" pitchFamily="34" charset="0"/>
                        </a:rPr>
                        <a:t>Схід</a:t>
                      </a:r>
                      <a:endParaRPr lang="uk-UA"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uk-UA" sz="1200" b="1" i="0" u="none" strike="noStrike" noProof="0" dirty="0">
                          <a:solidFill>
                            <a:schemeClr val="tx1"/>
                          </a:solidFill>
                          <a:effectLst/>
                          <a:latin typeface="Arial" panose="020B0604020202020204" pitchFamily="34" charset="0"/>
                          <a:cs typeface="Arial" panose="020B0604020202020204" pitchFamily="34" charset="0"/>
                        </a:rPr>
                        <a:t>м. Київ</a:t>
                      </a:r>
                      <a:endParaRPr lang="en-US" sz="12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9" name="Прямая соединительная линия 8"/>
          <p:cNvCxnSpPr/>
          <p:nvPr/>
        </p:nvCxnSpPr>
        <p:spPr>
          <a:xfrm>
            <a:off x="3686839" y="1440411"/>
            <a:ext cx="0" cy="3618583"/>
          </a:xfrm>
          <a:prstGeom prst="line">
            <a:avLst/>
          </a:prstGeom>
          <a:ln>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3" name="Прямоугольник 52"/>
          <p:cNvSpPr/>
          <p:nvPr/>
        </p:nvSpPr>
        <p:spPr>
          <a:xfrm>
            <a:off x="4659882" y="1645439"/>
            <a:ext cx="851918" cy="432000"/>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14" name="Прямоугольник 52"/>
          <p:cNvSpPr/>
          <p:nvPr/>
        </p:nvSpPr>
        <p:spPr>
          <a:xfrm>
            <a:off x="3768124" y="1645439"/>
            <a:ext cx="840039" cy="432000"/>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15" name="Прямоугольник 52"/>
          <p:cNvSpPr/>
          <p:nvPr/>
        </p:nvSpPr>
        <p:spPr>
          <a:xfrm>
            <a:off x="6305206" y="1645439"/>
            <a:ext cx="851918" cy="432000"/>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17" name="Прямоугольник 52"/>
          <p:cNvSpPr/>
          <p:nvPr/>
        </p:nvSpPr>
        <p:spPr>
          <a:xfrm>
            <a:off x="2997440" y="1645439"/>
            <a:ext cx="521032" cy="432000"/>
          </a:xfrm>
          <a:prstGeom prst="rect">
            <a:avLst/>
          </a:prstGeom>
          <a:noFill/>
          <a:ln>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uk-UA" sz="1361"/>
          </a:p>
        </p:txBody>
      </p:sp>
      <p:sp>
        <p:nvSpPr>
          <p:cNvPr id="18" name="Нижний колонтитул 4"/>
          <p:cNvSpPr>
            <a:spLocks noGrp="1"/>
          </p:cNvSpPr>
          <p:nvPr>
            <p:ph type="ftr" sz="quarter" idx="4294967295"/>
          </p:nvPr>
        </p:nvSpPr>
        <p:spPr>
          <a:xfrm>
            <a:off x="3412982" y="5011786"/>
            <a:ext cx="5666881" cy="208647"/>
          </a:xfrm>
          <a:prstGeom prst="rect">
            <a:avLst/>
          </a:prstGeom>
        </p:spPr>
        <p:txBody>
          <a:bodyPr/>
          <a:lstStyle/>
          <a:p>
            <a:r>
              <a:rPr lang="ru-RU" sz="756" dirty="0"/>
              <a:t>База</a:t>
            </a:r>
            <a:r>
              <a:rPr lang="en-US" sz="756" dirty="0"/>
              <a:t>: </a:t>
            </a:r>
            <a:r>
              <a:rPr lang="ru-RU" sz="756" dirty="0"/>
              <a:t>Загалом</a:t>
            </a:r>
            <a:r>
              <a:rPr lang="en-US" sz="756" dirty="0"/>
              <a:t> (n=2478), </a:t>
            </a:r>
            <a:r>
              <a:rPr lang="ru-RU" sz="756" dirty="0" err="1"/>
              <a:t>Північ</a:t>
            </a:r>
            <a:r>
              <a:rPr lang="en-US" sz="756" dirty="0"/>
              <a:t> (n=296), </a:t>
            </a:r>
            <a:r>
              <a:rPr lang="ru-RU" sz="756" dirty="0" err="1"/>
              <a:t>Захід</a:t>
            </a:r>
            <a:r>
              <a:rPr lang="en-US" sz="756" dirty="0"/>
              <a:t> (n=515), </a:t>
            </a:r>
            <a:r>
              <a:rPr lang="ru-RU" sz="756" dirty="0"/>
              <a:t>Центр</a:t>
            </a:r>
            <a:r>
              <a:rPr lang="en-US" sz="756" dirty="0"/>
              <a:t> (n=561), </a:t>
            </a:r>
            <a:r>
              <a:rPr lang="ru-RU" sz="756" dirty="0" err="1"/>
              <a:t>Південь</a:t>
            </a:r>
            <a:r>
              <a:rPr lang="en-US" sz="756" dirty="0"/>
              <a:t> (n=365), </a:t>
            </a:r>
            <a:r>
              <a:rPr lang="ru-RU" sz="756" dirty="0" err="1"/>
              <a:t>Схід</a:t>
            </a:r>
            <a:r>
              <a:rPr lang="en-US" sz="756" dirty="0"/>
              <a:t> (n=296), </a:t>
            </a:r>
            <a:r>
              <a:rPr lang="ru-RU" sz="756" dirty="0"/>
              <a:t>м. Київ </a:t>
            </a:r>
            <a:r>
              <a:rPr lang="en-US" sz="756" dirty="0"/>
              <a:t>(n=445).</a:t>
            </a:r>
            <a:endParaRPr lang="uk-UA" sz="756" dirty="0"/>
          </a:p>
        </p:txBody>
      </p:sp>
    </p:spTree>
    <p:extLst>
      <p:ext uri="{BB962C8B-B14F-4D97-AF65-F5344CB8AC3E}">
        <p14:creationId xmlns:p14="http://schemas.microsoft.com/office/powerpoint/2010/main" val="3112347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8"/>
          <p:cNvSpPr txBox="1">
            <a:spLocks/>
          </p:cNvSpPr>
          <p:nvPr/>
        </p:nvSpPr>
        <p:spPr>
          <a:xfrm>
            <a:off x="253873" y="992379"/>
            <a:ext cx="5543677" cy="111825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КУДИ САМЕ ВИ Б ЗВЕРНУЛИСЯ</a:t>
            </a:r>
            <a:r>
              <a:rPr lang="en-US" dirty="0"/>
              <a:t>? (</a:t>
            </a:r>
            <a:r>
              <a:rPr lang="ru-RU" dirty="0"/>
              <a:t>серед тих, </a:t>
            </a:r>
            <a:r>
              <a:rPr lang="ru-RU" dirty="0" err="1"/>
              <a:t>хто</a:t>
            </a:r>
            <a:r>
              <a:rPr lang="ru-RU" dirty="0"/>
              <a:t> </a:t>
            </a:r>
            <a:r>
              <a:rPr lang="ru-RU" dirty="0" err="1"/>
              <a:t>звернувся</a:t>
            </a:r>
            <a:r>
              <a:rPr lang="ru-RU" dirty="0"/>
              <a:t> б у такому </a:t>
            </a:r>
            <a:r>
              <a:rPr lang="ru-RU" dirty="0" err="1"/>
              <a:t>випадку</a:t>
            </a:r>
            <a:r>
              <a:rPr lang="ru-RU" dirty="0"/>
              <a:t> до </a:t>
            </a:r>
            <a:r>
              <a:rPr lang="ru-RU" dirty="0" err="1"/>
              <a:t>правоохоронних</a:t>
            </a:r>
            <a:r>
              <a:rPr lang="ru-RU" dirty="0"/>
              <a:t>, </a:t>
            </a:r>
            <a:r>
              <a:rPr lang="ru-RU" dirty="0" err="1"/>
              <a:t>антикорупцiйних</a:t>
            </a:r>
            <a:r>
              <a:rPr lang="ru-RU" dirty="0"/>
              <a:t> </a:t>
            </a:r>
            <a:r>
              <a:rPr lang="ru-RU" dirty="0" err="1"/>
              <a:t>органiв</a:t>
            </a:r>
            <a:r>
              <a:rPr lang="ru-RU" dirty="0"/>
              <a:t>, чи </a:t>
            </a:r>
            <a:r>
              <a:rPr lang="ru-RU" dirty="0" err="1"/>
              <a:t>органiв</a:t>
            </a:r>
            <a:r>
              <a:rPr lang="ru-RU" dirty="0"/>
              <a:t> судової влади, </a:t>
            </a:r>
            <a:r>
              <a:rPr lang="ru-RU" dirty="0" err="1"/>
              <a:t>якщо</a:t>
            </a:r>
            <a:r>
              <a:rPr lang="ru-RU" dirty="0"/>
              <a:t> </a:t>
            </a:r>
            <a:r>
              <a:rPr lang="ru-RU" dirty="0" err="1"/>
              <a:t>отримають</a:t>
            </a:r>
            <a:r>
              <a:rPr lang="ru-RU" dirty="0"/>
              <a:t> </a:t>
            </a:r>
            <a:r>
              <a:rPr lang="ru-RU" dirty="0" err="1"/>
              <a:t>пряму</a:t>
            </a:r>
            <a:r>
              <a:rPr lang="ru-RU" dirty="0"/>
              <a:t> чи </a:t>
            </a:r>
            <a:r>
              <a:rPr lang="ru-RU" dirty="0" err="1"/>
              <a:t>непряму</a:t>
            </a:r>
            <a:r>
              <a:rPr lang="ru-RU" dirty="0"/>
              <a:t> </a:t>
            </a:r>
            <a:r>
              <a:rPr lang="ru-RU" dirty="0" err="1"/>
              <a:t>пропозицію</a:t>
            </a:r>
            <a:r>
              <a:rPr lang="ru-RU" dirty="0"/>
              <a:t> </a:t>
            </a:r>
            <a:r>
              <a:rPr lang="ru-RU" dirty="0" err="1"/>
              <a:t>дати</a:t>
            </a:r>
            <a:r>
              <a:rPr lang="ru-RU" dirty="0"/>
              <a:t> </a:t>
            </a:r>
            <a:r>
              <a:rPr lang="ru-RU" dirty="0" err="1"/>
              <a:t>хабаря</a:t>
            </a:r>
            <a:r>
              <a:rPr lang="ru-RU" dirty="0"/>
              <a:t> </a:t>
            </a:r>
            <a:r>
              <a:rPr lang="ru-RU" dirty="0" err="1"/>
              <a:t>судді</a:t>
            </a:r>
            <a:r>
              <a:rPr lang="en-US" dirty="0"/>
              <a:t>)</a:t>
            </a:r>
          </a:p>
          <a:p>
            <a:pPr lvl="0"/>
            <a:endParaRPr lang="uk-UA" dirty="0"/>
          </a:p>
        </p:txBody>
      </p:sp>
      <p:graphicFrame>
        <p:nvGraphicFramePr>
          <p:cNvPr id="8" name="Диаграмма 7"/>
          <p:cNvGraphicFramePr/>
          <p:nvPr>
            <p:extLst>
              <p:ext uri="{D42A27DB-BD31-4B8C-83A1-F6EECF244321}">
                <p14:modId xmlns:p14="http://schemas.microsoft.com/office/powerpoint/2010/main" val="1545102743"/>
              </p:ext>
            </p:extLst>
          </p:nvPr>
        </p:nvGraphicFramePr>
        <p:xfrm>
          <a:off x="253872" y="1832146"/>
          <a:ext cx="5594477" cy="32128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3042293113"/>
              </p:ext>
            </p:extLst>
          </p:nvPr>
        </p:nvGraphicFramePr>
        <p:xfrm>
          <a:off x="5454650" y="2340432"/>
          <a:ext cx="3418571" cy="2471349"/>
        </p:xfrm>
        <a:graphic>
          <a:graphicData uri="http://schemas.openxmlformats.org/drawingml/2006/chart">
            <c:chart xmlns:c="http://schemas.openxmlformats.org/drawingml/2006/chart" xmlns:r="http://schemas.openxmlformats.org/officeDocument/2006/relationships" r:id="rId3"/>
          </a:graphicData>
        </a:graphic>
      </p:graphicFrame>
      <p:sp>
        <p:nvSpPr>
          <p:cNvPr id="6" name="Объект 28"/>
          <p:cNvSpPr txBox="1">
            <a:spLocks/>
          </p:cNvSpPr>
          <p:nvPr/>
        </p:nvSpPr>
        <p:spPr>
          <a:xfrm>
            <a:off x="5710720" y="1772439"/>
            <a:ext cx="3299681" cy="27699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ЯКИМ БУДЕ ЦЕ ЗВЕРНЕННЯ</a:t>
            </a:r>
            <a:r>
              <a:rPr lang="en-US" dirty="0"/>
              <a:t>?</a:t>
            </a:r>
            <a:endParaRPr lang="uk-UA" dirty="0"/>
          </a:p>
        </p:txBody>
      </p:sp>
      <p:sp>
        <p:nvSpPr>
          <p:cNvPr id="7"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3/7)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9" name="Нижний колонтитул 4"/>
          <p:cNvSpPr txBox="1">
            <a:spLocks/>
          </p:cNvSpPr>
          <p:nvPr/>
        </p:nvSpPr>
        <p:spPr>
          <a:xfrm>
            <a:off x="6311900" y="4982543"/>
            <a:ext cx="26931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uk-UA" sz="756" dirty="0"/>
              <a:t>ті, хто повідомить про такий випадок </a:t>
            </a:r>
            <a:r>
              <a:rPr lang="en-US" sz="756" dirty="0"/>
              <a:t>(n=507)</a:t>
            </a:r>
            <a:endParaRPr lang="uk-UA" sz="756" dirty="0"/>
          </a:p>
        </p:txBody>
      </p:sp>
    </p:spTree>
    <p:extLst>
      <p:ext uri="{BB962C8B-B14F-4D97-AF65-F5344CB8AC3E}">
        <p14:creationId xmlns:p14="http://schemas.microsoft.com/office/powerpoint/2010/main" val="2605716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3"/>
          <p:cNvGraphicFramePr>
            <a:graphicFrameLocks noGrp="1"/>
          </p:cNvGraphicFramePr>
          <p:nvPr>
            <p:ph idx="1"/>
            <p:extLst>
              <p:ext uri="{D42A27DB-BD31-4B8C-83A1-F6EECF244321}">
                <p14:modId xmlns:p14="http://schemas.microsoft.com/office/powerpoint/2010/main" val="2258991976"/>
              </p:ext>
            </p:extLst>
          </p:nvPr>
        </p:nvGraphicFramePr>
        <p:xfrm>
          <a:off x="122819" y="1677092"/>
          <a:ext cx="4452949" cy="3307531"/>
        </p:xfrm>
        <a:graphic>
          <a:graphicData uri="http://schemas.openxmlformats.org/drawingml/2006/table">
            <a:tbl>
              <a:tblPr firstRow="1" bandRow="1">
                <a:tableStyleId>{2D5ABB26-0587-4C30-8999-92F81FD0307C}</a:tableStyleId>
              </a:tblPr>
              <a:tblGrid>
                <a:gridCol w="3003685">
                  <a:extLst>
                    <a:ext uri="{9D8B030D-6E8A-4147-A177-3AD203B41FA5}">
                      <a16:colId xmlns:a16="http://schemas.microsoft.com/office/drawing/2014/main" xmlns="" val="3924693811"/>
                    </a:ext>
                  </a:extLst>
                </a:gridCol>
                <a:gridCol w="1449264">
                  <a:extLst>
                    <a:ext uri="{9D8B030D-6E8A-4147-A177-3AD203B41FA5}">
                      <a16:colId xmlns:a16="http://schemas.microsoft.com/office/drawing/2014/main" xmlns="" val="4274829821"/>
                    </a:ext>
                  </a:extLst>
                </a:gridCol>
              </a:tblGrid>
              <a:tr h="352324">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Я не </a:t>
                      </a:r>
                      <a:r>
                        <a:rPr lang="ru-RU" sz="950" b="0" i="0" u="none" strike="noStrike" dirty="0" err="1">
                          <a:solidFill>
                            <a:schemeClr val="accent4"/>
                          </a:solidFill>
                          <a:effectLst/>
                          <a:latin typeface="Arial" panose="020B0604020202020204" pitchFamily="34" charset="0"/>
                          <a:cs typeface="Arial" panose="020B0604020202020204" pitchFamily="34" charset="0"/>
                        </a:rPr>
                        <a:t>довіряю</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правоохоронним</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антикорупційним</a:t>
                      </a:r>
                      <a:r>
                        <a:rPr lang="ru-RU" sz="950" b="0" i="0" u="none" strike="noStrike" dirty="0">
                          <a:solidFill>
                            <a:schemeClr val="accent4"/>
                          </a:solidFill>
                          <a:effectLst/>
                          <a:latin typeface="Arial" panose="020B0604020202020204" pitchFamily="34" charset="0"/>
                          <a:cs typeface="Arial" panose="020B0604020202020204" pitchFamily="34" charset="0"/>
                        </a:rPr>
                        <a:t> чи органам судової влади</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93128956"/>
                  </a:ext>
                </a:extLst>
              </a:tr>
              <a:tr h="324415">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Я не </a:t>
                      </a:r>
                      <a:r>
                        <a:rPr lang="ru-RU" sz="950" b="0" i="0" u="none" strike="noStrike" dirty="0" err="1">
                          <a:solidFill>
                            <a:schemeClr val="accent4"/>
                          </a:solidFill>
                          <a:effectLst/>
                          <a:latin typeface="Arial" panose="020B0604020202020204" pitchFamily="34" charset="0"/>
                          <a:cs typeface="Arial" panose="020B0604020202020204" pitchFamily="34" charset="0"/>
                        </a:rPr>
                        <a:t>впевнений</a:t>
                      </a:r>
                      <a:r>
                        <a:rPr lang="ru-RU" sz="950" b="0" i="0" u="none" strike="noStrike" dirty="0">
                          <a:solidFill>
                            <a:schemeClr val="accent4"/>
                          </a:solidFill>
                          <a:effectLst/>
                          <a:latin typeface="Arial" panose="020B0604020202020204" pitchFamily="34" charset="0"/>
                          <a:cs typeface="Arial" panose="020B0604020202020204" pitchFamily="34" charset="0"/>
                        </a:rPr>
                        <a:t>(-на) в </a:t>
                      </a:r>
                      <a:r>
                        <a:rPr lang="ru-RU" sz="950" b="0" i="0" u="none" strike="noStrike" dirty="0" err="1">
                          <a:solidFill>
                            <a:schemeClr val="accent4"/>
                          </a:solidFill>
                          <a:effectLst/>
                          <a:latin typeface="Arial" panose="020B0604020202020204" pitchFamily="34" charset="0"/>
                          <a:cs typeface="Arial" panose="020B0604020202020204" pitchFamily="34" charset="0"/>
                        </a:rPr>
                        <a:t>наявності</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дієвих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гарантій</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моєї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власної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50" b="0" i="0" u="none" strike="noStrike" dirty="0">
                          <a:solidFill>
                            <a:schemeClr val="accent4"/>
                          </a:solidFill>
                          <a:effectLst/>
                          <a:latin typeface="Arial" panose="020B0604020202020204" pitchFamily="34" charset="0"/>
                          <a:cs typeface="Arial" panose="020B0604020202020204" pitchFamily="34" charset="0"/>
                        </a:rPr>
                        <a:t> та </a:t>
                      </a:r>
                      <a:r>
                        <a:rPr lang="ru-RU" sz="95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моєї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родини</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6707338"/>
                  </a:ext>
                </a:extLst>
              </a:tr>
              <a:tr h="351355">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Я не хочу брати участь в </a:t>
                      </a:r>
                      <a:r>
                        <a:rPr lang="ru-RU" sz="950" b="0" i="0" u="none" strike="noStrike" dirty="0" err="1">
                          <a:solidFill>
                            <a:schemeClr val="accent4"/>
                          </a:solidFill>
                          <a:effectLst/>
                          <a:latin typeface="Arial" panose="020B0604020202020204" pitchFamily="34" charset="0"/>
                          <a:cs typeface="Arial" panose="020B0604020202020204" pitchFamily="34" charset="0"/>
                        </a:rPr>
                        <a:t>бюрократичних</a:t>
                      </a:r>
                      <a:r>
                        <a:rPr lang="ru-RU" sz="950" b="0" i="0" u="none" strike="noStrike" dirty="0">
                          <a:solidFill>
                            <a:schemeClr val="accent4"/>
                          </a:solidFill>
                          <a:effectLst/>
                          <a:latin typeface="Arial" panose="020B0604020202020204" pitchFamily="34" charset="0"/>
                          <a:cs typeface="Arial" panose="020B0604020202020204" pitchFamily="34" charset="0"/>
                        </a:rPr>
                        <a:t> тяганинах</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30392391"/>
                  </a:ext>
                </a:extLst>
              </a:tr>
              <a:tr h="389126">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Практика </a:t>
                      </a:r>
                      <a:r>
                        <a:rPr lang="ru-RU" sz="950" b="0" i="0" u="none" strike="noStrike" dirty="0" err="1">
                          <a:solidFill>
                            <a:schemeClr val="accent4"/>
                          </a:solidFill>
                          <a:effectLst/>
                          <a:latin typeface="Arial" panose="020B0604020202020204" pitchFamily="34" charset="0"/>
                          <a:cs typeface="Arial" panose="020B0604020202020204" pitchFamily="34" charset="0"/>
                        </a:rPr>
                        <a:t>показує</a:t>
                      </a:r>
                      <a:r>
                        <a:rPr lang="ru-RU" sz="950" b="0" i="0" u="none" strike="noStrike" dirty="0">
                          <a:solidFill>
                            <a:schemeClr val="accent4"/>
                          </a:solidFill>
                          <a:effectLst/>
                          <a:latin typeface="Arial" panose="020B0604020202020204" pitchFamily="34" charset="0"/>
                          <a:cs typeface="Arial" panose="020B0604020202020204" pitchFamily="34" charset="0"/>
                        </a:rPr>
                        <a:t>, що </a:t>
                      </a:r>
                      <a:r>
                        <a:rPr lang="ru-RU" sz="950" b="0" i="0" u="none" strike="noStrike" dirty="0" err="1">
                          <a:solidFill>
                            <a:schemeClr val="accent4"/>
                          </a:solidFill>
                          <a:effectLst/>
                          <a:latin typeface="Arial" panose="020B0604020202020204" pitchFamily="34" charset="0"/>
                          <a:cs typeface="Arial" panose="020B0604020202020204" pitchFamily="34" charset="0"/>
                        </a:rPr>
                        <a:t>подібні</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безрезультатні</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85607662"/>
                  </a:ext>
                </a:extLst>
              </a:tr>
              <a:tr h="586567">
                <a:tc>
                  <a:txBody>
                    <a:bodyPr/>
                    <a:lstStyle/>
                    <a:p>
                      <a:pPr algn="r" fontAlgn="ctr"/>
                      <a:r>
                        <a:rPr lang="ru-RU" sz="950" b="0" i="0" u="none" strike="noStrike" dirty="0" err="1">
                          <a:solidFill>
                            <a:schemeClr val="accent4"/>
                          </a:solidFill>
                          <a:effectLst/>
                          <a:latin typeface="Arial" panose="020B0604020202020204" pitchFamily="34" charset="0"/>
                          <a:cs typeface="Arial" panose="020B0604020202020204" pitchFamily="34" charset="0"/>
                        </a:rPr>
                        <a:t>Побоююсь</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поганих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наслідків</a:t>
                      </a:r>
                      <a:r>
                        <a:rPr lang="ru-RU" sz="950" b="0" i="0" u="none" strike="noStrike" dirty="0">
                          <a:solidFill>
                            <a:schemeClr val="accent4"/>
                          </a:solidFill>
                          <a:effectLst/>
                          <a:latin typeface="Arial" panose="020B0604020202020204" pitchFamily="34" charset="0"/>
                          <a:cs typeface="Arial" panose="020B0604020202020204" pitchFamily="34" charset="0"/>
                        </a:rPr>
                        <a:t> для себе </a:t>
                      </a:r>
                      <a:r>
                        <a:rPr lang="ru-RU" sz="950" b="0" i="0" u="none" strike="noStrike" dirty="0" err="1">
                          <a:solidFill>
                            <a:schemeClr val="accent4"/>
                          </a:solidFill>
                          <a:effectLst/>
                          <a:latin typeface="Arial" panose="020B0604020202020204" pitchFamily="34" charset="0"/>
                          <a:cs typeface="Arial" panose="020B0604020202020204" pitchFamily="34" charset="0"/>
                        </a:rPr>
                        <a:t>особисто</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наприклад</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звільнення</a:t>
                      </a:r>
                      <a:r>
                        <a:rPr lang="ru-RU" sz="950" b="0" i="0" u="none" strike="noStrike" dirty="0">
                          <a:solidFill>
                            <a:schemeClr val="accent4"/>
                          </a:solidFill>
                          <a:effectLst/>
                          <a:latin typeface="Arial" panose="020B0604020202020204" pitchFamily="34" charset="0"/>
                          <a:cs typeface="Arial" panose="020B0604020202020204" pitchFamily="34" charset="0"/>
                        </a:rPr>
                        <a:t> з </a:t>
                      </a:r>
                      <a:r>
                        <a:rPr lang="ru-RU" sz="950" b="0" i="0" u="none" strike="noStrike" dirty="0" err="1">
                          <a:solidFill>
                            <a:schemeClr val="accent4"/>
                          </a:solidFill>
                          <a:effectLst/>
                          <a:latin typeface="Arial" panose="020B0604020202020204" pitchFamily="34" charset="0"/>
                          <a:cs typeface="Arial" panose="020B0604020202020204" pitchFamily="34" charset="0"/>
                        </a:rPr>
                        <a:t>роботи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зниження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заробітної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платні</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винагороди</a:t>
                      </a:r>
                      <a:r>
                        <a:rPr lang="ru-RU" sz="950" b="0" i="0" u="none" strike="noStrike" dirty="0">
                          <a:solidFill>
                            <a:schemeClr val="accent4"/>
                          </a:solidFill>
                          <a:effectLst/>
                          <a:latin typeface="Arial" panose="020B0604020202020204" pitchFamily="34" charset="0"/>
                          <a:cs typeface="Arial" panose="020B0604020202020204" pitchFamily="34" charset="0"/>
                        </a:rPr>
                        <a:t> чи </a:t>
                      </a:r>
                      <a:r>
                        <a:rPr lang="ru-RU" sz="950" b="0" i="0" u="none" strike="noStrike" dirty="0" err="1">
                          <a:solidFill>
                            <a:schemeClr val="accent4"/>
                          </a:solidFill>
                          <a:effectLst/>
                          <a:latin typeface="Arial" panose="020B0604020202020204" pitchFamily="34" charset="0"/>
                          <a:cs typeface="Arial" panose="020B0604020202020204" pitchFamily="34" charset="0"/>
                        </a:rPr>
                        <a:t>прибутку</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пониження</a:t>
                      </a:r>
                      <a:r>
                        <a:rPr lang="ru-RU" sz="950" b="0" i="0" u="none" strike="noStrike" dirty="0">
                          <a:solidFill>
                            <a:schemeClr val="accent4"/>
                          </a:solidFill>
                          <a:effectLst/>
                          <a:latin typeface="Arial" panose="020B0604020202020204" pitchFamily="34" charset="0"/>
                          <a:cs typeface="Arial" panose="020B0604020202020204" pitchFamily="34" charset="0"/>
                        </a:rPr>
                        <a:t> на </a:t>
                      </a:r>
                      <a:r>
                        <a:rPr lang="ru-RU" sz="950" b="0" i="0" u="none" strike="noStrike" dirty="0" err="1">
                          <a:solidFill>
                            <a:schemeClr val="accent4"/>
                          </a:solidFill>
                          <a:effectLst/>
                          <a:latin typeface="Arial" panose="020B0604020202020204" pitchFamily="34" charset="0"/>
                          <a:cs typeface="Arial" panose="020B0604020202020204" pitchFamily="34" charset="0"/>
                        </a:rPr>
                        <a:t>посаді</a:t>
                      </a:r>
                      <a:r>
                        <a:rPr lang="ru-RU" sz="950" b="0" i="0" u="none" strike="noStrike" dirty="0">
                          <a:solidFill>
                            <a:schemeClr val="accent4"/>
                          </a:solidFill>
                          <a:effectLst/>
                          <a:latin typeface="Arial" panose="020B0604020202020204" pitchFamily="34" charset="0"/>
                          <a:cs typeface="Arial" panose="020B0604020202020204" pitchFamily="34" charset="0"/>
                        </a:rPr>
                        <a:t> та </a:t>
                      </a:r>
                      <a:r>
                        <a:rPr lang="ru-RU" sz="950" b="0" i="0" u="none" strike="noStrike" dirty="0" err="1">
                          <a:solidFill>
                            <a:schemeClr val="accent4"/>
                          </a:solidFill>
                          <a:effectLst/>
                          <a:latin typeface="Arial" panose="020B0604020202020204" pitchFamily="34" charset="0"/>
                          <a:cs typeface="Arial" panose="020B0604020202020204" pitchFamily="34" charset="0"/>
                        </a:rPr>
                        <a:t>ін</a:t>
                      </a:r>
                      <a:r>
                        <a:rPr lang="ru-RU" sz="950" b="0" i="0" u="none" strike="noStrike" dirty="0">
                          <a:solidFill>
                            <a:schemeClr val="accent4"/>
                          </a:solidFill>
                          <a:effectLst/>
                          <a:latin typeface="Arial" panose="020B0604020202020204" pitchFamily="34" charset="0"/>
                          <a:cs typeface="Arial" panose="020B0604020202020204" pitchFamily="34" charset="0"/>
                        </a:rPr>
                        <a:t>.</a:t>
                      </a:r>
                      <a:r>
                        <a:rPr lang="en-US" sz="950" b="0" i="0" u="none" strike="noStrike" dirty="0">
                          <a:solidFill>
                            <a:schemeClr val="accent4"/>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9028592"/>
                  </a:ext>
                </a:extLst>
              </a:tr>
              <a:tr h="257602">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Я не хочу </a:t>
                      </a:r>
                      <a:r>
                        <a:rPr lang="ru-RU" sz="950" b="0" i="0" u="none" strike="noStrike" dirty="0" err="1">
                          <a:solidFill>
                            <a:schemeClr val="accent4"/>
                          </a:solidFill>
                          <a:effectLst/>
                          <a:latin typeface="Arial" panose="020B0604020202020204" pitchFamily="34" charset="0"/>
                          <a:cs typeface="Arial" panose="020B0604020202020204" pitchFamily="34" charset="0"/>
                        </a:rPr>
                        <a:t>розголосу</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36974283"/>
                  </a:ext>
                </a:extLst>
              </a:tr>
              <a:tr h="336900">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Я не знаю </a:t>
                      </a:r>
                      <a:r>
                        <a:rPr lang="ru-RU" sz="950" b="0" i="0" u="none" strike="noStrike" dirty="0" err="1">
                          <a:solidFill>
                            <a:schemeClr val="accent4"/>
                          </a:solidFill>
                          <a:effectLst/>
                          <a:latin typeface="Arial" panose="020B0604020202020204" pitchFamily="34" charset="0"/>
                          <a:cs typeface="Arial" panose="020B0604020202020204" pitchFamily="34" charset="0"/>
                        </a:rPr>
                        <a:t>куди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саме</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скаржитися</a:t>
                      </a:r>
                      <a:r>
                        <a:rPr lang="ru-RU" sz="950" b="0" i="0" u="none" strike="noStrike" dirty="0">
                          <a:solidFill>
                            <a:schemeClr val="accent4"/>
                          </a:solidFill>
                          <a:effectLst/>
                          <a:latin typeface="Arial" panose="020B0604020202020204" pitchFamily="34" charset="0"/>
                          <a:cs typeface="Arial" panose="020B0604020202020204" pitchFamily="34" charset="0"/>
                        </a:rPr>
                        <a:t> і яким чином</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9809811"/>
                  </a:ext>
                </a:extLst>
              </a:tr>
              <a:tr h="409093">
                <a:tc>
                  <a:txBody>
                    <a:bodyPr/>
                    <a:lstStyle/>
                    <a:p>
                      <a:pPr algn="r" fontAlgn="ctr"/>
                      <a:r>
                        <a:rPr lang="ru-RU" sz="950" b="0" i="0" u="none" strike="noStrike" dirty="0">
                          <a:solidFill>
                            <a:schemeClr val="accent4"/>
                          </a:solidFill>
                          <a:effectLst/>
                          <a:latin typeface="Arial" panose="020B0604020202020204" pitchFamily="34" charset="0"/>
                          <a:cs typeface="Arial" panose="020B0604020202020204" pitchFamily="34" charset="0"/>
                        </a:rPr>
                        <a:t>Мені </a:t>
                      </a:r>
                      <a:r>
                        <a:rPr lang="ru-RU" sz="950" b="0" i="0" u="none" strike="noStrike" dirty="0" err="1">
                          <a:solidFill>
                            <a:schemeClr val="accent4"/>
                          </a:solidFill>
                          <a:effectLst/>
                          <a:latin typeface="Arial" panose="020B0604020202020204" pitchFamily="34" charset="0"/>
                          <a:cs typeface="Arial" panose="020B0604020202020204" pitchFamily="34" charset="0"/>
                        </a:rPr>
                        <a:t>важливо</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вирішити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свої</a:t>
                      </a:r>
                      <a:r>
                        <a:rPr lang="ru-RU" sz="950" b="0" i="0" u="none" strike="noStrike" dirty="0">
                          <a:solidFill>
                            <a:schemeClr val="accent4"/>
                          </a:solidFill>
                          <a:effectLst/>
                          <a:latin typeface="Arial" panose="020B0604020202020204" pitchFamily="34" charset="0"/>
                          <a:cs typeface="Arial" panose="020B0604020202020204" pitchFamily="34" charset="0"/>
                        </a:rPr>
                        <a:t> питання в будь-який </a:t>
                      </a:r>
                      <a:r>
                        <a:rPr lang="ru-RU" sz="950" b="0" i="0" u="none" strike="noStrike" dirty="0" err="1">
                          <a:solidFill>
                            <a:schemeClr val="accent4"/>
                          </a:solidFill>
                          <a:effectLst/>
                          <a:latin typeface="Arial" panose="020B0604020202020204" pitchFamily="34" charset="0"/>
                          <a:cs typeface="Arial" panose="020B0604020202020204" pitchFamily="34" charset="0"/>
                        </a:rPr>
                        <a:t>дієвий</a:t>
                      </a:r>
                      <a:r>
                        <a:rPr lang="ru-RU" sz="950" b="0" i="0" u="none" strike="noStrike" dirty="0">
                          <a:solidFill>
                            <a:schemeClr val="accent4"/>
                          </a:solidFill>
                          <a:effectLst/>
                          <a:latin typeface="Arial" panose="020B0604020202020204" pitchFamily="34" charset="0"/>
                          <a:cs typeface="Arial" panose="020B0604020202020204" pitchFamily="34" charset="0"/>
                        </a:rPr>
                        <a:t> спосіб, </a:t>
                      </a:r>
                      <a:r>
                        <a:rPr lang="ru-RU" sz="950" b="0" i="0" u="none" strike="noStrike" dirty="0" err="1">
                          <a:solidFill>
                            <a:schemeClr val="accent4"/>
                          </a:solidFill>
                          <a:effectLst/>
                          <a:latin typeface="Arial" panose="020B0604020202020204" pitchFamily="34" charset="0"/>
                          <a:cs typeface="Arial" panose="020B0604020202020204" pitchFamily="34" charset="0"/>
                        </a:rPr>
                        <a:t>навіть</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порушуючи</a:t>
                      </a:r>
                      <a:r>
                        <a:rPr lang="ru-RU" sz="950" b="0" i="0" u="none" strike="noStrike" dirty="0">
                          <a:solidFill>
                            <a:schemeClr val="accent4"/>
                          </a:solidFill>
                          <a:effectLst/>
                          <a:latin typeface="Arial" panose="020B0604020202020204" pitchFamily="34" charset="0"/>
                          <a:cs typeface="Arial" panose="020B0604020202020204" pitchFamily="34" charset="0"/>
                        </a:rPr>
                        <a:t> закон</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46606253"/>
                  </a:ext>
                </a:extLst>
              </a:tr>
              <a:tr h="298071">
                <a:tc>
                  <a:txBody>
                    <a:bodyPr/>
                    <a:lstStyle/>
                    <a:p>
                      <a:pPr algn="r" fontAlgn="ctr"/>
                      <a:r>
                        <a:rPr lang="ru-RU" sz="950" b="0" i="0" u="none" strike="noStrike" dirty="0" err="1">
                          <a:solidFill>
                            <a:schemeClr val="accent4"/>
                          </a:solidFill>
                          <a:effectLst/>
                          <a:latin typeface="Arial" panose="020B0604020202020204" pitchFamily="34" charset="0"/>
                          <a:cs typeface="Arial" panose="020B0604020202020204" pitchFamily="34" charset="0"/>
                        </a:rPr>
                        <a:t>Боюся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втрати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ділових</a:t>
                      </a:r>
                      <a:r>
                        <a:rPr lang="ru-RU" sz="950" b="0" i="0" u="none" strike="noStrike" dirty="0">
                          <a:solidFill>
                            <a:schemeClr val="accent4"/>
                          </a:solidFill>
                          <a:effectLst/>
                          <a:latin typeface="Arial" panose="020B0604020202020204" pitchFamily="34" charset="0"/>
                          <a:cs typeface="Arial" panose="020B0604020202020204" pitchFamily="34" charset="0"/>
                        </a:rPr>
                        <a:t> зв’язків, </a:t>
                      </a:r>
                      <a:r>
                        <a:rPr lang="ru-RU" sz="950" b="0" i="0" u="none" strike="noStrike" dirty="0" err="1">
                          <a:solidFill>
                            <a:schemeClr val="accent4"/>
                          </a:solidFill>
                          <a:effectLst/>
                          <a:latin typeface="Arial" panose="020B0604020202020204" pitchFamily="34" charset="0"/>
                          <a:cs typeface="Arial" panose="020B0604020202020204" pitchFamily="34" charset="0"/>
                        </a:rPr>
                        <a:t>ділової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дискредитації</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endParaRPr lang="uk-UA" sz="900" dirty="0">
                        <a:no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29422864"/>
                  </a:ext>
                </a:extLst>
              </a:tr>
            </a:tbl>
          </a:graphicData>
        </a:graphic>
      </p:graphicFrame>
      <p:graphicFrame>
        <p:nvGraphicFramePr>
          <p:cNvPr id="9" name="Объект 3"/>
          <p:cNvGraphicFramePr>
            <a:graphicFrameLocks noGrp="1"/>
          </p:cNvGraphicFramePr>
          <p:nvPr>
            <p:ph idx="1"/>
            <p:extLst>
              <p:ext uri="{D42A27DB-BD31-4B8C-83A1-F6EECF244321}">
                <p14:modId xmlns:p14="http://schemas.microsoft.com/office/powerpoint/2010/main" val="4260784374"/>
              </p:ext>
            </p:extLst>
          </p:nvPr>
        </p:nvGraphicFramePr>
        <p:xfrm>
          <a:off x="4598726" y="1408075"/>
          <a:ext cx="4387173" cy="3690891"/>
        </p:xfrm>
        <a:graphic>
          <a:graphicData uri="http://schemas.openxmlformats.org/drawingml/2006/table">
            <a:tbl>
              <a:tblPr firstRow="1" bandRow="1">
                <a:tableStyleId>{2D5ABB26-0587-4C30-8999-92F81FD0307C}</a:tableStyleId>
              </a:tblPr>
              <a:tblGrid>
                <a:gridCol w="2995874">
                  <a:extLst>
                    <a:ext uri="{9D8B030D-6E8A-4147-A177-3AD203B41FA5}">
                      <a16:colId xmlns:a16="http://schemas.microsoft.com/office/drawing/2014/main" xmlns="" val="3924693811"/>
                    </a:ext>
                  </a:extLst>
                </a:gridCol>
                <a:gridCol w="1391299">
                  <a:extLst>
                    <a:ext uri="{9D8B030D-6E8A-4147-A177-3AD203B41FA5}">
                      <a16:colId xmlns:a16="http://schemas.microsoft.com/office/drawing/2014/main" xmlns="" val="4274829821"/>
                    </a:ext>
                  </a:extLst>
                </a:gridCol>
              </a:tblGrid>
              <a:tr h="370008">
                <a:tc>
                  <a:txBody>
                    <a:bodyPr/>
                    <a:lstStyle/>
                    <a:p>
                      <a:pPr algn="r" fontAlgn="ctr"/>
                      <a:r>
                        <a:rPr lang="ru-RU" sz="900" b="0" i="0" u="none" strike="noStrike" dirty="0" err="1">
                          <a:solidFill>
                            <a:schemeClr val="accent4"/>
                          </a:solidFill>
                          <a:effectLst/>
                          <a:latin typeface="Arial" panose="020B0604020202020204" pitchFamily="34" charset="0"/>
                          <a:cs typeface="Arial" panose="020B0604020202020204" pitchFamily="34" charset="0"/>
                        </a:rPr>
                        <a:t>Повна</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анонімність</a:t>
                      </a:r>
                      <a:r>
                        <a:rPr lang="ru-RU" sz="900" b="0" i="0" u="none" strike="noStrike" dirty="0">
                          <a:solidFill>
                            <a:schemeClr val="accent4"/>
                          </a:solidFill>
                          <a:effectLst/>
                          <a:latin typeface="Arial" panose="020B0604020202020204" pitchFamily="34" charset="0"/>
                          <a:cs typeface="Arial" panose="020B0604020202020204" pitchFamily="34" charset="0"/>
                        </a:rPr>
                        <a:t> (ви не </a:t>
                      </a:r>
                      <a:r>
                        <a:rPr lang="ru-RU" sz="900" b="0" i="0" u="none" strike="noStrike" dirty="0" err="1">
                          <a:solidFill>
                            <a:schemeClr val="accent4"/>
                          </a:solidFill>
                          <a:effectLst/>
                          <a:latin typeface="Arial" panose="020B0604020202020204" pitchFamily="34" charset="0"/>
                          <a:cs typeface="Arial" panose="020B0604020202020204" pitchFamily="34" charset="0"/>
                        </a:rPr>
                        <a:t>ідентифікуєте</a:t>
                      </a:r>
                      <a:r>
                        <a:rPr lang="ru-RU" sz="900" b="0" i="0" u="none" strike="noStrike" dirty="0">
                          <a:solidFill>
                            <a:schemeClr val="accent4"/>
                          </a:solidFill>
                          <a:effectLst/>
                          <a:latin typeface="Arial" panose="020B0604020202020204" pitchFamily="34" charset="0"/>
                          <a:cs typeface="Arial" panose="020B0604020202020204" pitchFamily="34" charset="0"/>
                        </a:rPr>
                        <a:t> свою особу в </a:t>
                      </a:r>
                      <a:r>
                        <a:rPr lang="ru-RU" sz="900" b="0" i="0" u="none" strike="noStrike" dirty="0" err="1">
                          <a:solidFill>
                            <a:schemeClr val="accent4"/>
                          </a:solidFill>
                          <a:effectLst/>
                          <a:latin typeface="Arial" panose="020B0604020202020204" pitchFamily="34" charset="0"/>
                          <a:cs typeface="Arial" panose="020B0604020202020204" pitchFamily="34" charset="0"/>
                        </a:rPr>
                        <a:t>своєму</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зверненні</a:t>
                      </a:r>
                      <a:r>
                        <a:rPr lang="ru-RU" sz="900" b="0" i="0" u="none" strike="noStrike" dirty="0">
                          <a:solidFill>
                            <a:schemeClr val="accent4"/>
                          </a:solidFill>
                          <a:effectLst/>
                          <a:latin typeface="Arial" panose="020B0604020202020204" pitchFamily="34" charset="0"/>
                          <a:cs typeface="Arial" panose="020B0604020202020204" pitchFamily="34" charset="0"/>
                        </a:rPr>
                        <a:t> до </a:t>
                      </a:r>
                      <a:r>
                        <a:rPr lang="ru-RU" sz="900" b="0" i="0" u="none" strike="noStrike" dirty="0" err="1">
                          <a:solidFill>
                            <a:schemeClr val="accent4"/>
                          </a:solidFill>
                          <a:effectLst/>
                          <a:latin typeface="Arial" panose="020B0604020202020204" pitchFamily="34" charset="0"/>
                          <a:cs typeface="Arial" panose="020B0604020202020204" pitchFamily="34" charset="0"/>
                        </a:rPr>
                        <a:t>відповідних</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органів</a:t>
                      </a:r>
                      <a:r>
                        <a:rPr lang="ru-RU" sz="900" b="0" i="0" u="none" strike="noStrike" dirty="0">
                          <a:solidFill>
                            <a:schemeClr val="accent4"/>
                          </a:solidFill>
                          <a:effectLst/>
                          <a:latin typeface="Arial" panose="020B0604020202020204" pitchFamily="34" charset="0"/>
                          <a:cs typeface="Arial" panose="020B0604020202020204" pitchFamily="34" charset="0"/>
                        </a:rPr>
                        <a:t>)</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193128956"/>
                  </a:ext>
                </a:extLst>
              </a:tr>
              <a:tr h="425367">
                <a:tc>
                  <a:txBody>
                    <a:bodyPr/>
                    <a:lstStyle/>
                    <a:p>
                      <a:pPr algn="r" fontAlgn="ctr"/>
                      <a:r>
                        <a:rPr lang="ru-RU" sz="900" b="0" i="0" u="none" strike="noStrike" dirty="0">
                          <a:solidFill>
                            <a:schemeClr val="accent4"/>
                          </a:solidFill>
                          <a:effectLst/>
                          <a:latin typeface="Arial" panose="020B0604020202020204" pitchFamily="34" charset="0"/>
                          <a:cs typeface="Arial" panose="020B0604020202020204" pitchFamily="34" charset="0"/>
                        </a:rPr>
                        <a:t>Якщо я буду </a:t>
                      </a:r>
                      <a:r>
                        <a:rPr lang="ru-RU" sz="900" b="0" i="0" u="none" strike="noStrike" dirty="0" err="1">
                          <a:solidFill>
                            <a:schemeClr val="accent4"/>
                          </a:solidFill>
                          <a:effectLst/>
                          <a:latin typeface="Arial" panose="020B0604020202020204" pitchFamily="34" charset="0"/>
                          <a:cs typeface="Arial" panose="020B0604020202020204" pitchFamily="34" charset="0"/>
                        </a:rPr>
                        <a:t>достеменно</a:t>
                      </a:r>
                      <a:r>
                        <a:rPr lang="ru-RU" sz="900" b="0" i="0" u="none" strike="noStrike" dirty="0">
                          <a:solidFill>
                            <a:schemeClr val="accent4"/>
                          </a:solidFill>
                          <a:effectLst/>
                          <a:latin typeface="Arial" panose="020B0604020202020204" pitchFamily="34" charset="0"/>
                          <a:cs typeface="Arial" panose="020B0604020202020204" pitchFamily="34" charset="0"/>
                        </a:rPr>
                        <a:t> знати про </a:t>
                      </a:r>
                      <a:r>
                        <a:rPr lang="ru-RU" sz="900" b="0" i="0" u="none" strike="noStrike" dirty="0" err="1">
                          <a:solidFill>
                            <a:schemeClr val="accent4"/>
                          </a:solidFill>
                          <a:effectLst/>
                          <a:latin typeface="Arial" panose="020B0604020202020204" pitchFamily="34" charset="0"/>
                          <a:cs typeface="Arial" panose="020B0604020202020204" pitchFamily="34" charset="0"/>
                        </a:rPr>
                        <a:t>приклади</a:t>
                      </a:r>
                      <a:r>
                        <a:rPr lang="ru-RU" sz="900" b="0" i="0" u="none" strike="noStrike" dirty="0">
                          <a:solidFill>
                            <a:schemeClr val="accent4"/>
                          </a:solidFill>
                          <a:effectLst/>
                          <a:latin typeface="Arial" panose="020B0604020202020204" pitchFamily="34" charset="0"/>
                          <a:cs typeface="Arial" panose="020B0604020202020204" pitchFamily="34" charset="0"/>
                        </a:rPr>
                        <a:t> того, що </a:t>
                      </a:r>
                      <a:r>
                        <a:rPr lang="ru-RU" sz="900" b="0" i="0" u="none" strike="noStrike" dirty="0" err="1">
                          <a:solidFill>
                            <a:schemeClr val="accent4"/>
                          </a:solidFill>
                          <a:effectLst/>
                          <a:latin typeface="Arial" panose="020B0604020202020204" pitchFamily="34" charset="0"/>
                          <a:cs typeface="Arial" panose="020B0604020202020204" pitchFamily="34" charset="0"/>
                        </a:rPr>
                        <a:t>подібні</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00" b="0" i="0" u="none" strike="noStrike" dirty="0">
                          <a:solidFill>
                            <a:schemeClr val="accent4"/>
                          </a:solidFill>
                          <a:effectLst/>
                          <a:latin typeface="Arial" panose="020B0604020202020204" pitchFamily="34" charset="0"/>
                          <a:cs typeface="Arial" panose="020B0604020202020204" pitchFamily="34" charset="0"/>
                        </a:rPr>
                        <a:t> є </a:t>
                      </a:r>
                      <a:r>
                        <a:rPr lang="ru-RU" sz="900" b="0" i="0" u="none" strike="noStrike" dirty="0" err="1">
                          <a:solidFill>
                            <a:schemeClr val="accent4"/>
                          </a:solidFill>
                          <a:effectLst/>
                          <a:latin typeface="Arial" panose="020B0604020202020204" pitchFamily="34" charset="0"/>
                          <a:cs typeface="Arial" panose="020B0604020202020204" pitchFamily="34" charset="0"/>
                        </a:rPr>
                        <a:t>результативними</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226707338"/>
                  </a:ext>
                </a:extLst>
              </a:tr>
              <a:tr h="381000">
                <a:tc>
                  <a:txBody>
                    <a:bodyPr/>
                    <a:lstStyle/>
                    <a:p>
                      <a:pPr algn="r" fontAlgn="ctr"/>
                      <a:r>
                        <a:rPr lang="ru-RU" sz="900" b="0" i="0" u="none" strike="noStrike" dirty="0" err="1">
                          <a:solidFill>
                            <a:schemeClr val="accent4"/>
                          </a:solidFill>
                          <a:effectLst/>
                          <a:latin typeface="Arial" panose="020B0604020202020204" pitchFamily="34" charset="0"/>
                          <a:cs typeface="Arial" panose="020B0604020202020204" pitchFamily="34" charset="0"/>
                        </a:rPr>
                        <a:t>Гарантії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моєї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власної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00" b="0" i="0" u="none" strike="noStrike" dirty="0">
                          <a:solidFill>
                            <a:schemeClr val="accent4"/>
                          </a:solidFill>
                          <a:effectLst/>
                          <a:latin typeface="Arial" panose="020B0604020202020204" pitchFamily="34" charset="0"/>
                          <a:cs typeface="Arial" panose="020B0604020202020204" pitchFamily="34" charset="0"/>
                        </a:rPr>
                        <a:t> та </a:t>
                      </a:r>
                      <a:r>
                        <a:rPr lang="ru-RU" sz="90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моєї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родини</a:t>
                      </a:r>
                      <a:r>
                        <a:rPr lang="ru-RU" sz="900" b="0" i="0" u="none" strike="noStrike" dirty="0">
                          <a:solidFill>
                            <a:schemeClr val="accent4"/>
                          </a:solidFill>
                          <a:effectLst/>
                          <a:latin typeface="Arial" panose="020B0604020202020204" pitchFamily="34" charset="0"/>
                          <a:cs typeface="Arial" panose="020B0604020202020204" pitchFamily="34" charset="0"/>
                        </a:rPr>
                        <a:t> в </a:t>
                      </a:r>
                      <a:r>
                        <a:rPr lang="ru-RU" sz="900" b="0" i="0" u="none" strike="noStrike" dirty="0" err="1">
                          <a:solidFill>
                            <a:schemeClr val="accent4"/>
                          </a:solidFill>
                          <a:effectLst/>
                          <a:latin typeface="Arial" panose="020B0604020202020204" pitchFamily="34" charset="0"/>
                          <a:cs typeface="Arial" panose="020B0604020202020204" pitchFamily="34" charset="0"/>
                        </a:rPr>
                        <a:t>письмовій</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формі</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30392391"/>
                  </a:ext>
                </a:extLst>
              </a:tr>
              <a:tr h="463550">
                <a:tc>
                  <a:txBody>
                    <a:bodyPr/>
                    <a:lstStyle/>
                    <a:p>
                      <a:pPr algn="r" fontAlgn="ctr"/>
                      <a:r>
                        <a:rPr lang="ru-RU" sz="900" b="0" i="0" u="none" strike="noStrike" dirty="0" err="1">
                          <a:solidFill>
                            <a:schemeClr val="accent4"/>
                          </a:solidFill>
                          <a:effectLst/>
                          <a:latin typeface="Arial" panose="020B0604020202020204" pitchFamily="34" charset="0"/>
                          <a:cs typeface="Arial" panose="020B0604020202020204" pitchFamily="34" charset="0"/>
                        </a:rPr>
                        <a:t>Конфіденційність</a:t>
                      </a:r>
                      <a:r>
                        <a:rPr lang="ru-RU" sz="900" b="0" i="0" u="none" strike="noStrike" dirty="0">
                          <a:solidFill>
                            <a:schemeClr val="accent4"/>
                          </a:solidFill>
                          <a:effectLst/>
                          <a:latin typeface="Arial" panose="020B0604020202020204" pitchFamily="34" charset="0"/>
                          <a:cs typeface="Arial" panose="020B0604020202020204" pitchFamily="34" charset="0"/>
                        </a:rPr>
                        <a:t> (ви </a:t>
                      </a:r>
                      <a:r>
                        <a:rPr lang="ru-RU" sz="900" b="0" i="0" u="none" strike="noStrike" dirty="0" err="1">
                          <a:solidFill>
                            <a:schemeClr val="accent4"/>
                          </a:solidFill>
                          <a:effectLst/>
                          <a:latin typeface="Arial" panose="020B0604020202020204" pitchFamily="34" charset="0"/>
                          <a:cs typeface="Arial" panose="020B0604020202020204" pitchFamily="34" charset="0"/>
                        </a:rPr>
                        <a:t>ідентифікуєте</a:t>
                      </a:r>
                      <a:r>
                        <a:rPr lang="ru-RU" sz="900" b="0" i="0" u="none" strike="noStrike" dirty="0">
                          <a:solidFill>
                            <a:schemeClr val="accent4"/>
                          </a:solidFill>
                          <a:effectLst/>
                          <a:latin typeface="Arial" panose="020B0604020202020204" pitchFamily="34" charset="0"/>
                          <a:cs typeface="Arial" panose="020B0604020202020204" pitchFamily="34" charset="0"/>
                        </a:rPr>
                        <a:t> себе в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зверненні</a:t>
                      </a:r>
                      <a:r>
                        <a:rPr lang="ru-RU" sz="900" b="0" i="0" u="none" strike="noStrike" dirty="0">
                          <a:solidFill>
                            <a:schemeClr val="accent4"/>
                          </a:solidFill>
                          <a:effectLst/>
                          <a:latin typeface="Arial" panose="020B0604020202020204" pitchFamily="34" charset="0"/>
                          <a:cs typeface="Arial" panose="020B0604020202020204" pitchFamily="34" charset="0"/>
                        </a:rPr>
                        <a:t>, але </a:t>
                      </a:r>
                      <a:r>
                        <a:rPr lang="ru-RU" sz="900" b="0" i="0" u="none" strike="noStrike" dirty="0" err="1">
                          <a:solidFill>
                            <a:schemeClr val="accent4"/>
                          </a:solidFill>
                          <a:effectLst/>
                          <a:latin typeface="Arial" panose="020B0604020202020204" pitchFamily="34" charset="0"/>
                          <a:cs typeface="Arial" panose="020B0604020202020204" pitchFamily="34" charset="0"/>
                        </a:rPr>
                        <a:t>отримуєте</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гарантії</a:t>
                      </a:r>
                      <a:r>
                        <a:rPr lang="ru-RU" sz="900" b="0" i="0" u="none" strike="noStrike" dirty="0">
                          <a:solidFill>
                            <a:schemeClr val="accent4"/>
                          </a:solidFill>
                          <a:effectLst/>
                          <a:latin typeface="Arial" panose="020B0604020202020204" pitchFamily="34" charset="0"/>
                          <a:cs typeface="Arial" panose="020B0604020202020204" pitchFamily="34" charset="0"/>
                        </a:rPr>
                        <a:t> того, що Ваше </a:t>
                      </a:r>
                      <a:r>
                        <a:rPr lang="ru-RU" sz="900" b="0" i="0" u="none" strike="noStrike" dirty="0" err="1">
                          <a:solidFill>
                            <a:schemeClr val="accent4"/>
                          </a:solidFill>
                          <a:effectLst/>
                          <a:latin typeface="Arial" panose="020B0604020202020204" pitchFamily="34" charset="0"/>
                          <a:cs typeface="Arial" panose="020B0604020202020204" pitchFamily="34" charset="0"/>
                        </a:rPr>
                        <a:t>ім’я</a:t>
                      </a:r>
                      <a:r>
                        <a:rPr lang="ru-RU" sz="900" b="0" i="0" u="none" strike="noStrike" dirty="0">
                          <a:solidFill>
                            <a:schemeClr val="accent4"/>
                          </a:solidFill>
                          <a:effectLst/>
                          <a:latin typeface="Arial" panose="020B0604020202020204" pitchFamily="34" charset="0"/>
                          <a:cs typeface="Arial" panose="020B0604020202020204" pitchFamily="34" charset="0"/>
                        </a:rPr>
                        <a:t> не </a:t>
                      </a:r>
                      <a:r>
                        <a:rPr lang="ru-RU" sz="900" b="0" i="0" u="none" strike="noStrike" dirty="0" err="1">
                          <a:solidFill>
                            <a:schemeClr val="accent4"/>
                          </a:solidFill>
                          <a:effectLst/>
                          <a:latin typeface="Arial" panose="020B0604020202020204" pitchFamily="34" charset="0"/>
                          <a:cs typeface="Arial" panose="020B0604020202020204" pitchFamily="34" charset="0"/>
                        </a:rPr>
                        <a:t>підлягає</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розголосу</a:t>
                      </a:r>
                      <a:r>
                        <a:rPr lang="ru-RU" sz="900" b="0" i="0" u="none" strike="noStrike" dirty="0">
                          <a:solidFill>
                            <a:schemeClr val="accent4"/>
                          </a:solidFill>
                          <a:effectLst/>
                          <a:latin typeface="Arial" panose="020B0604020202020204" pitchFamily="34" charset="0"/>
                          <a:cs typeface="Arial" panose="020B0604020202020204" pitchFamily="34" charset="0"/>
                        </a:rPr>
                        <a:t>)</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85607662"/>
                  </a:ext>
                </a:extLst>
              </a:tr>
              <a:tr h="374650">
                <a:tc>
                  <a:txBody>
                    <a:bodyPr/>
                    <a:lstStyle/>
                    <a:p>
                      <a:pPr algn="r" fontAlgn="ctr"/>
                      <a:r>
                        <a:rPr lang="ru-RU" sz="900" b="0" i="0" u="none" strike="noStrike" dirty="0">
                          <a:solidFill>
                            <a:schemeClr val="accent4"/>
                          </a:solidFill>
                          <a:effectLst/>
                          <a:latin typeface="Arial" panose="020B0604020202020204" pitchFamily="34" charset="0"/>
                          <a:cs typeface="Arial" panose="020B0604020202020204" pitchFamily="34" charset="0"/>
                        </a:rPr>
                        <a:t>Проста та </a:t>
                      </a:r>
                      <a:r>
                        <a:rPr lang="ru-RU" sz="900" b="0" i="0" u="none" strike="noStrike" dirty="0" err="1">
                          <a:solidFill>
                            <a:schemeClr val="accent4"/>
                          </a:solidFill>
                          <a:effectLst/>
                          <a:latin typeface="Arial" panose="020B0604020202020204" pitchFamily="34" charset="0"/>
                          <a:cs typeface="Arial" panose="020B0604020202020204" pitchFamily="34" charset="0"/>
                        </a:rPr>
                        <a:t>зрозуміла</a:t>
                      </a:r>
                      <a:r>
                        <a:rPr lang="ru-RU" sz="900" b="0" i="0" u="none" strike="noStrike" dirty="0">
                          <a:solidFill>
                            <a:schemeClr val="accent4"/>
                          </a:solidFill>
                          <a:effectLst/>
                          <a:latin typeface="Arial" panose="020B0604020202020204" pitchFamily="34" charset="0"/>
                          <a:cs typeface="Arial" panose="020B0604020202020204" pitchFamily="34" charset="0"/>
                        </a:rPr>
                        <a:t> процедура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зрозуміло</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куди</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звертатися</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легкість</a:t>
                      </a:r>
                      <a:r>
                        <a:rPr lang="ru-RU" sz="900" b="0" i="0" u="none" strike="noStrike" dirty="0">
                          <a:solidFill>
                            <a:schemeClr val="accent4"/>
                          </a:solidFill>
                          <a:effectLst/>
                          <a:latin typeface="Arial" panose="020B0604020202020204" pitchFamily="34" charset="0"/>
                          <a:cs typeface="Arial" panose="020B0604020202020204" pitchFamily="34" charset="0"/>
                        </a:rPr>
                        <a:t> оформлення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тощо</a:t>
                      </a:r>
                      <a:r>
                        <a:rPr lang="ru-RU" sz="900" b="0" i="0" u="none" strike="noStrike" dirty="0">
                          <a:solidFill>
                            <a:schemeClr val="accent4"/>
                          </a:solidFill>
                          <a:effectLst/>
                          <a:latin typeface="Arial" panose="020B0604020202020204" pitchFamily="34" charset="0"/>
                          <a:cs typeface="Arial" panose="020B0604020202020204" pitchFamily="34" charset="0"/>
                        </a:rPr>
                        <a:t>)</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69028592"/>
                  </a:ext>
                </a:extLst>
              </a:tr>
              <a:tr h="414623">
                <a:tc>
                  <a:txBody>
                    <a:bodyPr/>
                    <a:lstStyle/>
                    <a:p>
                      <a:pPr algn="r" fontAlgn="ctr"/>
                      <a:r>
                        <a:rPr lang="ru-RU" sz="900" b="0" i="0" u="none" strike="noStrike" dirty="0">
                          <a:solidFill>
                            <a:schemeClr val="accent4"/>
                          </a:solidFill>
                          <a:effectLst/>
                          <a:latin typeface="Arial" panose="020B0604020202020204" pitchFamily="34" charset="0"/>
                          <a:cs typeface="Arial" panose="020B0604020202020204" pitchFamily="34" charset="0"/>
                        </a:rPr>
                        <a:t>Проста та </a:t>
                      </a:r>
                      <a:r>
                        <a:rPr lang="ru-RU" sz="900" b="0" i="0" u="none" strike="noStrike" dirty="0" err="1">
                          <a:solidFill>
                            <a:schemeClr val="accent4"/>
                          </a:solidFill>
                          <a:effectLst/>
                          <a:latin typeface="Arial" panose="020B0604020202020204" pitchFamily="34" charset="0"/>
                          <a:cs typeface="Arial" panose="020B0604020202020204" pitchFamily="34" charset="0"/>
                        </a:rPr>
                        <a:t>зрозуміла</a:t>
                      </a:r>
                      <a:r>
                        <a:rPr lang="ru-RU" sz="900" b="0" i="0" u="none" strike="noStrike" dirty="0">
                          <a:solidFill>
                            <a:schemeClr val="accent4"/>
                          </a:solidFill>
                          <a:effectLst/>
                          <a:latin typeface="Arial" panose="020B0604020202020204" pitchFamily="34" charset="0"/>
                          <a:cs typeface="Arial" panose="020B0604020202020204" pitchFamily="34" charset="0"/>
                        </a:rPr>
                        <a:t> процедура </a:t>
                      </a:r>
                      <a:r>
                        <a:rPr lang="ru-RU" sz="900" b="0" i="0" u="none" strike="noStrike" dirty="0" err="1">
                          <a:solidFill>
                            <a:schemeClr val="accent4"/>
                          </a:solidFill>
                          <a:effectLst/>
                          <a:latin typeface="Arial" panose="020B0604020202020204" pitchFamily="34" charset="0"/>
                          <a:cs typeface="Arial" panose="020B0604020202020204" pitchFamily="34" charset="0"/>
                        </a:rPr>
                        <a:t>розгляду</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мого</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відповідним</a:t>
                      </a:r>
                      <a:r>
                        <a:rPr lang="ru-RU" sz="900" b="0" i="0" u="none" strike="noStrike" dirty="0">
                          <a:solidFill>
                            <a:schemeClr val="accent4"/>
                          </a:solidFill>
                          <a:effectLst/>
                          <a:latin typeface="Arial" panose="020B0604020202020204" pitchFamily="34" charset="0"/>
                          <a:cs typeface="Arial" panose="020B0604020202020204" pitchFamily="34" charset="0"/>
                        </a:rPr>
                        <a:t> органом</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36974283"/>
                  </a:ext>
                </a:extLst>
              </a:tr>
              <a:tr h="442627">
                <a:tc>
                  <a:txBody>
                    <a:bodyPr/>
                    <a:lstStyle/>
                    <a:p>
                      <a:pPr algn="r" fontAlgn="ctr"/>
                      <a:r>
                        <a:rPr lang="ru-RU" sz="900" b="0" i="0" u="none" strike="noStrike" dirty="0" err="1">
                          <a:solidFill>
                            <a:schemeClr val="accent4"/>
                          </a:solidFill>
                          <a:effectLst/>
                          <a:latin typeface="Arial" panose="020B0604020202020204" pitchFamily="34" charset="0"/>
                          <a:cs typeface="Arial" panose="020B0604020202020204" pitchFamily="34" charset="0"/>
                        </a:rPr>
                        <a:t>Швидкість</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розгляду</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мого</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звернення</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гарантії</a:t>
                      </a:r>
                      <a:r>
                        <a:rPr lang="ru-RU" sz="900" b="0" i="0" u="none" strike="noStrike" dirty="0">
                          <a:solidFill>
                            <a:schemeClr val="accent4"/>
                          </a:solidFill>
                          <a:effectLst/>
                          <a:latin typeface="Arial" panose="020B0604020202020204" pitchFamily="34" charset="0"/>
                          <a:cs typeface="Arial" panose="020B0604020202020204" pitchFamily="34" charset="0"/>
                        </a:rPr>
                        <a:t> того, що </a:t>
                      </a:r>
                      <a:r>
                        <a:rPr lang="ru-RU" sz="900" b="0" i="0" u="none" strike="noStrike" dirty="0" err="1">
                          <a:solidFill>
                            <a:schemeClr val="accent4"/>
                          </a:solidFill>
                          <a:effectLst/>
                          <a:latin typeface="Arial" panose="020B0604020202020204" pitchFamily="34" charset="0"/>
                          <a:cs typeface="Arial" panose="020B0604020202020204" pitchFamily="34" charset="0"/>
                        </a:rPr>
                        <a:t>розгляд</a:t>
                      </a:r>
                      <a:r>
                        <a:rPr lang="ru-RU" sz="900" b="0" i="0" u="none" strike="noStrike" dirty="0">
                          <a:solidFill>
                            <a:schemeClr val="accent4"/>
                          </a:solidFill>
                          <a:effectLst/>
                          <a:latin typeface="Arial" panose="020B0604020202020204" pitchFamily="34" charset="0"/>
                          <a:cs typeface="Arial" panose="020B0604020202020204" pitchFamily="34" charset="0"/>
                        </a:rPr>
                        <a:t> не буде </a:t>
                      </a:r>
                      <a:r>
                        <a:rPr lang="ru-RU" sz="900" b="0" i="0" u="none" strike="noStrike" dirty="0" err="1">
                          <a:solidFill>
                            <a:schemeClr val="accent4"/>
                          </a:solidFill>
                          <a:effectLst/>
                          <a:latin typeface="Arial" panose="020B0604020202020204" pitchFamily="34" charset="0"/>
                          <a:cs typeface="Arial" panose="020B0604020202020204" pitchFamily="34" charset="0"/>
                        </a:rPr>
                        <a:t>затягуватися</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9809811"/>
                  </a:ext>
                </a:extLst>
              </a:tr>
              <a:tr h="363823">
                <a:tc>
                  <a:txBody>
                    <a:bodyPr/>
                    <a:lstStyle/>
                    <a:p>
                      <a:pPr algn="r" fontAlgn="ctr"/>
                      <a:r>
                        <a:rPr lang="ru-RU" sz="900" b="0" i="0" u="none" strike="noStrike" dirty="0">
                          <a:solidFill>
                            <a:schemeClr val="accent4"/>
                          </a:solidFill>
                          <a:effectLst/>
                          <a:latin typeface="Arial" panose="020B0604020202020204" pitchFamily="34" charset="0"/>
                          <a:cs typeface="Arial" panose="020B0604020202020204" pitchFamily="34" charset="0"/>
                        </a:rPr>
                        <a:t>За </a:t>
                      </a:r>
                      <a:r>
                        <a:rPr lang="ru-RU" sz="900" b="0" i="0" u="none" strike="noStrike" dirty="0" err="1">
                          <a:solidFill>
                            <a:schemeClr val="accent4"/>
                          </a:solidFill>
                          <a:effectLst/>
                          <a:latin typeface="Arial" panose="020B0604020202020204" pitchFamily="34" charset="0"/>
                          <a:cs typeface="Arial" panose="020B0604020202020204" pitchFamily="34" charset="0"/>
                        </a:rPr>
                        <a:t>жодних</a:t>
                      </a:r>
                      <a:r>
                        <a:rPr lang="ru-RU" sz="900" b="0" i="0" u="none" strike="noStrike" dirty="0">
                          <a:solidFill>
                            <a:schemeClr val="accent4"/>
                          </a:solidFill>
                          <a:effectLst/>
                          <a:latin typeface="Arial" panose="020B0604020202020204" pitchFamily="34" charset="0"/>
                          <a:cs typeface="Arial" panose="020B0604020202020204" pitchFamily="34" charset="0"/>
                        </a:rPr>
                        <a:t> умов не </a:t>
                      </a:r>
                      <a:r>
                        <a:rPr lang="ru-RU" sz="900" b="0" i="0" u="none" strike="noStrike" dirty="0" err="1">
                          <a:solidFill>
                            <a:schemeClr val="accent4"/>
                          </a:solidFill>
                          <a:effectLst/>
                          <a:latin typeface="Arial" panose="020B0604020202020204" pitchFamily="34" charset="0"/>
                          <a:cs typeface="Arial" panose="020B0604020202020204" pitchFamily="34" charset="0"/>
                        </a:rPr>
                        <a:t>повідомлю</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546606253"/>
                  </a:ext>
                </a:extLst>
              </a:tr>
              <a:tr h="408888">
                <a:tc>
                  <a:txBody>
                    <a:bodyPr/>
                    <a:lstStyle/>
                    <a:p>
                      <a:pPr algn="r" fontAlgn="ctr"/>
                      <a:r>
                        <a:rPr lang="ru-RU" sz="900" b="0" i="0" u="none" strike="noStrike" dirty="0" err="1">
                          <a:solidFill>
                            <a:schemeClr val="accent4"/>
                          </a:solidFill>
                          <a:effectLst/>
                          <a:latin typeface="Arial" panose="020B0604020202020204" pitchFamily="34" charset="0"/>
                          <a:cs typeface="Arial" panose="020B0604020202020204" pitchFamily="34" charset="0"/>
                        </a:rPr>
                        <a:t>Гарантії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моєї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власної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00" b="0" i="0" u="none" strike="noStrike" dirty="0">
                          <a:solidFill>
                            <a:schemeClr val="accent4"/>
                          </a:solidFill>
                          <a:effectLst/>
                          <a:latin typeface="Arial" panose="020B0604020202020204" pitchFamily="34" charset="0"/>
                          <a:cs typeface="Arial" panose="020B0604020202020204" pitchFamily="34" charset="0"/>
                        </a:rPr>
                        <a:t> та </a:t>
                      </a:r>
                      <a:r>
                        <a:rPr lang="ru-RU" sz="900" b="0" i="0" u="none" strike="noStrike" dirty="0" err="1">
                          <a:solidFill>
                            <a:schemeClr val="accent4"/>
                          </a:solidFill>
                          <a:effectLst/>
                          <a:latin typeface="Arial" panose="020B0604020202020204" pitchFamily="34" charset="0"/>
                          <a:cs typeface="Arial" panose="020B0604020202020204" pitchFamily="34" charset="0"/>
                        </a:rPr>
                        <a:t>безпеки</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моєї</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родини</a:t>
                      </a:r>
                      <a:r>
                        <a:rPr lang="ru-RU" sz="900" b="0" i="0" u="none" strike="noStrike" dirty="0">
                          <a:solidFill>
                            <a:schemeClr val="accent4"/>
                          </a:solidFill>
                          <a:effectLst/>
                          <a:latin typeface="Arial" panose="020B0604020202020204" pitchFamily="34" charset="0"/>
                          <a:cs typeface="Arial" panose="020B0604020202020204" pitchFamily="34" charset="0"/>
                        </a:rPr>
                        <a:t> в </a:t>
                      </a:r>
                      <a:r>
                        <a:rPr lang="ru-RU" sz="900" b="0" i="0" u="none" strike="noStrike" dirty="0" err="1">
                          <a:solidFill>
                            <a:schemeClr val="accent4"/>
                          </a:solidFill>
                          <a:effectLst/>
                          <a:latin typeface="Arial" panose="020B0604020202020204" pitchFamily="34" charset="0"/>
                          <a:cs typeface="Arial" panose="020B0604020202020204" pitchFamily="34" charset="0"/>
                        </a:rPr>
                        <a:t>усній</a:t>
                      </a:r>
                      <a:r>
                        <a:rPr lang="ru-RU" sz="900" b="0" i="0" u="none" strike="noStrike" dirty="0">
                          <a:solidFill>
                            <a:schemeClr val="accent4"/>
                          </a:solidFill>
                          <a:effectLst/>
                          <a:latin typeface="Arial" panose="020B0604020202020204" pitchFamily="34" charset="0"/>
                          <a:cs typeface="Arial" panose="020B0604020202020204" pitchFamily="34" charset="0"/>
                        </a:rPr>
                        <a:t> </a:t>
                      </a:r>
                      <a:r>
                        <a:rPr lang="ru-RU" sz="900" b="0" i="0" u="none" strike="noStrike" dirty="0" err="1">
                          <a:solidFill>
                            <a:schemeClr val="accent4"/>
                          </a:solidFill>
                          <a:effectLst/>
                          <a:latin typeface="Arial" panose="020B0604020202020204" pitchFamily="34" charset="0"/>
                          <a:cs typeface="Arial" panose="020B0604020202020204" pitchFamily="34" charset="0"/>
                        </a:rPr>
                        <a:t>формі</a:t>
                      </a:r>
                      <a:endParaRPr lang="en-US" sz="90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r"/>
                      <a:endParaRPr lang="uk-UA" sz="900" dirty="0">
                        <a:noFill/>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7484001"/>
                  </a:ext>
                </a:extLst>
              </a:tr>
            </a:tbl>
          </a:graphicData>
        </a:graphic>
      </p:graphicFrame>
      <p:sp>
        <p:nvSpPr>
          <p:cNvPr id="7" name="Объект 28"/>
          <p:cNvSpPr txBox="1">
            <a:spLocks/>
          </p:cNvSpPr>
          <p:nvPr/>
        </p:nvSpPr>
        <p:spPr>
          <a:xfrm>
            <a:off x="145777" y="696703"/>
            <a:ext cx="4407035" cy="1061829"/>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sz="1100" i="0" dirty="0"/>
              <a:t>ПРИЧИНИ НЕ ПОВІДОМЛЕННЯ ПРАВООХОРОННИХ, АНТИКОРУПЦIЙНИХ ОРГАНIВ, ЧИ ОРГАНIВ СУДОВОЇ ВЛАДИ ПРО ПРОЯВ КОРУПЦIЇ</a:t>
            </a:r>
            <a:r>
              <a:rPr lang="en-US" sz="1100" dirty="0"/>
              <a:t> </a:t>
            </a:r>
            <a:r>
              <a:rPr lang="en-US" sz="1000" dirty="0"/>
              <a:t>(</a:t>
            </a:r>
            <a:r>
              <a:rPr lang="uk-UA" sz="1000" dirty="0"/>
              <a:t>серед тих, хто </a:t>
            </a:r>
            <a:r>
              <a:rPr lang="uk-UA" sz="1000" u="sng" dirty="0"/>
              <a:t>не повідомить </a:t>
            </a:r>
            <a:r>
              <a:rPr lang="uk-UA" sz="1000" dirty="0"/>
              <a:t>про випадок правоохоронні, </a:t>
            </a:r>
            <a:r>
              <a:rPr lang="uk-UA" sz="1000" dirty="0" err="1"/>
              <a:t>антикорупцiйні</a:t>
            </a:r>
            <a:r>
              <a:rPr lang="uk-UA" sz="1000" dirty="0"/>
              <a:t> органи, чи органи судової влади, якщо отримають пряму чи непряму пропозицію дати хабаря судді</a:t>
            </a:r>
            <a:r>
              <a:rPr lang="en-US" sz="1000" dirty="0"/>
              <a:t>)</a:t>
            </a:r>
            <a:endParaRPr lang="uk-UA" sz="1000" dirty="0"/>
          </a:p>
        </p:txBody>
      </p:sp>
      <p:graphicFrame>
        <p:nvGraphicFramePr>
          <p:cNvPr id="4" name="Объект 12"/>
          <p:cNvGraphicFramePr>
            <a:graphicFrameLocks/>
          </p:cNvGraphicFramePr>
          <p:nvPr>
            <p:extLst>
              <p:ext uri="{D42A27DB-BD31-4B8C-83A1-F6EECF244321}">
                <p14:modId xmlns:p14="http://schemas.microsoft.com/office/powerpoint/2010/main" val="1951290131"/>
              </p:ext>
            </p:extLst>
          </p:nvPr>
        </p:nvGraphicFramePr>
        <p:xfrm>
          <a:off x="3185533" y="1577556"/>
          <a:ext cx="1980000" cy="3509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Объект 12"/>
          <p:cNvGraphicFramePr>
            <a:graphicFrameLocks/>
          </p:cNvGraphicFramePr>
          <p:nvPr>
            <p:extLst>
              <p:ext uri="{D42A27DB-BD31-4B8C-83A1-F6EECF244321}">
                <p14:modId xmlns:p14="http://schemas.microsoft.com/office/powerpoint/2010/main" val="200645836"/>
              </p:ext>
            </p:extLst>
          </p:nvPr>
        </p:nvGraphicFramePr>
        <p:xfrm>
          <a:off x="7638482" y="1408075"/>
          <a:ext cx="1980000" cy="3678791"/>
        </p:xfrm>
        <a:graphic>
          <a:graphicData uri="http://schemas.openxmlformats.org/drawingml/2006/chart">
            <c:chart xmlns:c="http://schemas.openxmlformats.org/drawingml/2006/chart" xmlns:r="http://schemas.openxmlformats.org/officeDocument/2006/relationships" r:id="rId3"/>
          </a:graphicData>
        </a:graphic>
      </p:graphicFrame>
      <p:sp>
        <p:nvSpPr>
          <p:cNvPr id="11" name="Объект 28"/>
          <p:cNvSpPr txBox="1">
            <a:spLocks/>
          </p:cNvSpPr>
          <p:nvPr/>
        </p:nvSpPr>
        <p:spPr>
          <a:xfrm>
            <a:off x="4655741" y="779253"/>
            <a:ext cx="4331666" cy="461665"/>
          </a:xfrm>
          <a:prstGeom prst="rect">
            <a:avLst/>
          </a:prstGeom>
          <a:noFill/>
        </p:spPr>
        <p:txBody>
          <a:bodyPr vert="horz" wrap="square" lIns="91440" tIns="45720" rIns="91440" bIns="45720" rtlCol="0">
            <a:spAutoFit/>
          </a:bodyPr>
          <a:lstStyle>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ЗА ЯКИХ УМОВ ВИ Б ПОВIДОМИЛИ ВIДПОВIДНI ОРГАНИ ПРО ПРОЯВ КОРУПЦIЇ</a:t>
            </a:r>
            <a:r>
              <a:rPr lang="en-US" dirty="0"/>
              <a:t>?</a:t>
            </a:r>
            <a:endParaRPr lang="uk-UA" dirty="0"/>
          </a:p>
        </p:txBody>
      </p:sp>
      <p:sp>
        <p:nvSpPr>
          <p:cNvPr id="12" name="Title 7"/>
          <p:cNvSpPr txBox="1">
            <a:spLocks/>
          </p:cNvSpPr>
          <p:nvPr/>
        </p:nvSpPr>
        <p:spPr bwMode="auto">
          <a:xfrm>
            <a:off x="145777" y="105547"/>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4/7)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3" name="Нижний колонтитул 4"/>
          <p:cNvSpPr txBox="1">
            <a:spLocks/>
          </p:cNvSpPr>
          <p:nvPr/>
        </p:nvSpPr>
        <p:spPr>
          <a:xfrm>
            <a:off x="5943600" y="4982543"/>
            <a:ext cx="30614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err="1"/>
              <a:t>ті</a:t>
            </a:r>
            <a:r>
              <a:rPr lang="ru-RU" sz="756" dirty="0"/>
              <a:t>, </a:t>
            </a:r>
            <a:r>
              <a:rPr lang="ru-RU" sz="756" dirty="0" err="1"/>
              <a:t>хто</a:t>
            </a:r>
            <a:r>
              <a:rPr lang="ru-RU" sz="756" dirty="0"/>
              <a:t> не </a:t>
            </a:r>
            <a:r>
              <a:rPr lang="ru-RU" sz="756" dirty="0" err="1"/>
              <a:t>повідомить</a:t>
            </a:r>
            <a:r>
              <a:rPr lang="ru-RU" sz="756" dirty="0"/>
              <a:t> про </a:t>
            </a:r>
            <a:r>
              <a:rPr lang="ru-RU" sz="756" dirty="0" err="1"/>
              <a:t>такий</a:t>
            </a:r>
            <a:r>
              <a:rPr lang="ru-RU" sz="756" dirty="0"/>
              <a:t> </a:t>
            </a:r>
            <a:r>
              <a:rPr lang="ru-RU" sz="756" dirty="0" err="1"/>
              <a:t>випадок</a:t>
            </a:r>
            <a:r>
              <a:rPr lang="ru-RU" sz="756" dirty="0"/>
              <a:t> </a:t>
            </a:r>
            <a:r>
              <a:rPr lang="en-US" sz="756" dirty="0"/>
              <a:t>(n=1971)</a:t>
            </a:r>
            <a:endParaRPr lang="uk-UA" sz="756" dirty="0"/>
          </a:p>
        </p:txBody>
      </p:sp>
    </p:spTree>
    <p:extLst>
      <p:ext uri="{BB962C8B-B14F-4D97-AF65-F5344CB8AC3E}">
        <p14:creationId xmlns:p14="http://schemas.microsoft.com/office/powerpoint/2010/main" val="2459677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Диаграмма 2"/>
          <p:cNvGraphicFramePr>
            <a:graphicFrameLocks/>
          </p:cNvGraphicFramePr>
          <p:nvPr>
            <p:extLst>
              <p:ext uri="{D42A27DB-BD31-4B8C-83A1-F6EECF244321}">
                <p14:modId xmlns:p14="http://schemas.microsoft.com/office/powerpoint/2010/main" val="4189309389"/>
              </p:ext>
            </p:extLst>
          </p:nvPr>
        </p:nvGraphicFramePr>
        <p:xfrm>
          <a:off x="234000" y="3285086"/>
          <a:ext cx="8676000" cy="7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Диаграмма 2"/>
          <p:cNvGraphicFramePr>
            <a:graphicFrameLocks/>
          </p:cNvGraphicFramePr>
          <p:nvPr>
            <p:extLst>
              <p:ext uri="{D42A27DB-BD31-4B8C-83A1-F6EECF244321}">
                <p14:modId xmlns:p14="http://schemas.microsoft.com/office/powerpoint/2010/main" val="1323081017"/>
              </p:ext>
            </p:extLst>
          </p:nvPr>
        </p:nvGraphicFramePr>
        <p:xfrm>
          <a:off x="234000" y="2401833"/>
          <a:ext cx="8676000" cy="7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Диаграмма 2"/>
          <p:cNvGraphicFramePr>
            <a:graphicFrameLocks/>
          </p:cNvGraphicFramePr>
          <p:nvPr>
            <p:extLst>
              <p:ext uri="{D42A27DB-BD31-4B8C-83A1-F6EECF244321}">
                <p14:modId xmlns:p14="http://schemas.microsoft.com/office/powerpoint/2010/main" val="1508126409"/>
              </p:ext>
            </p:extLst>
          </p:nvPr>
        </p:nvGraphicFramePr>
        <p:xfrm>
          <a:off x="234000" y="1518580"/>
          <a:ext cx="8676000" cy="7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166131" y="2968480"/>
            <a:ext cx="8280000" cy="461665"/>
          </a:xfrm>
          <a:prstGeom prst="rect">
            <a:avLst/>
          </a:prstGeom>
        </p:spPr>
        <p:txBody>
          <a:bodyPr wrap="square">
            <a:spAutoFit/>
          </a:bodyPr>
          <a:lstStyle/>
          <a:p>
            <a:r>
              <a:rPr lang="ru-RU" sz="1200" b="1" i="1" u="sng" dirty="0">
                <a:latin typeface="Arial" panose="020B0604020202020204" pitchFamily="34" charset="0"/>
                <a:cs typeface="Arial" panose="020B0604020202020204" pitchFamily="34" charset="0"/>
              </a:rPr>
              <a:t>Пiдтримка </a:t>
            </a:r>
            <a:r>
              <a:rPr lang="ru-RU" sz="1200" b="1" i="1" u="sng" dirty="0" err="1">
                <a:latin typeface="Arial" panose="020B0604020202020204" pitchFamily="34" charset="0"/>
                <a:cs typeface="Arial" panose="020B0604020202020204" pitchFamily="34" charset="0"/>
              </a:rPr>
              <a:t>полiтикiв</a:t>
            </a:r>
            <a:r>
              <a:rPr lang="ru-RU" sz="1200" b="1" i="1" u="sng" dirty="0">
                <a:latin typeface="Arial" panose="020B0604020202020204" pitchFamily="34" charset="0"/>
                <a:cs typeface="Arial" panose="020B0604020202020204" pitchFamily="34" charset="0"/>
              </a:rPr>
              <a:t> та полiтичних </a:t>
            </a:r>
            <a:r>
              <a:rPr lang="ru-RU" sz="1200" b="1" i="1" u="sng" dirty="0" err="1">
                <a:latin typeface="Arial" panose="020B0604020202020204" pitchFamily="34" charset="0"/>
                <a:cs typeface="Arial" panose="020B0604020202020204" pitchFamily="34" charset="0"/>
              </a:rPr>
              <a:t>партiй</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якi</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проголошують</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завдання</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подолання</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корупцiї</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Наприклад</a:t>
            </a:r>
            <a:r>
              <a:rPr lang="ru-RU" sz="1200" b="1" i="1" u="sng" dirty="0">
                <a:latin typeface="Arial" panose="020B0604020202020204" pitchFamily="34" charset="0"/>
                <a:cs typeface="Arial" panose="020B0604020202020204" pitchFamily="34" charset="0"/>
              </a:rPr>
              <a:t> - </a:t>
            </a:r>
            <a:r>
              <a:rPr lang="ru-RU" sz="1200" b="1" i="1" u="sng" dirty="0" err="1">
                <a:latin typeface="Arial" panose="020B0604020202020204" pitchFamily="34" charset="0"/>
                <a:cs typeface="Arial" panose="020B0604020202020204" pitchFamily="34" charset="0"/>
              </a:rPr>
              <a:t>вiддати</a:t>
            </a:r>
            <a:r>
              <a:rPr lang="ru-RU" sz="1200" b="1" i="1" u="sng" dirty="0">
                <a:latin typeface="Arial" panose="020B0604020202020204" pitchFamily="34" charset="0"/>
                <a:cs typeface="Arial" panose="020B0604020202020204" pitchFamily="34" charset="0"/>
              </a:rPr>
              <a:t> голос на </a:t>
            </a:r>
            <a:r>
              <a:rPr lang="ru-RU" sz="1200" b="1" i="1" u="sng" dirty="0" err="1">
                <a:latin typeface="Arial" panose="020B0604020202020204" pitchFamily="34" charset="0"/>
                <a:cs typeface="Arial" panose="020B0604020202020204" pitchFamily="34" charset="0"/>
              </a:rPr>
              <a:t>виборах</a:t>
            </a:r>
            <a:r>
              <a:rPr lang="ru-RU" sz="1200" b="1" i="1" u="sng" dirty="0">
                <a:latin typeface="Arial" panose="020B0604020202020204" pitchFamily="34" charset="0"/>
                <a:cs typeface="Arial" panose="020B0604020202020204" pitchFamily="34" charset="0"/>
              </a:rPr>
              <a:t> таким </a:t>
            </a:r>
            <a:r>
              <a:rPr lang="ru-RU" sz="1200" b="1" i="1" u="sng" dirty="0" err="1">
                <a:latin typeface="Arial" panose="020B0604020202020204" pitchFamily="34" charset="0"/>
                <a:cs typeface="Arial" panose="020B0604020202020204" pitchFamily="34" charset="0"/>
              </a:rPr>
              <a:t>партiям</a:t>
            </a:r>
            <a:r>
              <a:rPr lang="ru-RU" sz="1200" b="1" i="1" u="sng" dirty="0">
                <a:latin typeface="Arial" panose="020B0604020202020204" pitchFamily="34" charset="0"/>
                <a:cs typeface="Arial" panose="020B0604020202020204" pitchFamily="34" charset="0"/>
              </a:rPr>
              <a:t> чи </a:t>
            </a:r>
            <a:r>
              <a:rPr lang="ru-RU" sz="1200" b="1" i="1" u="sng" dirty="0" err="1">
                <a:latin typeface="Arial" panose="020B0604020202020204" pitchFamily="34" charset="0"/>
                <a:cs typeface="Arial" panose="020B0604020202020204" pitchFamily="34" charset="0"/>
              </a:rPr>
              <a:t>полiтикам</a:t>
            </a:r>
            <a:endParaRPr lang="ru-RU" sz="1200" b="1" i="1" u="sng" dirty="0">
              <a:latin typeface="Arial" panose="020B0604020202020204" pitchFamily="34" charset="0"/>
              <a:cs typeface="Arial" panose="020B0604020202020204" pitchFamily="34" charset="0"/>
            </a:endParaRPr>
          </a:p>
        </p:txBody>
      </p:sp>
      <p:sp>
        <p:nvSpPr>
          <p:cNvPr id="24" name="Прямоугольник 23"/>
          <p:cNvSpPr/>
          <p:nvPr/>
        </p:nvSpPr>
        <p:spPr>
          <a:xfrm>
            <a:off x="166131" y="2266419"/>
            <a:ext cx="8280000" cy="276999"/>
          </a:xfrm>
          <a:prstGeom prst="rect">
            <a:avLst/>
          </a:prstGeom>
        </p:spPr>
        <p:txBody>
          <a:bodyPr wrap="square">
            <a:spAutoFit/>
          </a:bodyPr>
          <a:lstStyle/>
          <a:p>
            <a:r>
              <a:rPr lang="ru-RU" sz="1200" b="1" i="1" u="sng" dirty="0">
                <a:latin typeface="Arial" panose="020B0604020202020204" pitchFamily="34" charset="0"/>
                <a:cs typeface="Arial" panose="020B0604020202020204" pitchFamily="34" charset="0"/>
              </a:rPr>
              <a:t>Участь в </a:t>
            </a:r>
            <a:r>
              <a:rPr lang="ru-RU" sz="1200" b="1" i="1" u="sng" dirty="0" err="1">
                <a:latin typeface="Arial" panose="020B0604020202020204" pitchFamily="34" charset="0"/>
                <a:cs typeface="Arial" panose="020B0604020202020204" pitchFamily="34" charset="0"/>
              </a:rPr>
              <a:t>акцiях</a:t>
            </a:r>
            <a:r>
              <a:rPr lang="ru-RU" sz="1200" b="1" i="1" u="sng" dirty="0">
                <a:latin typeface="Arial" panose="020B0604020202020204" pitchFamily="34" charset="0"/>
                <a:cs typeface="Arial" panose="020B0604020202020204" pitchFamily="34" charset="0"/>
              </a:rPr>
              <a:t> протесту чи </a:t>
            </a:r>
            <a:r>
              <a:rPr lang="ru-RU" sz="1200" b="1" i="1" u="sng" dirty="0" err="1">
                <a:latin typeface="Arial" panose="020B0604020202020204" pitchFamily="34" charset="0"/>
                <a:cs typeface="Arial" panose="020B0604020202020204" pitchFamily="34" charset="0"/>
              </a:rPr>
              <a:t>демонстрацiях</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проти</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корупцiї</a:t>
            </a:r>
            <a:endParaRPr lang="ru-RU" sz="1200" b="1" i="1" u="sng" dirty="0">
              <a:latin typeface="Arial" panose="020B0604020202020204" pitchFamily="34" charset="0"/>
              <a:cs typeface="Arial" panose="020B0604020202020204" pitchFamily="34" charset="0"/>
            </a:endParaRPr>
          </a:p>
        </p:txBody>
      </p:sp>
      <p:sp>
        <p:nvSpPr>
          <p:cNvPr id="21" name="Объект 28"/>
          <p:cNvSpPr txBox="1">
            <a:spLocks/>
          </p:cNvSpPr>
          <p:nvPr/>
        </p:nvSpPr>
        <p:spPr>
          <a:xfrm>
            <a:off x="202927" y="1014733"/>
            <a:ext cx="8435479" cy="27699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ВИ ОСОБИСТО ГОТОВI ДО РIЗНИХ ФОРМ ГРОМАДСЬКОЇ ПРОТИДIЇ КОРУПЦIЇ</a:t>
            </a:r>
            <a:r>
              <a:rPr lang="en-US" dirty="0"/>
              <a:t>? </a:t>
            </a:r>
            <a:endParaRPr lang="uk-UA" dirty="0"/>
          </a:p>
        </p:txBody>
      </p:sp>
      <p:sp>
        <p:nvSpPr>
          <p:cNvPr id="25" name="Прямоугольник 24"/>
          <p:cNvSpPr/>
          <p:nvPr/>
        </p:nvSpPr>
        <p:spPr>
          <a:xfrm>
            <a:off x="166131" y="1409117"/>
            <a:ext cx="8280000" cy="276999"/>
          </a:xfrm>
          <a:prstGeom prst="rect">
            <a:avLst/>
          </a:prstGeom>
        </p:spPr>
        <p:txBody>
          <a:bodyPr wrap="square">
            <a:spAutoFit/>
          </a:bodyPr>
          <a:lstStyle/>
          <a:p>
            <a:r>
              <a:rPr lang="ru-RU" sz="1200" b="1" i="1" u="sng" dirty="0">
                <a:latin typeface="Arial" panose="020B0604020202020204" pitchFamily="34" charset="0"/>
                <a:cs typeface="Arial" panose="020B0604020202020204" pitchFamily="34" charset="0"/>
              </a:rPr>
              <a:t>Участь в </a:t>
            </a:r>
            <a:r>
              <a:rPr lang="ru-RU" sz="1200" b="1" i="1" u="sng" dirty="0" err="1">
                <a:latin typeface="Arial" panose="020B0604020202020204" pitchFamily="34" charset="0"/>
                <a:cs typeface="Arial" panose="020B0604020202020204" pitchFamily="34" charset="0"/>
              </a:rPr>
              <a:t>дiяльностi</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антикорупцiйних</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громадських</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органiзацiй</a:t>
            </a:r>
            <a:endParaRPr lang="ru-RU" sz="1200" b="1" i="1" u="sng" dirty="0">
              <a:latin typeface="Arial" panose="020B0604020202020204" pitchFamily="34" charset="0"/>
              <a:cs typeface="Arial" panose="020B0604020202020204" pitchFamily="34" charset="0"/>
            </a:endParaRPr>
          </a:p>
        </p:txBody>
      </p:sp>
      <p:graphicFrame>
        <p:nvGraphicFramePr>
          <p:cNvPr id="12" name="Объект 8"/>
          <p:cNvGraphicFramePr>
            <a:graphicFrameLocks noGrp="1"/>
          </p:cNvGraphicFramePr>
          <p:nvPr>
            <p:ph idx="1"/>
            <p:extLst>
              <p:ext uri="{D42A27DB-BD31-4B8C-83A1-F6EECF244321}">
                <p14:modId xmlns:p14="http://schemas.microsoft.com/office/powerpoint/2010/main" val="554936441"/>
              </p:ext>
            </p:extLst>
          </p:nvPr>
        </p:nvGraphicFramePr>
        <p:xfrm>
          <a:off x="449068" y="4737100"/>
          <a:ext cx="8490405" cy="313522"/>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5/7)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5" name="Нижний колонтитул 4"/>
          <p:cNvSpPr txBox="1">
            <a:spLocks/>
          </p:cNvSpPr>
          <p:nvPr/>
        </p:nvSpPr>
        <p:spPr>
          <a:xfrm>
            <a:off x="7531100" y="4982543"/>
            <a:ext cx="14739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graphicFrame>
        <p:nvGraphicFramePr>
          <p:cNvPr id="16" name="Диаграмма 2"/>
          <p:cNvGraphicFramePr>
            <a:graphicFrameLocks/>
          </p:cNvGraphicFramePr>
          <p:nvPr>
            <p:extLst>
              <p:ext uri="{D42A27DB-BD31-4B8C-83A1-F6EECF244321}">
                <p14:modId xmlns:p14="http://schemas.microsoft.com/office/powerpoint/2010/main" val="2825322021"/>
              </p:ext>
            </p:extLst>
          </p:nvPr>
        </p:nvGraphicFramePr>
        <p:xfrm>
          <a:off x="234000" y="4168339"/>
          <a:ext cx="8676000" cy="720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Прямоугольник 14"/>
          <p:cNvSpPr/>
          <p:nvPr/>
        </p:nvSpPr>
        <p:spPr>
          <a:xfrm>
            <a:off x="166131" y="4024498"/>
            <a:ext cx="8280000" cy="276999"/>
          </a:xfrm>
          <a:prstGeom prst="rect">
            <a:avLst/>
          </a:prstGeom>
        </p:spPr>
        <p:txBody>
          <a:bodyPr wrap="square">
            <a:spAutoFit/>
          </a:bodyPr>
          <a:lstStyle/>
          <a:p>
            <a:r>
              <a:rPr lang="ru-RU" sz="1200" b="1" i="1" u="sng" dirty="0" err="1">
                <a:latin typeface="Arial" panose="020B0604020202020204" pitchFamily="34" charset="0"/>
                <a:cs typeface="Arial" panose="020B0604020202020204" pitchFamily="34" charset="0"/>
              </a:rPr>
              <a:t>Пов</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домляти</a:t>
            </a:r>
            <a:r>
              <a:rPr lang="ru-RU" sz="1200" b="1" i="1" u="sng" dirty="0">
                <a:latin typeface="Arial" panose="020B0604020202020204" pitchFamily="34" charset="0"/>
                <a:cs typeface="Arial" panose="020B0604020202020204" pitchFamily="34" charset="0"/>
              </a:rPr>
              <a:t> НАЗК про в</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дом</a:t>
            </a:r>
            <a:r>
              <a:rPr lang="en-US" sz="1200" b="1" i="1" u="sng" dirty="0">
                <a:latin typeface="Arial" panose="020B0604020202020204" pitchFamily="34" charset="0"/>
                <a:cs typeface="Arial" panose="020B0604020202020204" pitchFamily="34" charset="0"/>
              </a:rPr>
              <a:t>i </a:t>
            </a:r>
            <a:r>
              <a:rPr lang="ru-RU" sz="1200" b="1" i="1" u="sng" dirty="0" err="1">
                <a:latin typeface="Arial" panose="020B0604020202020204" pitchFamily="34" charset="0"/>
                <a:cs typeface="Arial" panose="020B0604020202020204" pitchFamily="34" charset="0"/>
              </a:rPr>
              <a:t>корупц</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йн</a:t>
            </a:r>
            <a:r>
              <a:rPr lang="en-US" sz="1200" b="1" i="1" u="sng" dirty="0">
                <a:latin typeface="Arial" panose="020B0604020202020204" pitchFamily="34" charset="0"/>
                <a:cs typeface="Arial" panose="020B0604020202020204" pitchFamily="34" charset="0"/>
              </a:rPr>
              <a:t>i </a:t>
            </a:r>
            <a:r>
              <a:rPr lang="ru-RU" sz="1200" b="1" i="1" u="sng" dirty="0">
                <a:latin typeface="Arial" panose="020B0604020202020204" pitchFamily="34" charset="0"/>
                <a:cs typeface="Arial" panose="020B0604020202020204" pitchFamily="34" charset="0"/>
              </a:rPr>
              <a:t>д</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ї </a:t>
            </a:r>
            <a:r>
              <a:rPr lang="ru-RU" sz="1200" b="1" i="1" u="sng" dirty="0" err="1">
                <a:latin typeface="Arial" panose="020B0604020202020204" pitchFamily="34" charset="0"/>
                <a:cs typeface="Arial" panose="020B0604020202020204" pitchFamily="34" charset="0"/>
              </a:rPr>
              <a:t>посадових</a:t>
            </a:r>
            <a:r>
              <a:rPr lang="ru-RU" sz="1200" b="1" i="1" u="sng" dirty="0">
                <a:latin typeface="Arial" panose="020B0604020202020204" pitchFamily="34" charset="0"/>
                <a:cs typeface="Arial" panose="020B0604020202020204" pitchFamily="34" charset="0"/>
              </a:rPr>
              <a:t> ос</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б</a:t>
            </a:r>
            <a:endParaRPr lang="uk-UA" sz="1200" b="1"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424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Диаграмма 2"/>
          <p:cNvGraphicFramePr>
            <a:graphicFrameLocks/>
          </p:cNvGraphicFramePr>
          <p:nvPr>
            <p:extLst>
              <p:ext uri="{D42A27DB-BD31-4B8C-83A1-F6EECF244321}">
                <p14:modId xmlns:p14="http://schemas.microsoft.com/office/powerpoint/2010/main" val="2904502470"/>
              </p:ext>
            </p:extLst>
          </p:nvPr>
        </p:nvGraphicFramePr>
        <p:xfrm>
          <a:off x="234000" y="1450763"/>
          <a:ext cx="8676000" cy="744005"/>
        </p:xfrm>
        <a:graphic>
          <a:graphicData uri="http://schemas.openxmlformats.org/drawingml/2006/chart">
            <c:chart xmlns:c="http://schemas.openxmlformats.org/drawingml/2006/chart" xmlns:r="http://schemas.openxmlformats.org/officeDocument/2006/relationships" r:id="rId2"/>
          </a:graphicData>
        </a:graphic>
      </p:graphicFrame>
      <p:sp>
        <p:nvSpPr>
          <p:cNvPr id="11" name="Прямоугольник 10"/>
          <p:cNvSpPr/>
          <p:nvPr/>
        </p:nvSpPr>
        <p:spPr>
          <a:xfrm>
            <a:off x="171177" y="2105983"/>
            <a:ext cx="8280000" cy="461665"/>
          </a:xfrm>
          <a:prstGeom prst="rect">
            <a:avLst/>
          </a:prstGeom>
        </p:spPr>
        <p:txBody>
          <a:bodyPr wrap="square">
            <a:spAutoFit/>
          </a:bodyPr>
          <a:lstStyle/>
          <a:p>
            <a:r>
              <a:rPr lang="ru-RU" sz="1200" b="1" i="1" u="sng" dirty="0">
                <a:latin typeface="Arial" panose="020B0604020202020204" pitchFamily="34" charset="0"/>
                <a:cs typeface="Arial" panose="020B0604020202020204" pitchFamily="34" charset="0"/>
              </a:rPr>
              <a:t>Повiдомляти </a:t>
            </a:r>
            <a:r>
              <a:rPr lang="ru-RU" sz="1200" b="1" i="1" u="sng" dirty="0" err="1">
                <a:latin typeface="Arial" panose="020B0604020202020204" pitchFamily="34" charset="0"/>
                <a:cs typeface="Arial" panose="020B0604020202020204" pitchFamily="34" charset="0"/>
              </a:rPr>
              <a:t>правоохороннi</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органи</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полiцiю</a:t>
            </a:r>
            <a:r>
              <a:rPr lang="ru-RU" sz="1200" b="1" i="1" u="sng" dirty="0">
                <a:latin typeface="Arial" panose="020B0604020202020204" pitchFamily="34" charset="0"/>
                <a:cs typeface="Arial" panose="020B0604020202020204" pitchFamily="34" charset="0"/>
              </a:rPr>
              <a:t>, прокуратуру, СБУ) про </a:t>
            </a:r>
            <a:r>
              <a:rPr lang="ru-RU" sz="1200" b="1" i="1" u="sng" dirty="0" err="1">
                <a:latin typeface="Arial" panose="020B0604020202020204" pitchFamily="34" charset="0"/>
                <a:cs typeface="Arial" panose="020B0604020202020204" pitchFamily="34" charset="0"/>
              </a:rPr>
              <a:t>вiдомi</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корупцiйнi</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дiї</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посадових</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осiб</a:t>
            </a:r>
            <a:endParaRPr lang="uk-UA" sz="1200" b="1" i="1" u="sng" dirty="0">
              <a:latin typeface="Arial" panose="020B0604020202020204" pitchFamily="34" charset="0"/>
              <a:cs typeface="Arial" panose="020B0604020202020204" pitchFamily="34" charset="0"/>
            </a:endParaRPr>
          </a:p>
        </p:txBody>
      </p:sp>
      <p:sp>
        <p:nvSpPr>
          <p:cNvPr id="24" name="Прямоугольник 23"/>
          <p:cNvSpPr/>
          <p:nvPr/>
        </p:nvSpPr>
        <p:spPr>
          <a:xfrm>
            <a:off x="171177" y="1312166"/>
            <a:ext cx="8280000" cy="276999"/>
          </a:xfrm>
          <a:prstGeom prst="rect">
            <a:avLst/>
          </a:prstGeom>
        </p:spPr>
        <p:txBody>
          <a:bodyPr wrap="square">
            <a:spAutoFit/>
          </a:bodyPr>
          <a:lstStyle/>
          <a:p>
            <a:r>
              <a:rPr lang="ru-RU" sz="1200" b="1" i="1" u="sng" dirty="0" err="1">
                <a:latin typeface="Arial" panose="020B0604020202020204" pitchFamily="34" charset="0"/>
                <a:cs typeface="Arial" panose="020B0604020202020204" pitchFamily="34" charset="0"/>
              </a:rPr>
              <a:t>Пов</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домляти</a:t>
            </a:r>
            <a:r>
              <a:rPr lang="ru-RU" sz="1200" b="1" i="1" u="sng" dirty="0">
                <a:latin typeface="Arial" panose="020B0604020202020204" pitchFamily="34" charset="0"/>
                <a:cs typeface="Arial" panose="020B0604020202020204" pitchFamily="34" charset="0"/>
              </a:rPr>
              <a:t> НАБУ про в</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дом</a:t>
            </a:r>
            <a:r>
              <a:rPr lang="en-US" sz="1200" b="1" i="1" u="sng" dirty="0">
                <a:latin typeface="Arial" panose="020B0604020202020204" pitchFamily="34" charset="0"/>
                <a:cs typeface="Arial" panose="020B0604020202020204" pitchFamily="34" charset="0"/>
              </a:rPr>
              <a:t>i </a:t>
            </a:r>
            <a:r>
              <a:rPr lang="ru-RU" sz="1200" b="1" i="1" u="sng" dirty="0" err="1">
                <a:latin typeface="Arial" panose="020B0604020202020204" pitchFamily="34" charset="0"/>
                <a:cs typeface="Arial" panose="020B0604020202020204" pitchFamily="34" charset="0"/>
              </a:rPr>
              <a:t>корупц</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йн</a:t>
            </a:r>
            <a:r>
              <a:rPr lang="en-US" sz="1200" b="1" i="1" u="sng" dirty="0">
                <a:latin typeface="Arial" panose="020B0604020202020204" pitchFamily="34" charset="0"/>
                <a:cs typeface="Arial" panose="020B0604020202020204" pitchFamily="34" charset="0"/>
              </a:rPr>
              <a:t>i </a:t>
            </a:r>
            <a:r>
              <a:rPr lang="ru-RU" sz="1200" b="1" i="1" u="sng" dirty="0">
                <a:latin typeface="Arial" panose="020B0604020202020204" pitchFamily="34" charset="0"/>
                <a:cs typeface="Arial" panose="020B0604020202020204" pitchFamily="34" charset="0"/>
              </a:rPr>
              <a:t>д</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ї </a:t>
            </a:r>
            <a:r>
              <a:rPr lang="ru-RU" sz="1200" b="1" i="1" u="sng" dirty="0" err="1">
                <a:latin typeface="Arial" panose="020B0604020202020204" pitchFamily="34" charset="0"/>
                <a:cs typeface="Arial" panose="020B0604020202020204" pitchFamily="34" charset="0"/>
              </a:rPr>
              <a:t>посадових</a:t>
            </a:r>
            <a:r>
              <a:rPr lang="ru-RU" sz="1200" b="1" i="1" u="sng" dirty="0">
                <a:latin typeface="Arial" panose="020B0604020202020204" pitchFamily="34" charset="0"/>
                <a:cs typeface="Arial" panose="020B0604020202020204" pitchFamily="34" charset="0"/>
              </a:rPr>
              <a:t> ос</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б</a:t>
            </a:r>
            <a:r>
              <a:rPr lang="en-US" sz="1200" b="1" i="1" u="sng" dirty="0">
                <a:latin typeface="Arial" panose="020B0604020202020204" pitchFamily="34" charset="0"/>
                <a:cs typeface="Arial" panose="020B0604020202020204" pitchFamily="34" charset="0"/>
              </a:rPr>
              <a:t> </a:t>
            </a:r>
            <a:endParaRPr lang="uk-UA" sz="1200" b="1" i="1" u="sng" dirty="0">
              <a:latin typeface="Arial" panose="020B0604020202020204" pitchFamily="34" charset="0"/>
              <a:cs typeface="Arial" panose="020B0604020202020204" pitchFamily="34" charset="0"/>
            </a:endParaRPr>
          </a:p>
        </p:txBody>
      </p:sp>
      <p:sp>
        <p:nvSpPr>
          <p:cNvPr id="21" name="Объект 28"/>
          <p:cNvSpPr txBox="1">
            <a:spLocks/>
          </p:cNvSpPr>
          <p:nvPr/>
        </p:nvSpPr>
        <p:spPr>
          <a:xfrm>
            <a:off x="184093" y="991617"/>
            <a:ext cx="8435479" cy="27699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ВИ ОСОБИСТО ГОТОВI ДО РIЗНИХ ФОРМ ГРОМАДСЬКОЇ ПРОТИДIЇ КОРУПЦIЇ</a:t>
            </a:r>
            <a:r>
              <a:rPr lang="en-US" dirty="0"/>
              <a:t>?</a:t>
            </a:r>
            <a:endParaRPr lang="uk-UA" dirty="0"/>
          </a:p>
        </p:txBody>
      </p:sp>
      <p:graphicFrame>
        <p:nvGraphicFramePr>
          <p:cNvPr id="30" name="Диаграмма 2"/>
          <p:cNvGraphicFramePr>
            <a:graphicFrameLocks/>
          </p:cNvGraphicFramePr>
          <p:nvPr>
            <p:extLst>
              <p:ext uri="{D42A27DB-BD31-4B8C-83A1-F6EECF244321}">
                <p14:modId xmlns:p14="http://schemas.microsoft.com/office/powerpoint/2010/main" val="3625589030"/>
              </p:ext>
            </p:extLst>
          </p:nvPr>
        </p:nvGraphicFramePr>
        <p:xfrm>
          <a:off x="234000" y="2362113"/>
          <a:ext cx="8676000" cy="754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Объект 8"/>
          <p:cNvGraphicFramePr>
            <a:graphicFrameLocks noGrp="1"/>
          </p:cNvGraphicFramePr>
          <p:nvPr>
            <p:ph idx="1"/>
            <p:extLst>
              <p:ext uri="{D42A27DB-BD31-4B8C-83A1-F6EECF244321}">
                <p14:modId xmlns:p14="http://schemas.microsoft.com/office/powerpoint/2010/main" val="1496155203"/>
              </p:ext>
            </p:extLst>
          </p:nvPr>
        </p:nvGraphicFramePr>
        <p:xfrm>
          <a:off x="449068" y="4750393"/>
          <a:ext cx="8490405" cy="322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2"/>
          <p:cNvGraphicFramePr>
            <a:graphicFrameLocks/>
          </p:cNvGraphicFramePr>
          <p:nvPr>
            <p:extLst>
              <p:ext uri="{D42A27DB-BD31-4B8C-83A1-F6EECF244321}">
                <p14:modId xmlns:p14="http://schemas.microsoft.com/office/powerpoint/2010/main" val="2362096517"/>
              </p:ext>
            </p:extLst>
          </p:nvPr>
        </p:nvGraphicFramePr>
        <p:xfrm>
          <a:off x="234000" y="3239694"/>
          <a:ext cx="8676000" cy="720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Прямоугольник 13"/>
          <p:cNvSpPr/>
          <p:nvPr/>
        </p:nvSpPr>
        <p:spPr>
          <a:xfrm>
            <a:off x="171177" y="3102647"/>
            <a:ext cx="8280000" cy="276999"/>
          </a:xfrm>
          <a:prstGeom prst="rect">
            <a:avLst/>
          </a:prstGeom>
        </p:spPr>
        <p:txBody>
          <a:bodyPr wrap="square">
            <a:spAutoFit/>
          </a:bodyPr>
          <a:lstStyle/>
          <a:p>
            <a:r>
              <a:rPr lang="ru-RU" sz="1200" b="1" i="1" u="sng" dirty="0" err="1">
                <a:latin typeface="Arial" panose="020B0604020202020204" pitchFamily="34" charset="0"/>
                <a:cs typeface="Arial" panose="020B0604020202020204" pitchFamily="34" charset="0"/>
              </a:rPr>
              <a:t>Пов</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домляти</a:t>
            </a:r>
            <a:r>
              <a:rPr lang="ru-RU" sz="1200" b="1" i="1" u="sng" dirty="0">
                <a:latin typeface="Arial" panose="020B0604020202020204" pitchFamily="34" charset="0"/>
                <a:cs typeface="Arial" panose="020B0604020202020204" pitchFamily="34" charset="0"/>
              </a:rPr>
              <a:t> ЗМ</a:t>
            </a:r>
            <a:r>
              <a:rPr lang="en-US" sz="1200" b="1" i="1" u="sng" dirty="0">
                <a:latin typeface="Arial" panose="020B0604020202020204" pitchFamily="34" charset="0"/>
                <a:cs typeface="Arial" panose="020B0604020202020204" pitchFamily="34" charset="0"/>
              </a:rPr>
              <a:t>I </a:t>
            </a:r>
            <a:r>
              <a:rPr lang="ru-RU" sz="1200" b="1" i="1" u="sng" dirty="0">
                <a:latin typeface="Arial" panose="020B0604020202020204" pitchFamily="34" charset="0"/>
                <a:cs typeface="Arial" panose="020B0604020202020204" pitchFamily="34" charset="0"/>
              </a:rPr>
              <a:t>чи </a:t>
            </a:r>
            <a:r>
              <a:rPr lang="ru-RU" sz="1200" b="1" i="1" u="sng" dirty="0" err="1">
                <a:latin typeface="Arial" panose="020B0604020202020204" pitchFamily="34" charset="0"/>
                <a:cs typeface="Arial" panose="020B0604020202020204" pitchFamily="34" charset="0"/>
              </a:rPr>
              <a:t>окремих</a:t>
            </a:r>
            <a:r>
              <a:rPr lang="ru-RU" sz="1200" b="1" i="1" u="sng" dirty="0">
                <a:latin typeface="Arial" panose="020B0604020202020204" pitchFamily="34" charset="0"/>
                <a:cs typeface="Arial" panose="020B0604020202020204" pitchFamily="34" charset="0"/>
              </a:rPr>
              <a:t> журнал</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ст</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в про в</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дом</a:t>
            </a:r>
            <a:r>
              <a:rPr lang="en-US" sz="1200" b="1" i="1" u="sng" dirty="0">
                <a:latin typeface="Arial" panose="020B0604020202020204" pitchFamily="34" charset="0"/>
                <a:cs typeface="Arial" panose="020B0604020202020204" pitchFamily="34" charset="0"/>
              </a:rPr>
              <a:t>i </a:t>
            </a:r>
            <a:r>
              <a:rPr lang="ru-RU" sz="1200" b="1" i="1" u="sng" dirty="0" err="1">
                <a:latin typeface="Arial" panose="020B0604020202020204" pitchFamily="34" charset="0"/>
                <a:cs typeface="Arial" panose="020B0604020202020204" pitchFamily="34" charset="0"/>
              </a:rPr>
              <a:t>корупц</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йн</a:t>
            </a:r>
            <a:r>
              <a:rPr lang="en-US" sz="1200" b="1" i="1" u="sng" dirty="0">
                <a:latin typeface="Arial" panose="020B0604020202020204" pitchFamily="34" charset="0"/>
                <a:cs typeface="Arial" panose="020B0604020202020204" pitchFamily="34" charset="0"/>
              </a:rPr>
              <a:t>i </a:t>
            </a:r>
            <a:r>
              <a:rPr lang="ru-RU" sz="1200" b="1" i="1" u="sng" dirty="0">
                <a:latin typeface="Arial" panose="020B0604020202020204" pitchFamily="34" charset="0"/>
                <a:cs typeface="Arial" panose="020B0604020202020204" pitchFamily="34" charset="0"/>
              </a:rPr>
              <a:t>д</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ї </a:t>
            </a:r>
            <a:r>
              <a:rPr lang="ru-RU" sz="1200" b="1" i="1" u="sng" dirty="0" err="1">
                <a:latin typeface="Arial" panose="020B0604020202020204" pitchFamily="34" charset="0"/>
                <a:cs typeface="Arial" panose="020B0604020202020204" pitchFamily="34" charset="0"/>
              </a:rPr>
              <a:t>посадових</a:t>
            </a:r>
            <a:r>
              <a:rPr lang="ru-RU" sz="1200" b="1" i="1" u="sng" dirty="0">
                <a:latin typeface="Arial" panose="020B0604020202020204" pitchFamily="34" charset="0"/>
                <a:cs typeface="Arial" panose="020B0604020202020204" pitchFamily="34" charset="0"/>
              </a:rPr>
              <a:t> ос</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б</a:t>
            </a:r>
          </a:p>
        </p:txBody>
      </p:sp>
      <p:sp>
        <p:nvSpPr>
          <p:cNvPr id="16"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6/7)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7" name="Нижний колонтитул 4"/>
          <p:cNvSpPr txBox="1">
            <a:spLocks/>
          </p:cNvSpPr>
          <p:nvPr/>
        </p:nvSpPr>
        <p:spPr>
          <a:xfrm>
            <a:off x="7556500" y="4988436"/>
            <a:ext cx="1448587"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graphicFrame>
        <p:nvGraphicFramePr>
          <p:cNvPr id="18" name="Диаграмма 2"/>
          <p:cNvGraphicFramePr>
            <a:graphicFrameLocks/>
          </p:cNvGraphicFramePr>
          <p:nvPr>
            <p:extLst>
              <p:ext uri="{D42A27DB-BD31-4B8C-83A1-F6EECF244321}">
                <p14:modId xmlns:p14="http://schemas.microsoft.com/office/powerpoint/2010/main" val="1820196281"/>
              </p:ext>
            </p:extLst>
          </p:nvPr>
        </p:nvGraphicFramePr>
        <p:xfrm>
          <a:off x="234000" y="4158789"/>
          <a:ext cx="8676000" cy="720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Прямоугольник 12"/>
          <p:cNvSpPr/>
          <p:nvPr/>
        </p:nvSpPr>
        <p:spPr>
          <a:xfrm>
            <a:off x="145777" y="3840396"/>
            <a:ext cx="8280000" cy="461665"/>
          </a:xfrm>
          <a:prstGeom prst="rect">
            <a:avLst/>
          </a:prstGeom>
        </p:spPr>
        <p:txBody>
          <a:bodyPr wrap="square">
            <a:spAutoFit/>
          </a:bodyPr>
          <a:lstStyle/>
          <a:p>
            <a:r>
              <a:rPr lang="ru-RU" sz="1200" b="1" i="1" u="sng" dirty="0">
                <a:latin typeface="Arial" panose="020B0604020202020204" pitchFamily="34" charset="0"/>
                <a:cs typeface="Arial" panose="020B0604020202020204" pitchFamily="34" charset="0"/>
              </a:rPr>
              <a:t>В</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дмова</a:t>
            </a:r>
            <a:r>
              <a:rPr lang="ru-RU" sz="1200" b="1" i="1" u="sng" dirty="0">
                <a:latin typeface="Arial" panose="020B0604020202020204" pitchFamily="34" charset="0"/>
                <a:cs typeface="Arial" panose="020B0604020202020204" pitchFamily="34" charset="0"/>
              </a:rPr>
              <a:t> в</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д </a:t>
            </a:r>
            <a:r>
              <a:rPr lang="ru-RU" sz="1200" b="1" i="1" u="sng" dirty="0" err="1">
                <a:latin typeface="Arial" panose="020B0604020202020204" pitchFamily="34" charset="0"/>
                <a:cs typeface="Arial" panose="020B0604020202020204" pitchFamily="34" charset="0"/>
              </a:rPr>
              <a:t>корупц</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йних</a:t>
            </a:r>
            <a:r>
              <a:rPr lang="ru-RU" sz="1200" b="1" i="1" u="sng" dirty="0">
                <a:latin typeface="Arial" panose="020B0604020202020204" pitchFamily="34" charset="0"/>
                <a:cs typeface="Arial" panose="020B0604020202020204" pitchFamily="34" charset="0"/>
              </a:rPr>
              <a:t> метод</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в вир</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шення</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своїх</a:t>
            </a:r>
            <a:r>
              <a:rPr lang="ru-RU" sz="1200" b="1" i="1" u="sng" dirty="0">
                <a:latin typeface="Arial" panose="020B0604020202020204" pitchFamily="34" charset="0"/>
                <a:cs typeface="Arial" panose="020B0604020202020204" pitchFamily="34" charset="0"/>
              </a:rPr>
              <a:t> </a:t>
            </a:r>
            <a:r>
              <a:rPr lang="ru-RU" sz="1200" b="1" i="1" u="sng" dirty="0" err="1">
                <a:latin typeface="Arial" panose="020B0604020202020204" pitchFamily="34" charset="0"/>
                <a:cs typeface="Arial" panose="020B0604020202020204" pitchFamily="34" charset="0"/>
              </a:rPr>
              <a:t>власних</a:t>
            </a:r>
            <a:r>
              <a:rPr lang="ru-RU" sz="1200" b="1" i="1" u="sng" dirty="0">
                <a:latin typeface="Arial" panose="020B0604020202020204" pitchFamily="34" charset="0"/>
                <a:cs typeface="Arial" panose="020B0604020202020204" pitchFamily="34" charset="0"/>
              </a:rPr>
              <a:t> проблем (</a:t>
            </a:r>
            <a:r>
              <a:rPr lang="ru-RU" sz="1200" b="1" i="1" u="sng" dirty="0" err="1">
                <a:latin typeface="Arial" panose="020B0604020202020204" pitchFamily="34" charset="0"/>
                <a:cs typeface="Arial" panose="020B0604020202020204" pitchFamily="34" charset="0"/>
              </a:rPr>
              <a:t>наприклад</a:t>
            </a:r>
            <a:r>
              <a:rPr lang="ru-RU" sz="1200" b="1" i="1" u="sng" dirty="0">
                <a:latin typeface="Arial" panose="020B0604020202020204" pitchFamily="34" charset="0"/>
                <a:cs typeface="Arial" panose="020B0604020202020204" pitchFamily="34" charset="0"/>
              </a:rPr>
              <a:t>, хабар</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в для отримання </a:t>
            </a:r>
            <a:r>
              <a:rPr lang="ru-RU" sz="1200" b="1" i="1" u="sng" dirty="0" err="1">
                <a:latin typeface="Arial" panose="020B0604020202020204" pitchFamily="34" charset="0"/>
                <a:cs typeface="Arial" panose="020B0604020202020204" pitchFamily="34" charset="0"/>
              </a:rPr>
              <a:t>дозвол</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в, п</a:t>
            </a:r>
            <a:r>
              <a:rPr lang="en-US" sz="1200" b="1" i="1" u="sng" dirty="0">
                <a:latin typeface="Arial" panose="020B0604020202020204" pitchFamily="34" charset="0"/>
                <a:cs typeface="Arial" panose="020B0604020202020204" pitchFamily="34" charset="0"/>
              </a:rPr>
              <a:t>i</a:t>
            </a:r>
            <a:r>
              <a:rPr lang="ru-RU" sz="1200" b="1" i="1" u="sng" dirty="0" err="1">
                <a:latin typeface="Arial" panose="020B0604020202020204" pitchFamily="34" charset="0"/>
                <a:cs typeface="Arial" panose="020B0604020202020204" pitchFamily="34" charset="0"/>
              </a:rPr>
              <a:t>льг</a:t>
            </a:r>
            <a:r>
              <a:rPr lang="ru-RU" sz="1200" b="1" i="1" u="sng" dirty="0">
                <a:latin typeface="Arial" panose="020B0604020202020204" pitchFamily="34" charset="0"/>
                <a:cs typeface="Arial" panose="020B0604020202020204" pitchFamily="34" charset="0"/>
              </a:rPr>
              <a:t>, документ</a:t>
            </a:r>
            <a:r>
              <a:rPr lang="en-US" sz="1200" b="1" i="1" u="sng" dirty="0">
                <a:latin typeface="Arial" panose="020B0604020202020204" pitchFamily="34" charset="0"/>
                <a:cs typeface="Arial" panose="020B0604020202020204" pitchFamily="34" charset="0"/>
              </a:rPr>
              <a:t>i</a:t>
            </a:r>
            <a:r>
              <a:rPr lang="ru-RU" sz="1200" b="1" i="1" u="sng" dirty="0">
                <a:latin typeface="Arial" panose="020B0604020202020204" pitchFamily="34" charset="0"/>
                <a:cs typeface="Arial" panose="020B0604020202020204" pitchFamily="34" charset="0"/>
              </a:rPr>
              <a:t>в, </a:t>
            </a:r>
            <a:r>
              <a:rPr lang="ru-RU" sz="1200" b="1" i="1" u="sng" dirty="0" err="1">
                <a:latin typeface="Arial" panose="020B0604020202020204" pitchFamily="34" charset="0"/>
                <a:cs typeface="Arial" panose="020B0604020202020204" pitchFamily="34" charset="0"/>
              </a:rPr>
              <a:t>тощо</a:t>
            </a:r>
            <a:r>
              <a:rPr lang="en-US" sz="1200" b="1" i="1" u="sng" dirty="0">
                <a:latin typeface="Arial" panose="020B0604020202020204" pitchFamily="34" charset="0"/>
                <a:cs typeface="Arial" panose="020B0604020202020204" pitchFamily="34" charset="0"/>
              </a:rPr>
              <a:t>)</a:t>
            </a:r>
            <a:endParaRPr lang="uk-UA" sz="1200" b="1"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85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6324505" y="1080055"/>
            <a:ext cx="923324" cy="4460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Male </a:t>
            </a:r>
            <a:endParaRPr lang="uk-UA" sz="1400" b="1" dirty="0">
              <a:solidFill>
                <a:schemeClr val="bg1"/>
              </a:solidFill>
              <a:latin typeface="Arial" panose="020B0604020202020204" pitchFamily="34" charset="0"/>
              <a:cs typeface="Arial" panose="020B0604020202020204" pitchFamily="34" charset="0"/>
            </a:endParaRPr>
          </a:p>
        </p:txBody>
      </p:sp>
      <p:sp>
        <p:nvSpPr>
          <p:cNvPr id="11" name="Объект 2"/>
          <p:cNvSpPr>
            <a:spLocks noGrp="1"/>
          </p:cNvSpPr>
          <p:nvPr>
            <p:ph idx="1"/>
          </p:nvPr>
        </p:nvSpPr>
        <p:spPr>
          <a:xfrm>
            <a:off x="260104" y="973241"/>
            <a:ext cx="4051791" cy="3983728"/>
          </a:xfrm>
        </p:spPr>
        <p:txBody>
          <a:bodyPr>
            <a:noAutofit/>
          </a:bodyPr>
          <a:lstStyle/>
          <a:p>
            <a:pPr marL="0" indent="0">
              <a:buNone/>
            </a:pPr>
            <a:r>
              <a:rPr lang="ru-RU" sz="1361" b="1" dirty="0" err="1">
                <a:solidFill>
                  <a:schemeClr val="tx1"/>
                </a:solidFill>
              </a:rPr>
              <a:t>Розподіл</a:t>
            </a:r>
            <a:r>
              <a:rPr lang="ru-RU" sz="1361" b="1" dirty="0">
                <a:solidFill>
                  <a:schemeClr val="tx1"/>
                </a:solidFill>
              </a:rPr>
              <a:t> за </a:t>
            </a:r>
            <a:r>
              <a:rPr lang="ru-RU" sz="1361" b="1" dirty="0" err="1">
                <a:solidFill>
                  <a:schemeClr val="tx1"/>
                </a:solidFill>
              </a:rPr>
              <a:t>макрорегіонами</a:t>
            </a:r>
            <a:r>
              <a:rPr lang="uk-UA" sz="1361" b="1" dirty="0">
                <a:solidFill>
                  <a:schemeClr val="tx1"/>
                </a:solidFill>
              </a:rPr>
              <a:t>:</a:t>
            </a:r>
          </a:p>
          <a:p>
            <a:pPr lvl="0">
              <a:buFont typeface="Wingdings" panose="05000000000000000000" pitchFamily="2" charset="2"/>
              <a:buChar char="ü"/>
            </a:pPr>
            <a:r>
              <a:rPr lang="ru-RU" sz="1361" b="1" u="sng" dirty="0" err="1">
                <a:solidFill>
                  <a:schemeClr val="tx1"/>
                </a:solidFill>
              </a:rPr>
              <a:t>Захід</a:t>
            </a:r>
            <a:r>
              <a:rPr lang="uk-UA" sz="1361" dirty="0">
                <a:solidFill>
                  <a:schemeClr val="tx1"/>
                </a:solidFill>
              </a:rPr>
              <a:t>: </a:t>
            </a:r>
            <a:r>
              <a:rPr lang="en-US" sz="1361" dirty="0">
                <a:solidFill>
                  <a:schemeClr val="tx1"/>
                </a:solidFill>
              </a:rPr>
              <a:t> </a:t>
            </a:r>
            <a:r>
              <a:rPr lang="ru-RU" sz="1361" dirty="0" err="1">
                <a:solidFill>
                  <a:schemeClr val="tx1"/>
                </a:solidFill>
              </a:rPr>
              <a:t>Волинська</a:t>
            </a:r>
            <a:r>
              <a:rPr lang="ru-RU" sz="1361" dirty="0">
                <a:solidFill>
                  <a:schemeClr val="tx1"/>
                </a:solidFill>
              </a:rPr>
              <a:t>, </a:t>
            </a:r>
            <a:r>
              <a:rPr lang="ru-RU" sz="1361" dirty="0" err="1">
                <a:solidFill>
                  <a:schemeClr val="tx1"/>
                </a:solidFill>
              </a:rPr>
              <a:t>Закарпатська</a:t>
            </a:r>
            <a:r>
              <a:rPr lang="ru-RU" sz="1361" dirty="0">
                <a:solidFill>
                  <a:schemeClr val="tx1"/>
                </a:solidFill>
              </a:rPr>
              <a:t>, </a:t>
            </a:r>
            <a:r>
              <a:rPr lang="ru-RU" sz="1361" dirty="0" err="1">
                <a:solidFill>
                  <a:schemeClr val="tx1"/>
                </a:solidFill>
              </a:rPr>
              <a:t>Івано-Франківська</a:t>
            </a:r>
            <a:r>
              <a:rPr lang="ru-RU" sz="1361" dirty="0">
                <a:solidFill>
                  <a:schemeClr val="tx1"/>
                </a:solidFill>
              </a:rPr>
              <a:t>, </a:t>
            </a:r>
            <a:r>
              <a:rPr lang="ru-RU" sz="1361" dirty="0" err="1">
                <a:solidFill>
                  <a:schemeClr val="tx1"/>
                </a:solidFill>
              </a:rPr>
              <a:t>Львівська</a:t>
            </a:r>
            <a:r>
              <a:rPr lang="ru-RU" sz="1361" dirty="0">
                <a:solidFill>
                  <a:schemeClr val="tx1"/>
                </a:solidFill>
              </a:rPr>
              <a:t>, </a:t>
            </a:r>
            <a:r>
              <a:rPr lang="ru-RU" sz="1361" dirty="0" err="1">
                <a:solidFill>
                  <a:schemeClr val="tx1"/>
                </a:solidFill>
              </a:rPr>
              <a:t>Рівненська</a:t>
            </a:r>
            <a:r>
              <a:rPr lang="ru-RU" sz="1361" dirty="0">
                <a:solidFill>
                  <a:schemeClr val="tx1"/>
                </a:solidFill>
              </a:rPr>
              <a:t>, </a:t>
            </a:r>
            <a:r>
              <a:rPr lang="ru-RU" sz="1361" dirty="0" err="1">
                <a:solidFill>
                  <a:schemeClr val="tx1"/>
                </a:solidFill>
              </a:rPr>
              <a:t>Тернопільська</a:t>
            </a:r>
            <a:r>
              <a:rPr lang="ru-RU" sz="1361" dirty="0">
                <a:solidFill>
                  <a:schemeClr val="tx1"/>
                </a:solidFill>
              </a:rPr>
              <a:t>, </a:t>
            </a:r>
            <a:r>
              <a:rPr lang="ru-RU" sz="1361" dirty="0" err="1">
                <a:solidFill>
                  <a:schemeClr val="tx1"/>
                </a:solidFill>
              </a:rPr>
              <a:t>Чернівецька</a:t>
            </a:r>
            <a:endParaRPr lang="uk-UA" sz="1361" dirty="0">
              <a:solidFill>
                <a:schemeClr val="tx1"/>
              </a:solidFill>
            </a:endParaRPr>
          </a:p>
          <a:p>
            <a:pPr lvl="0">
              <a:buFont typeface="Wingdings" panose="05000000000000000000" pitchFamily="2" charset="2"/>
              <a:buChar char="ü"/>
            </a:pPr>
            <a:r>
              <a:rPr lang="ru-RU" sz="1361" b="1" u="sng" dirty="0" err="1">
                <a:solidFill>
                  <a:schemeClr val="tx1"/>
                </a:solidFill>
              </a:rPr>
              <a:t>Північ</a:t>
            </a:r>
            <a:r>
              <a:rPr lang="uk-UA" sz="1361" dirty="0">
                <a:solidFill>
                  <a:schemeClr val="tx1"/>
                </a:solidFill>
              </a:rPr>
              <a:t>: </a:t>
            </a:r>
            <a:r>
              <a:rPr lang="ru-RU" sz="1361" dirty="0" err="1">
                <a:solidFill>
                  <a:schemeClr val="tx1"/>
                </a:solidFill>
              </a:rPr>
              <a:t>Житомирська</a:t>
            </a:r>
            <a:r>
              <a:rPr lang="ru-RU" sz="1361" dirty="0">
                <a:solidFill>
                  <a:schemeClr val="tx1"/>
                </a:solidFill>
              </a:rPr>
              <a:t>, </a:t>
            </a:r>
            <a:r>
              <a:rPr lang="ru-RU" sz="1361" dirty="0" err="1">
                <a:solidFill>
                  <a:schemeClr val="tx1"/>
                </a:solidFill>
              </a:rPr>
              <a:t>Київська</a:t>
            </a:r>
            <a:r>
              <a:rPr lang="ru-RU" sz="1361" dirty="0">
                <a:solidFill>
                  <a:schemeClr val="tx1"/>
                </a:solidFill>
              </a:rPr>
              <a:t>, </a:t>
            </a:r>
            <a:r>
              <a:rPr lang="ru-RU" sz="1361" dirty="0" err="1">
                <a:solidFill>
                  <a:schemeClr val="tx1"/>
                </a:solidFill>
              </a:rPr>
              <a:t>Сумська</a:t>
            </a:r>
            <a:r>
              <a:rPr lang="ru-RU" sz="1361" dirty="0">
                <a:solidFill>
                  <a:schemeClr val="tx1"/>
                </a:solidFill>
              </a:rPr>
              <a:t>, </a:t>
            </a:r>
            <a:r>
              <a:rPr lang="ru-RU" sz="1361" dirty="0" err="1">
                <a:solidFill>
                  <a:schemeClr val="tx1"/>
                </a:solidFill>
              </a:rPr>
              <a:t>Чернігівська</a:t>
            </a:r>
            <a:endParaRPr lang="en-US" sz="1361" dirty="0">
              <a:solidFill>
                <a:schemeClr val="tx1"/>
              </a:solidFill>
            </a:endParaRPr>
          </a:p>
          <a:p>
            <a:pPr lvl="0">
              <a:buFont typeface="Wingdings" panose="05000000000000000000" pitchFamily="2" charset="2"/>
              <a:buChar char="ü"/>
            </a:pPr>
            <a:r>
              <a:rPr lang="ru-RU" sz="1361" b="1" u="sng" dirty="0">
                <a:solidFill>
                  <a:schemeClr val="tx1"/>
                </a:solidFill>
              </a:rPr>
              <a:t>місто Київ</a:t>
            </a:r>
            <a:endParaRPr lang="uk-UA" sz="1361" b="1" dirty="0">
              <a:solidFill>
                <a:schemeClr val="tx1"/>
              </a:solidFill>
            </a:endParaRPr>
          </a:p>
          <a:p>
            <a:pPr lvl="0">
              <a:buFont typeface="Wingdings" panose="05000000000000000000" pitchFamily="2" charset="2"/>
              <a:buChar char="ü"/>
            </a:pPr>
            <a:r>
              <a:rPr lang="ru-RU" sz="1361" b="1" u="sng" dirty="0">
                <a:solidFill>
                  <a:schemeClr val="tx1"/>
                </a:solidFill>
              </a:rPr>
              <a:t>Центр</a:t>
            </a:r>
            <a:r>
              <a:rPr lang="uk-UA" sz="1361" dirty="0">
                <a:solidFill>
                  <a:schemeClr val="tx1"/>
                </a:solidFill>
              </a:rPr>
              <a:t>: </a:t>
            </a:r>
            <a:r>
              <a:rPr lang="en-US" sz="1361" dirty="0">
                <a:solidFill>
                  <a:schemeClr val="tx1"/>
                </a:solidFill>
              </a:rPr>
              <a:t> </a:t>
            </a:r>
            <a:r>
              <a:rPr lang="ru-RU" sz="1361" dirty="0" err="1">
                <a:solidFill>
                  <a:schemeClr val="tx1"/>
                </a:solidFill>
              </a:rPr>
              <a:t>Вінницька</a:t>
            </a:r>
            <a:r>
              <a:rPr lang="ru-RU" sz="1361" dirty="0">
                <a:solidFill>
                  <a:schemeClr val="tx1"/>
                </a:solidFill>
              </a:rPr>
              <a:t>, </a:t>
            </a:r>
            <a:r>
              <a:rPr lang="ru-RU" sz="1361" dirty="0" err="1">
                <a:solidFill>
                  <a:schemeClr val="tx1"/>
                </a:solidFill>
              </a:rPr>
              <a:t>Дніпропетровська</a:t>
            </a:r>
            <a:r>
              <a:rPr lang="ru-RU" sz="1361" dirty="0">
                <a:solidFill>
                  <a:schemeClr val="tx1"/>
                </a:solidFill>
              </a:rPr>
              <a:t>, </a:t>
            </a:r>
            <a:r>
              <a:rPr lang="ru-RU" sz="1361" dirty="0" err="1">
                <a:solidFill>
                  <a:schemeClr val="tx1"/>
                </a:solidFill>
              </a:rPr>
              <a:t>Кіровоградська</a:t>
            </a:r>
            <a:r>
              <a:rPr lang="ru-RU" sz="1361" dirty="0">
                <a:solidFill>
                  <a:schemeClr val="tx1"/>
                </a:solidFill>
              </a:rPr>
              <a:t>, </a:t>
            </a:r>
            <a:r>
              <a:rPr lang="ru-RU" sz="1361" dirty="0" err="1">
                <a:solidFill>
                  <a:schemeClr val="tx1"/>
                </a:solidFill>
              </a:rPr>
              <a:t>Полтавська</a:t>
            </a:r>
            <a:r>
              <a:rPr lang="ru-RU" sz="1361" dirty="0">
                <a:solidFill>
                  <a:schemeClr val="tx1"/>
                </a:solidFill>
              </a:rPr>
              <a:t>, </a:t>
            </a:r>
            <a:r>
              <a:rPr lang="ru-RU" sz="1361" dirty="0" err="1">
                <a:solidFill>
                  <a:schemeClr val="tx1"/>
                </a:solidFill>
              </a:rPr>
              <a:t>Хмельницька</a:t>
            </a:r>
            <a:r>
              <a:rPr lang="ru-RU" sz="1361" dirty="0">
                <a:solidFill>
                  <a:schemeClr val="tx1"/>
                </a:solidFill>
              </a:rPr>
              <a:t>, </a:t>
            </a:r>
            <a:r>
              <a:rPr lang="ru-RU" sz="1361" dirty="0" err="1">
                <a:solidFill>
                  <a:schemeClr val="tx1"/>
                </a:solidFill>
              </a:rPr>
              <a:t>Черкаська</a:t>
            </a:r>
            <a:endParaRPr lang="uk-UA" sz="1361" dirty="0">
              <a:solidFill>
                <a:schemeClr val="tx1"/>
              </a:solidFill>
            </a:endParaRPr>
          </a:p>
          <a:p>
            <a:pPr>
              <a:buFont typeface="Wingdings" panose="05000000000000000000" pitchFamily="2" charset="2"/>
              <a:buChar char="ü"/>
            </a:pPr>
            <a:r>
              <a:rPr lang="ru-RU" sz="1361" b="1" u="sng" dirty="0" err="1">
                <a:solidFill>
                  <a:schemeClr val="tx1"/>
                </a:solidFill>
              </a:rPr>
              <a:t>Південь</a:t>
            </a:r>
            <a:r>
              <a:rPr lang="uk-UA" sz="1361" dirty="0">
                <a:solidFill>
                  <a:schemeClr val="tx1"/>
                </a:solidFill>
              </a:rPr>
              <a:t>: </a:t>
            </a:r>
            <a:r>
              <a:rPr lang="ru-RU" sz="1361" dirty="0" err="1">
                <a:solidFill>
                  <a:schemeClr val="tx1"/>
                </a:solidFill>
              </a:rPr>
              <a:t>Запорізька</a:t>
            </a:r>
            <a:r>
              <a:rPr lang="ru-RU" sz="1361" dirty="0">
                <a:solidFill>
                  <a:schemeClr val="tx1"/>
                </a:solidFill>
              </a:rPr>
              <a:t>, </a:t>
            </a:r>
            <a:r>
              <a:rPr lang="ru-RU" sz="1361" dirty="0" err="1">
                <a:solidFill>
                  <a:schemeClr val="tx1"/>
                </a:solidFill>
              </a:rPr>
              <a:t>Миколаївська</a:t>
            </a:r>
            <a:r>
              <a:rPr lang="ru-RU" sz="1361" dirty="0">
                <a:solidFill>
                  <a:schemeClr val="tx1"/>
                </a:solidFill>
              </a:rPr>
              <a:t>, </a:t>
            </a:r>
            <a:r>
              <a:rPr lang="ru-RU" sz="1361" dirty="0" err="1">
                <a:solidFill>
                  <a:schemeClr val="tx1"/>
                </a:solidFill>
              </a:rPr>
              <a:t>Одеська</a:t>
            </a:r>
            <a:r>
              <a:rPr lang="ru-RU" sz="1361" dirty="0">
                <a:solidFill>
                  <a:schemeClr val="tx1"/>
                </a:solidFill>
              </a:rPr>
              <a:t>, </a:t>
            </a:r>
            <a:r>
              <a:rPr lang="ru-RU" sz="1361" dirty="0" err="1">
                <a:solidFill>
                  <a:schemeClr val="tx1"/>
                </a:solidFill>
              </a:rPr>
              <a:t>Херсонська</a:t>
            </a:r>
            <a:endParaRPr lang="uk-UA" sz="1361" dirty="0">
              <a:solidFill>
                <a:schemeClr val="tx1"/>
              </a:solidFill>
            </a:endParaRPr>
          </a:p>
          <a:p>
            <a:pPr lvl="0">
              <a:buFont typeface="Wingdings" panose="05000000000000000000" pitchFamily="2" charset="2"/>
              <a:buChar char="ü"/>
            </a:pPr>
            <a:r>
              <a:rPr lang="ru-RU" sz="1361" b="1" u="sng" dirty="0" err="1">
                <a:solidFill>
                  <a:schemeClr val="tx1"/>
                </a:solidFill>
              </a:rPr>
              <a:t>Схід</a:t>
            </a:r>
            <a:r>
              <a:rPr lang="uk-UA" sz="1361" dirty="0">
                <a:solidFill>
                  <a:schemeClr val="tx1"/>
                </a:solidFill>
              </a:rPr>
              <a:t>: </a:t>
            </a:r>
            <a:r>
              <a:rPr lang="ru-RU" sz="1361" dirty="0" err="1">
                <a:solidFill>
                  <a:schemeClr val="tx1"/>
                </a:solidFill>
              </a:rPr>
              <a:t>Харківська</a:t>
            </a:r>
            <a:r>
              <a:rPr lang="ru-RU" sz="1361" dirty="0">
                <a:solidFill>
                  <a:schemeClr val="tx1"/>
                </a:solidFill>
              </a:rPr>
              <a:t>, </a:t>
            </a:r>
            <a:r>
              <a:rPr lang="ru-RU" sz="1361" dirty="0" err="1">
                <a:solidFill>
                  <a:schemeClr val="tx1"/>
                </a:solidFill>
              </a:rPr>
              <a:t>Донецька</a:t>
            </a:r>
            <a:r>
              <a:rPr lang="ru-RU" sz="1361" dirty="0">
                <a:solidFill>
                  <a:schemeClr val="tx1"/>
                </a:solidFill>
              </a:rPr>
              <a:t> та </a:t>
            </a:r>
            <a:r>
              <a:rPr lang="ru-RU" sz="1361" dirty="0" err="1">
                <a:solidFill>
                  <a:schemeClr val="tx1"/>
                </a:solidFill>
              </a:rPr>
              <a:t>Луганська</a:t>
            </a:r>
            <a:r>
              <a:rPr lang="ru-RU" sz="1361" dirty="0">
                <a:solidFill>
                  <a:schemeClr val="tx1"/>
                </a:solidFill>
              </a:rPr>
              <a:t> (</a:t>
            </a:r>
            <a:r>
              <a:rPr lang="ru-RU" sz="1361" dirty="0" err="1">
                <a:solidFill>
                  <a:schemeClr val="tx1"/>
                </a:solidFill>
              </a:rPr>
              <a:t>території</a:t>
            </a:r>
            <a:r>
              <a:rPr lang="ru-RU" sz="1361" dirty="0">
                <a:solidFill>
                  <a:schemeClr val="tx1"/>
                </a:solidFill>
              </a:rPr>
              <a:t> </a:t>
            </a:r>
            <a:r>
              <a:rPr lang="ru-RU" sz="1361" dirty="0" err="1">
                <a:solidFill>
                  <a:schemeClr val="tx1"/>
                </a:solidFill>
              </a:rPr>
              <a:t>підконтрольні</a:t>
            </a:r>
            <a:r>
              <a:rPr lang="ru-RU" sz="1361" dirty="0">
                <a:solidFill>
                  <a:schemeClr val="tx1"/>
                </a:solidFill>
              </a:rPr>
              <a:t> Україні</a:t>
            </a:r>
            <a:r>
              <a:rPr lang="uk-UA" sz="1361" dirty="0">
                <a:solidFill>
                  <a:schemeClr val="tx1"/>
                </a:solidFill>
              </a:rPr>
              <a:t>)</a:t>
            </a:r>
            <a:endParaRPr lang="en-US" sz="1361" dirty="0">
              <a:solidFill>
                <a:schemeClr val="tx1"/>
              </a:solidFill>
            </a:endParaRPr>
          </a:p>
          <a:p>
            <a:pPr marL="0" indent="0" eaLnBrk="1" hangingPunct="1">
              <a:defRPr/>
            </a:pPr>
            <a:endParaRPr lang="en-US" altLang="ru-RU" sz="1210" dirty="0">
              <a:solidFill>
                <a:schemeClr val="tx1"/>
              </a:solidFill>
              <a:latin typeface="Arial" charset="0"/>
              <a:cs typeface="Arial" charset="0"/>
            </a:endParaRPr>
          </a:p>
          <a:p>
            <a:pPr marL="0" indent="0" eaLnBrk="1" hangingPunct="1">
              <a:defRPr/>
            </a:pPr>
            <a:endParaRPr lang="en-US" altLang="ru-RU" sz="1210" dirty="0">
              <a:solidFill>
                <a:schemeClr val="tx1"/>
              </a:solidFill>
              <a:latin typeface="Arial" charset="0"/>
              <a:cs typeface="Arial" charset="0"/>
            </a:endParaRPr>
          </a:p>
          <a:p>
            <a:pPr marL="0" indent="0" eaLnBrk="1" hangingPunct="1">
              <a:defRPr/>
            </a:pPr>
            <a:endParaRPr lang="ru-RU" altLang="ru-RU" sz="1210" dirty="0">
              <a:solidFill>
                <a:schemeClr val="tx1"/>
              </a:solidFill>
              <a:latin typeface="Arial" charset="0"/>
              <a:cs typeface="Arial" charset="0"/>
            </a:endParaRPr>
          </a:p>
        </p:txBody>
      </p:sp>
      <p:pic>
        <p:nvPicPr>
          <p:cNvPr id="12"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4501800" y="748912"/>
            <a:ext cx="3908103" cy="3063234"/>
          </a:xfrm>
          <a:prstGeom prst="rect">
            <a:avLst/>
          </a:prstGeom>
          <a:noFill/>
        </p:spPr>
      </p:pic>
      <p:sp>
        <p:nvSpPr>
          <p:cNvPr id="13" name="Title 7"/>
          <p:cNvSpPr txBox="1">
            <a:spLocks/>
          </p:cNvSpPr>
          <p:nvPr/>
        </p:nvSpPr>
        <p:spPr bwMode="auto">
          <a:xfrm>
            <a:off x="247650" y="3635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defRPr/>
            </a:pPr>
            <a:r>
              <a:rPr lang="ru-RU" altLang="en-US" b="1" dirty="0">
                <a:solidFill>
                  <a:srgbClr val="651D32"/>
                </a:solidFill>
                <a:latin typeface="Gill Sans MT" panose="020B0502020104020203" pitchFamily="34" charset="0"/>
              </a:rPr>
              <a:t>ЗАГАЛЬНІ ДАНІ</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 (</a:t>
            </a:r>
            <a:r>
              <a:rPr kumimoji="0" lang="ru-RU"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2</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/2)</a:t>
            </a:r>
            <a:r>
              <a:rPr lang="ru-RU" altLang="en-US" b="1" dirty="0">
                <a:solidFill>
                  <a:srgbClr val="651D32"/>
                </a:solidFill>
                <a:latin typeface="Gill Sans MT" panose="020B0502020104020203" pitchFamily="34" charset="0"/>
              </a:rPr>
              <a:t>: </a:t>
            </a:r>
            <a:r>
              <a:rPr lang="ru-RU" altLang="en-US" b="1" dirty="0" err="1">
                <a:solidFill>
                  <a:srgbClr val="651D32"/>
                </a:solidFill>
                <a:latin typeface="Gill Sans MT" panose="020B0502020104020203" pitchFamily="34" charset="0"/>
              </a:rPr>
              <a:t>Регіони</a:t>
            </a:r>
            <a:endParaRPr kumimoji="0" lang="ru-RU"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6" name="Нижний колонтитул 4"/>
          <p:cNvSpPr txBox="1">
            <a:spLocks/>
          </p:cNvSpPr>
          <p:nvPr/>
        </p:nvSpPr>
        <p:spPr>
          <a:xfrm>
            <a:off x="539750" y="4642177"/>
            <a:ext cx="8419463" cy="2086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200" dirty="0">
                <a:latin typeface="Gill Sans MT"/>
                <a:ea typeface="Gill Sans MT" panose="020B0502020104020203" pitchFamily="34" charset="0"/>
                <a:cs typeface="Gill Sans MT"/>
              </a:rPr>
              <a:t>База</a:t>
            </a:r>
            <a:r>
              <a:rPr lang="en-US" sz="1200" dirty="0">
                <a:latin typeface="Gill Sans MT"/>
                <a:ea typeface="Gill Sans MT" panose="020B0502020104020203" pitchFamily="34" charset="0"/>
                <a:cs typeface="Gill Sans MT"/>
              </a:rPr>
              <a:t>: </a:t>
            </a:r>
            <a:r>
              <a:rPr lang="ru-RU" sz="1200" dirty="0" err="1">
                <a:latin typeface="Gill Sans MT"/>
                <a:ea typeface="Gill Sans MT" panose="020B0502020104020203" pitchFamily="34" charset="0"/>
                <a:cs typeface="Gill Sans MT"/>
              </a:rPr>
              <a:t>Загалом</a:t>
            </a:r>
            <a:r>
              <a:rPr lang="en-US" sz="1200" dirty="0">
                <a:latin typeface="Gill Sans MT"/>
                <a:ea typeface="Gill Sans MT" panose="020B0502020104020203" pitchFamily="34" charset="0"/>
                <a:cs typeface="Gill Sans MT"/>
              </a:rPr>
              <a:t> (n=2478), </a:t>
            </a:r>
            <a:r>
              <a:rPr lang="ru-RU" sz="1200" dirty="0" err="1">
                <a:latin typeface="Gill Sans MT"/>
                <a:ea typeface="Gill Sans MT" panose="020B0502020104020203" pitchFamily="34" charset="0"/>
                <a:cs typeface="Gill Sans MT"/>
              </a:rPr>
              <a:t>Північ</a:t>
            </a:r>
            <a:r>
              <a:rPr lang="en-US" sz="1200" dirty="0">
                <a:latin typeface="Gill Sans MT"/>
                <a:ea typeface="Gill Sans MT" panose="020B0502020104020203" pitchFamily="34" charset="0"/>
                <a:cs typeface="Gill Sans MT"/>
              </a:rPr>
              <a:t> (n=296), </a:t>
            </a:r>
            <a:r>
              <a:rPr lang="ru-RU" sz="1200" dirty="0" err="1">
                <a:latin typeface="Gill Sans MT"/>
                <a:ea typeface="Gill Sans MT" panose="020B0502020104020203" pitchFamily="34" charset="0"/>
                <a:cs typeface="Gill Sans MT"/>
              </a:rPr>
              <a:t>Захід</a:t>
            </a:r>
            <a:r>
              <a:rPr lang="en-US" sz="1200" dirty="0">
                <a:latin typeface="Gill Sans MT"/>
                <a:ea typeface="Gill Sans MT" panose="020B0502020104020203" pitchFamily="34" charset="0"/>
                <a:cs typeface="Gill Sans MT"/>
              </a:rPr>
              <a:t> (n=515), </a:t>
            </a:r>
            <a:r>
              <a:rPr lang="ru-RU" sz="1200" dirty="0">
                <a:latin typeface="Gill Sans MT"/>
                <a:ea typeface="Gill Sans MT" panose="020B0502020104020203" pitchFamily="34" charset="0"/>
                <a:cs typeface="Gill Sans MT"/>
              </a:rPr>
              <a:t>Центр</a:t>
            </a:r>
            <a:r>
              <a:rPr lang="en-US" sz="1200" dirty="0">
                <a:latin typeface="Gill Sans MT"/>
                <a:ea typeface="Gill Sans MT" panose="020B0502020104020203" pitchFamily="34" charset="0"/>
                <a:cs typeface="Gill Sans MT"/>
              </a:rPr>
              <a:t> (n=561), </a:t>
            </a:r>
            <a:r>
              <a:rPr lang="ru-RU" sz="1200" dirty="0" err="1">
                <a:latin typeface="Gill Sans MT"/>
                <a:ea typeface="Gill Sans MT" panose="020B0502020104020203" pitchFamily="34" charset="0"/>
                <a:cs typeface="Gill Sans MT"/>
              </a:rPr>
              <a:t>Південь</a:t>
            </a:r>
            <a:r>
              <a:rPr lang="en-US" sz="1200" dirty="0">
                <a:latin typeface="Gill Sans MT"/>
                <a:ea typeface="Gill Sans MT" panose="020B0502020104020203" pitchFamily="34" charset="0"/>
                <a:cs typeface="Gill Sans MT"/>
              </a:rPr>
              <a:t> (n=365), </a:t>
            </a:r>
            <a:r>
              <a:rPr lang="ru-RU" sz="1200" dirty="0" err="1">
                <a:latin typeface="Gill Sans MT"/>
                <a:ea typeface="Gill Sans MT" panose="020B0502020104020203" pitchFamily="34" charset="0"/>
                <a:cs typeface="Gill Sans MT"/>
              </a:rPr>
              <a:t>Схід</a:t>
            </a:r>
            <a:r>
              <a:rPr lang="en-US" sz="1200" dirty="0">
                <a:latin typeface="Gill Sans MT"/>
                <a:ea typeface="Gill Sans MT" panose="020B0502020104020203" pitchFamily="34" charset="0"/>
                <a:cs typeface="Gill Sans MT"/>
              </a:rPr>
              <a:t> (n=296), </a:t>
            </a:r>
            <a:r>
              <a:rPr lang="ru-RU" sz="1200" dirty="0">
                <a:latin typeface="Gill Sans MT"/>
                <a:ea typeface="Gill Sans MT" panose="020B0502020104020203" pitchFamily="34" charset="0"/>
                <a:cs typeface="Gill Sans MT"/>
              </a:rPr>
              <a:t>м. </a:t>
            </a:r>
            <a:r>
              <a:rPr lang="ru-RU" sz="1200" dirty="0" err="1">
                <a:latin typeface="Gill Sans MT"/>
                <a:ea typeface="Gill Sans MT" panose="020B0502020104020203" pitchFamily="34" charset="0"/>
                <a:cs typeface="Gill Sans MT"/>
              </a:rPr>
              <a:t>Київ</a:t>
            </a:r>
            <a:r>
              <a:rPr lang="ru-RU" sz="1200" dirty="0">
                <a:latin typeface="Gill Sans MT"/>
                <a:ea typeface="Gill Sans MT" panose="020B0502020104020203" pitchFamily="34" charset="0"/>
                <a:cs typeface="Gill Sans MT"/>
              </a:rPr>
              <a:t> </a:t>
            </a:r>
            <a:r>
              <a:rPr lang="en-US" sz="1200" dirty="0">
                <a:latin typeface="Gill Sans MT"/>
                <a:ea typeface="Gill Sans MT" panose="020B0502020104020203" pitchFamily="34" charset="0"/>
                <a:cs typeface="Gill Sans MT"/>
              </a:rPr>
              <a:t>(n=445).</a:t>
            </a:r>
            <a:endParaRPr lang="uk-UA" sz="1200" dirty="0">
              <a:latin typeface="Gill Sans MT"/>
              <a:ea typeface="Gill Sans MT" panose="020B0502020104020203" pitchFamily="34" charset="0"/>
              <a:cs typeface="Gill Sans MT"/>
            </a:endParaRPr>
          </a:p>
        </p:txBody>
      </p:sp>
    </p:spTree>
    <p:extLst>
      <p:ext uri="{BB962C8B-B14F-4D97-AF65-F5344CB8AC3E}">
        <p14:creationId xmlns:p14="http://schemas.microsoft.com/office/powerpoint/2010/main" val="2628337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Объект 2"/>
          <p:cNvGraphicFramePr>
            <a:graphicFrameLocks noGrp="1"/>
          </p:cNvGraphicFramePr>
          <p:nvPr>
            <p:ph idx="1"/>
            <p:extLst>
              <p:ext uri="{D42A27DB-BD31-4B8C-83A1-F6EECF244321}">
                <p14:modId xmlns:p14="http://schemas.microsoft.com/office/powerpoint/2010/main" val="471024330"/>
              </p:ext>
            </p:extLst>
          </p:nvPr>
        </p:nvGraphicFramePr>
        <p:xfrm>
          <a:off x="3439680" y="1352550"/>
          <a:ext cx="5542395" cy="3661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44840736"/>
              </p:ext>
            </p:extLst>
          </p:nvPr>
        </p:nvGraphicFramePr>
        <p:xfrm>
          <a:off x="3439680" y="1228667"/>
          <a:ext cx="5408004" cy="167640"/>
        </p:xfrm>
        <a:graphic>
          <a:graphicData uri="http://schemas.openxmlformats.org/drawingml/2006/table">
            <a:tbl>
              <a:tblPr firstRow="1" bandRow="1">
                <a:tableStyleId>{5C22544A-7EE6-4342-B048-85BDC9FD1C3A}</a:tableStyleId>
              </a:tblPr>
              <a:tblGrid>
                <a:gridCol w="805113">
                  <a:extLst>
                    <a:ext uri="{9D8B030D-6E8A-4147-A177-3AD203B41FA5}">
                      <a16:colId xmlns:a16="http://schemas.microsoft.com/office/drawing/2014/main" xmlns="" val="20000"/>
                    </a:ext>
                  </a:extLst>
                </a:gridCol>
                <a:gridCol w="741344">
                  <a:extLst>
                    <a:ext uri="{9D8B030D-6E8A-4147-A177-3AD203B41FA5}">
                      <a16:colId xmlns:a16="http://schemas.microsoft.com/office/drawing/2014/main" xmlns="" val="20001"/>
                    </a:ext>
                  </a:extLst>
                </a:gridCol>
                <a:gridCol w="797691">
                  <a:extLst>
                    <a:ext uri="{9D8B030D-6E8A-4147-A177-3AD203B41FA5}">
                      <a16:colId xmlns:a16="http://schemas.microsoft.com/office/drawing/2014/main" xmlns="" val="20002"/>
                    </a:ext>
                  </a:extLst>
                </a:gridCol>
                <a:gridCol w="797691">
                  <a:extLst>
                    <a:ext uri="{9D8B030D-6E8A-4147-A177-3AD203B41FA5}">
                      <a16:colId xmlns:a16="http://schemas.microsoft.com/office/drawing/2014/main" xmlns="" val="20003"/>
                    </a:ext>
                  </a:extLst>
                </a:gridCol>
                <a:gridCol w="797691">
                  <a:extLst>
                    <a:ext uri="{9D8B030D-6E8A-4147-A177-3AD203B41FA5}">
                      <a16:colId xmlns:a16="http://schemas.microsoft.com/office/drawing/2014/main" xmlns="" val="20004"/>
                    </a:ext>
                  </a:extLst>
                </a:gridCol>
                <a:gridCol w="725173">
                  <a:extLst>
                    <a:ext uri="{9D8B030D-6E8A-4147-A177-3AD203B41FA5}">
                      <a16:colId xmlns:a16="http://schemas.microsoft.com/office/drawing/2014/main" xmlns="" val="20005"/>
                    </a:ext>
                  </a:extLst>
                </a:gridCol>
                <a:gridCol w="743301">
                  <a:extLst>
                    <a:ext uri="{9D8B030D-6E8A-4147-A177-3AD203B41FA5}">
                      <a16:colId xmlns:a16="http://schemas.microsoft.com/office/drawing/2014/main" xmlns="" val="20006"/>
                    </a:ext>
                  </a:extLst>
                </a:gridCol>
              </a:tblGrid>
              <a:tr h="148961">
                <a:tc>
                  <a:txBody>
                    <a:bodyPr/>
                    <a:lstStyle/>
                    <a:p>
                      <a:pPr algn="l" fontAlgn="b"/>
                      <a:r>
                        <a:rPr lang="ru-RU" sz="1100" b="1" i="0" u="none" strike="noStrike" dirty="0">
                          <a:solidFill>
                            <a:schemeClr val="tx1"/>
                          </a:solidFill>
                          <a:effectLst/>
                          <a:latin typeface="Arial" panose="020B0604020202020204" pitchFamily="34" charset="0"/>
                          <a:cs typeface="Arial" panose="020B0604020202020204" pitchFamily="34" charset="0"/>
                        </a:rPr>
                        <a:t>Загалом</a:t>
                      </a:r>
                      <a:endParaRPr lang="uk-UA"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100" b="1" i="0" u="none" strike="noStrike" dirty="0" err="1">
                          <a:solidFill>
                            <a:schemeClr val="accent3"/>
                          </a:solidFill>
                          <a:effectLst/>
                          <a:latin typeface="Arial" panose="020B0604020202020204" pitchFamily="34" charset="0"/>
                          <a:cs typeface="Arial" panose="020B0604020202020204" pitchFamily="34" charset="0"/>
                        </a:rPr>
                        <a:t>Північ</a:t>
                      </a:r>
                      <a:endParaRPr lang="uk-UA" sz="1100" b="1" i="0" u="none" strike="noStrike"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100" b="1" i="0" u="none" strike="noStrike" dirty="0" err="1">
                          <a:solidFill>
                            <a:schemeClr val="accent3"/>
                          </a:solidFill>
                          <a:effectLst/>
                          <a:latin typeface="Arial" panose="020B0604020202020204" pitchFamily="34" charset="0"/>
                          <a:cs typeface="Arial" panose="020B0604020202020204" pitchFamily="34" charset="0"/>
                        </a:rPr>
                        <a:t>Захід</a:t>
                      </a:r>
                      <a:endParaRPr lang="uk-UA" sz="1100" b="1" i="0" u="none" strike="noStrike"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fontAlgn="b"/>
                      <a:r>
                        <a:rPr lang="ru-RU" sz="1100" b="1" i="0" u="none" strike="noStrike" dirty="0">
                          <a:solidFill>
                            <a:schemeClr val="accent3"/>
                          </a:solidFill>
                          <a:effectLst/>
                          <a:latin typeface="Arial" panose="020B0604020202020204" pitchFamily="34" charset="0"/>
                          <a:cs typeface="Arial" panose="020B0604020202020204" pitchFamily="34" charset="0"/>
                        </a:rPr>
                        <a:t>Центр</a:t>
                      </a:r>
                      <a:endParaRPr lang="uk-UA" sz="1100" b="1" i="0" u="none" strike="noStrike"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100" b="1" i="0" u="none" strike="noStrike" dirty="0" err="1">
                          <a:solidFill>
                            <a:schemeClr val="accent3"/>
                          </a:solidFill>
                          <a:effectLst/>
                          <a:latin typeface="Arial" panose="020B0604020202020204" pitchFamily="34" charset="0"/>
                          <a:cs typeface="Arial" panose="020B0604020202020204" pitchFamily="34" charset="0"/>
                        </a:rPr>
                        <a:t>Південь</a:t>
                      </a:r>
                      <a:endParaRPr lang="uk-UA" sz="1100" b="1" i="0" u="none" strike="noStrike"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100" b="1" i="0" u="none" strike="noStrike" dirty="0" err="1">
                          <a:solidFill>
                            <a:schemeClr val="accent3"/>
                          </a:solidFill>
                          <a:effectLst/>
                          <a:latin typeface="Arial" panose="020B0604020202020204" pitchFamily="34" charset="0"/>
                          <a:cs typeface="Arial" panose="020B0604020202020204" pitchFamily="34" charset="0"/>
                        </a:rPr>
                        <a:t>Схід</a:t>
                      </a:r>
                      <a:endParaRPr lang="uk-UA" sz="1100" b="1" i="0" u="none" strike="noStrike"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ru-RU" sz="1100" b="1" i="0" u="none" strike="noStrike" noProof="0" dirty="0">
                          <a:solidFill>
                            <a:schemeClr val="accent3"/>
                          </a:solidFill>
                          <a:effectLst/>
                          <a:latin typeface="Arial" panose="020B0604020202020204" pitchFamily="34" charset="0"/>
                          <a:cs typeface="Arial" panose="020B0604020202020204" pitchFamily="34" charset="0"/>
                        </a:rPr>
                        <a:t>м. Київ</a:t>
                      </a:r>
                      <a:endParaRPr lang="en-US" sz="1100" b="1" i="0" u="none" strike="noStrike" noProof="0" dirty="0">
                        <a:solidFill>
                          <a:schemeClr val="accent3"/>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9" name="Прямая соединительная линия 8"/>
          <p:cNvCxnSpPr/>
          <p:nvPr/>
        </p:nvCxnSpPr>
        <p:spPr>
          <a:xfrm>
            <a:off x="4125985" y="1387195"/>
            <a:ext cx="0" cy="3592270"/>
          </a:xfrm>
          <a:prstGeom prst="line">
            <a:avLst/>
          </a:prstGeom>
          <a:ln>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7" name="Объект 28"/>
          <p:cNvSpPr txBox="1">
            <a:spLocks/>
          </p:cNvSpPr>
          <p:nvPr/>
        </p:nvSpPr>
        <p:spPr>
          <a:xfrm>
            <a:off x="172757" y="816969"/>
            <a:ext cx="8435479" cy="461665"/>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ru-RU" dirty="0"/>
              <a:t>НАСКIЛЬКИ ВИ ОСОБИСТО ГОТОВI ДО РIЗНИХ ФОРМ ГРОМАДСЬКОЇ ПРОТИДIЇ КОРУПЦIЇ</a:t>
            </a:r>
            <a:r>
              <a:rPr lang="en-US" dirty="0"/>
              <a:t>? (</a:t>
            </a:r>
            <a:r>
              <a:rPr lang="ru-RU" dirty="0" err="1"/>
              <a:t>Повнiстю</a:t>
            </a:r>
            <a:r>
              <a:rPr lang="ru-RU" dirty="0"/>
              <a:t> </a:t>
            </a:r>
            <a:r>
              <a:rPr lang="ru-RU" dirty="0" err="1"/>
              <a:t>готовий</a:t>
            </a:r>
            <a:r>
              <a:rPr lang="ru-RU" dirty="0"/>
              <a:t> (-а), i в </a:t>
            </a:r>
            <a:r>
              <a:rPr lang="ru-RU" dirty="0" err="1"/>
              <a:t>разi</a:t>
            </a:r>
            <a:r>
              <a:rPr lang="ru-RU" dirty="0"/>
              <a:t> </a:t>
            </a:r>
            <a:r>
              <a:rPr lang="ru-RU" dirty="0" err="1"/>
              <a:t>необхідності</a:t>
            </a:r>
            <a:r>
              <a:rPr lang="ru-RU" dirty="0"/>
              <a:t> буду </a:t>
            </a:r>
            <a:r>
              <a:rPr lang="ru-RU" dirty="0" err="1"/>
              <a:t>діяти</a:t>
            </a:r>
            <a:r>
              <a:rPr lang="en-US" dirty="0"/>
              <a:t>)</a:t>
            </a:r>
            <a:endParaRPr lang="uk-UA" dirty="0"/>
          </a:p>
        </p:txBody>
      </p:sp>
      <p:graphicFrame>
        <p:nvGraphicFramePr>
          <p:cNvPr id="2" name="Table 1"/>
          <p:cNvGraphicFramePr>
            <a:graphicFrameLocks noGrp="1"/>
          </p:cNvGraphicFramePr>
          <p:nvPr>
            <p:extLst>
              <p:ext uri="{D42A27DB-BD31-4B8C-83A1-F6EECF244321}">
                <p14:modId xmlns:p14="http://schemas.microsoft.com/office/powerpoint/2010/main" val="1320884868"/>
              </p:ext>
            </p:extLst>
          </p:nvPr>
        </p:nvGraphicFramePr>
        <p:xfrm>
          <a:off x="172757" y="1396307"/>
          <a:ext cx="6901383" cy="3508691"/>
        </p:xfrm>
        <a:graphic>
          <a:graphicData uri="http://schemas.openxmlformats.org/drawingml/2006/table">
            <a:tbl>
              <a:tblPr firstRow="1" bandRow="1">
                <a:tableStyleId>{5FD0F851-EC5A-4D38-B0AD-8093EC10F338}</a:tableStyleId>
              </a:tblPr>
              <a:tblGrid>
                <a:gridCol w="3291660">
                  <a:extLst>
                    <a:ext uri="{9D8B030D-6E8A-4147-A177-3AD203B41FA5}">
                      <a16:colId xmlns:a16="http://schemas.microsoft.com/office/drawing/2014/main" xmlns="" val="2410458435"/>
                    </a:ext>
                  </a:extLst>
                </a:gridCol>
                <a:gridCol w="3609723">
                  <a:extLst>
                    <a:ext uri="{9D8B030D-6E8A-4147-A177-3AD203B41FA5}">
                      <a16:colId xmlns:a16="http://schemas.microsoft.com/office/drawing/2014/main" xmlns="" val="1180571103"/>
                    </a:ext>
                  </a:extLst>
                </a:gridCol>
              </a:tblGrid>
              <a:tr h="495993">
                <a:tc>
                  <a:txBody>
                    <a:bodyPr/>
                    <a:lstStyle/>
                    <a:p>
                      <a:pPr algn="r" fontAlgn="b"/>
                      <a:r>
                        <a:rPr lang="ru-RU" sz="950" b="0" i="0" u="none" strike="noStrike" dirty="0">
                          <a:solidFill>
                            <a:schemeClr val="accent4"/>
                          </a:solidFill>
                          <a:effectLst/>
                          <a:latin typeface="Arial" panose="020B0604020202020204" pitchFamily="34" charset="0"/>
                          <a:cs typeface="Arial" panose="020B0604020202020204" pitchFamily="34" charset="0"/>
                        </a:rPr>
                        <a:t>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дмова</a:t>
                      </a:r>
                      <a:r>
                        <a:rPr lang="ru-RU" sz="950" b="0" i="0" u="none" strike="noStrike" dirty="0">
                          <a:solidFill>
                            <a:schemeClr val="accent4"/>
                          </a:solidFill>
                          <a:effectLst/>
                          <a:latin typeface="Arial" panose="020B0604020202020204" pitchFamily="34" charset="0"/>
                          <a:cs typeface="Arial" panose="020B0604020202020204" pitchFamily="34" charset="0"/>
                        </a:rPr>
                        <a:t> 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д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йних</a:t>
                      </a:r>
                      <a:r>
                        <a:rPr lang="ru-RU" sz="950" b="0" i="0" u="none" strike="noStrike" dirty="0">
                          <a:solidFill>
                            <a:schemeClr val="accent4"/>
                          </a:solidFill>
                          <a:effectLst/>
                          <a:latin typeface="Arial" panose="020B0604020202020204" pitchFamily="34" charset="0"/>
                          <a:cs typeface="Arial" panose="020B0604020202020204" pitchFamily="34" charset="0"/>
                        </a:rPr>
                        <a:t> метод</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в вир</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шення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своїх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власних</a:t>
                      </a:r>
                      <a:r>
                        <a:rPr lang="ru-RU" sz="950" b="0" i="0" u="none" strike="noStrike" dirty="0">
                          <a:solidFill>
                            <a:schemeClr val="accent4"/>
                          </a:solidFill>
                          <a:effectLst/>
                          <a:latin typeface="Arial" panose="020B0604020202020204" pitchFamily="34" charset="0"/>
                          <a:cs typeface="Arial" panose="020B0604020202020204" pitchFamily="34" charset="0"/>
                        </a:rPr>
                        <a:t> проблем (</a:t>
                      </a:r>
                      <a:r>
                        <a:rPr lang="ru-RU" sz="950" b="0" i="0" u="none" strike="noStrike" dirty="0" err="1">
                          <a:solidFill>
                            <a:schemeClr val="accent4"/>
                          </a:solidFill>
                          <a:effectLst/>
                          <a:latin typeface="Arial" panose="020B0604020202020204" pitchFamily="34" charset="0"/>
                          <a:cs typeface="Arial" panose="020B0604020202020204" pitchFamily="34" charset="0"/>
                        </a:rPr>
                        <a:t>наприклад</a:t>
                      </a:r>
                      <a:r>
                        <a:rPr lang="ru-RU" sz="950" b="0" i="0" u="none" strike="noStrike" dirty="0">
                          <a:solidFill>
                            <a:schemeClr val="accent4"/>
                          </a:solidFill>
                          <a:effectLst/>
                          <a:latin typeface="Arial" panose="020B0604020202020204" pitchFamily="34" charset="0"/>
                          <a:cs typeface="Arial" panose="020B0604020202020204" pitchFamily="34" charset="0"/>
                        </a:rPr>
                        <a:t>, хабар</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в для отримання </a:t>
                      </a:r>
                      <a:r>
                        <a:rPr lang="ru-RU" sz="950" b="0" i="0" u="none" strike="noStrike" dirty="0" err="1">
                          <a:solidFill>
                            <a:schemeClr val="accent4"/>
                          </a:solidFill>
                          <a:effectLst/>
                          <a:latin typeface="Arial" panose="020B0604020202020204" pitchFamily="34" charset="0"/>
                          <a:cs typeface="Arial" panose="020B0604020202020204" pitchFamily="34" charset="0"/>
                        </a:rPr>
                        <a:t>дозвол</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в, п</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льг</a:t>
                      </a:r>
                      <a:r>
                        <a:rPr lang="ru-RU" sz="950" b="0" i="0" u="none" strike="noStrike" dirty="0">
                          <a:solidFill>
                            <a:schemeClr val="accent4"/>
                          </a:solidFill>
                          <a:effectLst/>
                          <a:latin typeface="Arial" panose="020B0604020202020204" pitchFamily="34" charset="0"/>
                          <a:cs typeface="Arial" panose="020B0604020202020204" pitchFamily="34" charset="0"/>
                        </a:rPr>
                        <a:t>, документ</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в, </a:t>
                      </a:r>
                      <a:r>
                        <a:rPr lang="ru-RU" sz="950" b="0" i="0" u="none" strike="noStrike" dirty="0" err="1">
                          <a:solidFill>
                            <a:schemeClr val="accent4"/>
                          </a:solidFill>
                          <a:effectLst/>
                          <a:latin typeface="Arial" panose="020B0604020202020204" pitchFamily="34" charset="0"/>
                          <a:cs typeface="Arial" panose="020B0604020202020204" pitchFamily="34" charset="0"/>
                        </a:rPr>
                        <a:t>тощо</a:t>
                      </a:r>
                      <a:r>
                        <a:rPr lang="en-US" sz="950" b="0" i="0" u="none" strike="noStrike" dirty="0">
                          <a:solidFill>
                            <a:schemeClr val="accent4"/>
                          </a:solidFill>
                          <a:effectLst/>
                          <a:latin typeface="Arial" panose="020B0604020202020204" pitchFamily="34" charset="0"/>
                          <a:cs typeface="Arial" panose="020B0604020202020204" pitchFamily="34" charset="0"/>
                        </a:rPr>
                        <a:t>)</a:t>
                      </a:r>
                    </a:p>
                  </a:txBody>
                  <a:tcPr marL="9525" marR="9525" marT="9525" marB="0" anchor="ctr">
                    <a:lnB w="12700" cmpd="sng">
                      <a:noFill/>
                    </a:lnB>
                    <a:noFill/>
                  </a:tcPr>
                </a:tc>
                <a:tc>
                  <a:txBody>
                    <a:bodyPr/>
                    <a:lstStyle/>
                    <a:p>
                      <a:endParaRPr lang="uk-UA" sz="800" dirty="0">
                        <a:noFill/>
                      </a:endParaRPr>
                    </a:p>
                  </a:txBody>
                  <a:tcPr>
                    <a:lnB w="12700" cmpd="sng">
                      <a:noFill/>
                    </a:lnB>
                  </a:tcPr>
                </a:tc>
                <a:extLst>
                  <a:ext uri="{0D108BD9-81ED-4DB2-BD59-A6C34878D82A}">
                    <a16:rowId xmlns:a16="http://schemas.microsoft.com/office/drawing/2014/main" xmlns="" val="1377578775"/>
                  </a:ext>
                </a:extLst>
              </a:tr>
              <a:tr h="444500">
                <a:tc>
                  <a:txBody>
                    <a:bodyPr/>
                    <a:lstStyle/>
                    <a:p>
                      <a:pPr algn="r" fontAlgn="b"/>
                      <a:r>
                        <a:rPr lang="ru-RU" sz="950" b="0" i="0" u="none" strike="noStrike" dirty="0">
                          <a:solidFill>
                            <a:schemeClr val="accent4"/>
                          </a:solidFill>
                          <a:effectLst/>
                          <a:latin typeface="Arial" panose="020B0604020202020204" pitchFamily="34" charset="0"/>
                          <a:cs typeface="Arial" panose="020B0604020202020204" pitchFamily="34" charset="0"/>
                        </a:rPr>
                        <a:t>Пiдтримка </a:t>
                      </a:r>
                      <a:r>
                        <a:rPr lang="ru-RU" sz="950" b="0" i="0" u="none" strike="noStrike" dirty="0" err="1">
                          <a:solidFill>
                            <a:schemeClr val="accent4"/>
                          </a:solidFill>
                          <a:effectLst/>
                          <a:latin typeface="Arial" panose="020B0604020202020204" pitchFamily="34" charset="0"/>
                          <a:cs typeface="Arial" panose="020B0604020202020204" pitchFamily="34" charset="0"/>
                        </a:rPr>
                        <a:t>полiтикiв</a:t>
                      </a:r>
                      <a:r>
                        <a:rPr lang="ru-RU" sz="950" b="0" i="0" u="none" strike="noStrike" dirty="0">
                          <a:solidFill>
                            <a:schemeClr val="accent4"/>
                          </a:solidFill>
                          <a:effectLst/>
                          <a:latin typeface="Arial" panose="020B0604020202020204" pitchFamily="34" charset="0"/>
                          <a:cs typeface="Arial" panose="020B0604020202020204" pitchFamily="34" charset="0"/>
                        </a:rPr>
                        <a:t> та полiтичних </a:t>
                      </a:r>
                      <a:r>
                        <a:rPr lang="ru-RU" sz="950" b="0" i="0" u="none" strike="noStrike" dirty="0" err="1">
                          <a:solidFill>
                            <a:schemeClr val="accent4"/>
                          </a:solidFill>
                          <a:effectLst/>
                          <a:latin typeface="Arial" panose="020B0604020202020204" pitchFamily="34" charset="0"/>
                          <a:cs typeface="Arial" panose="020B0604020202020204" pitchFamily="34" charset="0"/>
                        </a:rPr>
                        <a:t>партiй</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якi</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проголошують</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завдання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подолання</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корупцiї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наприклад</a:t>
                      </a:r>
                      <a:r>
                        <a:rPr lang="ru-RU" sz="950" b="0" i="0" u="none" strike="noStrike" dirty="0">
                          <a:solidFill>
                            <a:schemeClr val="accent4"/>
                          </a:solidFill>
                          <a:effectLst/>
                          <a:latin typeface="Arial" panose="020B0604020202020204" pitchFamily="34" charset="0"/>
                          <a:cs typeface="Arial" panose="020B0604020202020204" pitchFamily="34" charset="0"/>
                        </a:rPr>
                        <a:t> - </a:t>
                      </a:r>
                      <a:r>
                        <a:rPr lang="ru-RU" sz="950" b="0" i="0" u="none" strike="noStrike" dirty="0" err="1">
                          <a:solidFill>
                            <a:schemeClr val="accent4"/>
                          </a:solidFill>
                          <a:effectLst/>
                          <a:latin typeface="Arial" panose="020B0604020202020204" pitchFamily="34" charset="0"/>
                          <a:cs typeface="Arial" panose="020B0604020202020204" pitchFamily="34" charset="0"/>
                        </a:rPr>
                        <a:t>вiддати</a:t>
                      </a:r>
                      <a:r>
                        <a:rPr lang="ru-RU" sz="950" b="0" i="0" u="none" strike="noStrike" dirty="0">
                          <a:solidFill>
                            <a:schemeClr val="accent4"/>
                          </a:solidFill>
                          <a:effectLst/>
                          <a:latin typeface="Arial" panose="020B0604020202020204" pitchFamily="34" charset="0"/>
                          <a:cs typeface="Arial" panose="020B0604020202020204" pitchFamily="34" charset="0"/>
                        </a:rPr>
                        <a:t> голос на </a:t>
                      </a:r>
                      <a:r>
                        <a:rPr lang="ru-RU" sz="950" b="0" i="0" u="none" strike="noStrike" dirty="0" err="1">
                          <a:solidFill>
                            <a:schemeClr val="accent4"/>
                          </a:solidFill>
                          <a:effectLst/>
                          <a:latin typeface="Arial" panose="020B0604020202020204" pitchFamily="34" charset="0"/>
                          <a:cs typeface="Arial" panose="020B0604020202020204" pitchFamily="34" charset="0"/>
                        </a:rPr>
                        <a:t>виборах</a:t>
                      </a:r>
                      <a:r>
                        <a:rPr lang="ru-RU" sz="950" b="0" i="0" u="none" strike="noStrike" dirty="0">
                          <a:solidFill>
                            <a:schemeClr val="accent4"/>
                          </a:solidFill>
                          <a:effectLst/>
                          <a:latin typeface="Arial" panose="020B0604020202020204" pitchFamily="34" charset="0"/>
                          <a:cs typeface="Arial" panose="020B0604020202020204" pitchFamily="34" charset="0"/>
                        </a:rPr>
                        <a:t> таким </a:t>
                      </a:r>
                      <a:r>
                        <a:rPr lang="ru-RU" sz="950" b="0" i="0" u="none" strike="noStrike" dirty="0" err="1">
                          <a:solidFill>
                            <a:schemeClr val="accent4"/>
                          </a:solidFill>
                          <a:effectLst/>
                          <a:latin typeface="Arial" panose="020B0604020202020204" pitchFamily="34" charset="0"/>
                          <a:cs typeface="Arial" panose="020B0604020202020204" pitchFamily="34" charset="0"/>
                        </a:rPr>
                        <a:t>партiям</a:t>
                      </a:r>
                      <a:r>
                        <a:rPr lang="ru-RU" sz="950" b="0" i="0" u="none" strike="noStrike" dirty="0">
                          <a:solidFill>
                            <a:schemeClr val="accent4"/>
                          </a:solidFill>
                          <a:effectLst/>
                          <a:latin typeface="Arial" panose="020B0604020202020204" pitchFamily="34" charset="0"/>
                          <a:cs typeface="Arial" panose="020B0604020202020204" pitchFamily="34" charset="0"/>
                        </a:rPr>
                        <a:t> чи </a:t>
                      </a:r>
                      <a:r>
                        <a:rPr lang="ru-RU" sz="950" b="0" i="0" u="none" strike="noStrike" dirty="0" err="1">
                          <a:solidFill>
                            <a:schemeClr val="accent4"/>
                          </a:solidFill>
                          <a:effectLst/>
                          <a:latin typeface="Arial" panose="020B0604020202020204" pitchFamily="34" charset="0"/>
                          <a:cs typeface="Arial" panose="020B0604020202020204" pitchFamily="34" charset="0"/>
                        </a:rPr>
                        <a:t>полiтикам</a:t>
                      </a:r>
                      <a:r>
                        <a:rPr lang="en-US" sz="950" b="0" i="0" u="none" strike="noStrike" dirty="0">
                          <a:solidFill>
                            <a:schemeClr val="accent4"/>
                          </a:solidFill>
                          <a:effectLst/>
                          <a:latin typeface="Arial" panose="020B0604020202020204" pitchFamily="34" charset="0"/>
                          <a:cs typeface="Arial" panose="020B0604020202020204" pitchFamily="34" charset="0"/>
                        </a:rPr>
                        <a:t>.</a:t>
                      </a:r>
                    </a:p>
                  </a:txBody>
                  <a:tcPr marL="9525" marR="9525" marT="9525" marB="0" anchor="ctr">
                    <a:lnL>
                      <a:noFill/>
                    </a:lnL>
                    <a:lnR>
                      <a:noFill/>
                    </a:lnR>
                    <a:lnT w="12700" cmpd="sng">
                      <a:noFill/>
                    </a:lnT>
                    <a:lnB>
                      <a:noFill/>
                    </a:lnB>
                    <a:lnTlToBr w="12700" cmpd="sng">
                      <a:noFill/>
                      <a:prstDash val="solid"/>
                    </a:lnTlToBr>
                    <a:lnBlToTr w="12700" cmpd="sng">
                      <a:noFill/>
                      <a:prstDash val="solid"/>
                    </a:lnBlToTr>
                  </a:tcPr>
                </a:tc>
                <a:tc>
                  <a:txBody>
                    <a:bodyPr/>
                    <a:lstStyle/>
                    <a:p>
                      <a:endParaRPr lang="uk-UA" sz="800" dirty="0">
                        <a:noFill/>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34861265"/>
                  </a:ext>
                </a:extLst>
              </a:tr>
              <a:tr h="425450">
                <a:tc>
                  <a:txBody>
                    <a:bodyPr/>
                    <a:lstStyle/>
                    <a:p>
                      <a:pPr algn="r" fontAlgn="b"/>
                      <a:r>
                        <a:rPr lang="ru-RU" sz="950" b="0" i="0" u="none" strike="noStrike" dirty="0">
                          <a:solidFill>
                            <a:schemeClr val="accent4"/>
                          </a:solidFill>
                          <a:effectLst/>
                          <a:latin typeface="Arial" panose="020B0604020202020204" pitchFamily="34" charset="0"/>
                          <a:cs typeface="Arial" panose="020B0604020202020204" pitchFamily="34" charset="0"/>
                        </a:rPr>
                        <a:t>Повiдомляти </a:t>
                      </a:r>
                      <a:r>
                        <a:rPr lang="ru-RU" sz="950" b="0" i="0" u="none" strike="noStrike" dirty="0" err="1">
                          <a:solidFill>
                            <a:schemeClr val="accent4"/>
                          </a:solidFill>
                          <a:effectLst/>
                          <a:latin typeface="Arial" panose="020B0604020202020204" pitchFamily="34" charset="0"/>
                          <a:cs typeface="Arial" panose="020B0604020202020204" pitchFamily="34" charset="0"/>
                        </a:rPr>
                        <a:t>правоохороннi</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органи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полiцiю</a:t>
                      </a:r>
                      <a:r>
                        <a:rPr lang="ru-RU" sz="950" b="0" i="0" u="none" strike="noStrike" dirty="0">
                          <a:solidFill>
                            <a:schemeClr val="accent4"/>
                          </a:solidFill>
                          <a:effectLst/>
                          <a:latin typeface="Arial" panose="020B0604020202020204" pitchFamily="34" charset="0"/>
                          <a:cs typeface="Arial" panose="020B0604020202020204" pitchFamily="34" charset="0"/>
                        </a:rPr>
                        <a:t>, прокуратуру, СБУ) про </a:t>
                      </a:r>
                      <a:r>
                        <a:rPr lang="ru-RU" sz="950" b="0" i="0" u="none" strike="noStrike" dirty="0" err="1">
                          <a:solidFill>
                            <a:schemeClr val="accent4"/>
                          </a:solidFill>
                          <a:effectLst/>
                          <a:latin typeface="Arial" panose="020B0604020202020204" pitchFamily="34" charset="0"/>
                          <a:cs typeface="Arial" panose="020B0604020202020204" pitchFamily="34" charset="0"/>
                        </a:rPr>
                        <a:t>вiдомi</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корупцiйнi</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дiї</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посадових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осiб</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lnT>
                      <a:noFill/>
                    </a:lnT>
                  </a:tcPr>
                </a:tc>
                <a:tc>
                  <a:txBody>
                    <a:bodyPr/>
                    <a:lstStyle/>
                    <a:p>
                      <a:endParaRPr lang="uk-UA" sz="800" dirty="0">
                        <a:noFill/>
                      </a:endParaRPr>
                    </a:p>
                  </a:txBody>
                  <a:tcPr>
                    <a:lnT>
                      <a:noFill/>
                    </a:lnT>
                  </a:tcPr>
                </a:tc>
                <a:extLst>
                  <a:ext uri="{0D108BD9-81ED-4DB2-BD59-A6C34878D82A}">
                    <a16:rowId xmlns:a16="http://schemas.microsoft.com/office/drawing/2014/main" xmlns="" val="3525215859"/>
                  </a:ext>
                </a:extLst>
              </a:tr>
              <a:tr h="438150">
                <a:tc>
                  <a:txBody>
                    <a:bodyPr/>
                    <a:lstStyle/>
                    <a:p>
                      <a:pPr algn="r" fontAlgn="b"/>
                      <a:r>
                        <a:rPr lang="ru-RU" sz="950" b="0" i="0" u="none" strike="noStrike" dirty="0" err="1">
                          <a:solidFill>
                            <a:schemeClr val="accent4"/>
                          </a:solidFill>
                          <a:effectLst/>
                          <a:latin typeface="Arial" panose="020B0604020202020204" pitchFamily="34" charset="0"/>
                          <a:cs typeface="Arial" panose="020B0604020202020204" pitchFamily="34" charset="0"/>
                        </a:rPr>
                        <a:t>Пов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домляти</a:t>
                      </a:r>
                      <a:r>
                        <a:rPr lang="ru-RU" sz="950" b="0" i="0" u="none" strike="noStrike" dirty="0">
                          <a:solidFill>
                            <a:schemeClr val="accent4"/>
                          </a:solidFill>
                          <a:effectLst/>
                          <a:latin typeface="Arial" panose="020B0604020202020204" pitchFamily="34" charset="0"/>
                          <a:cs typeface="Arial" panose="020B0604020202020204" pitchFamily="34" charset="0"/>
                        </a:rPr>
                        <a:t> ЗМ</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a:solidFill>
                            <a:schemeClr val="accent4"/>
                          </a:solidFill>
                          <a:effectLst/>
                          <a:latin typeface="Arial" panose="020B0604020202020204" pitchFamily="34" charset="0"/>
                          <a:cs typeface="Arial" panose="020B0604020202020204" pitchFamily="34" charset="0"/>
                        </a:rPr>
                        <a:t>чи </a:t>
                      </a:r>
                      <a:r>
                        <a:rPr lang="ru-RU" sz="950" b="0" i="0" u="none" strike="noStrike" dirty="0" err="1">
                          <a:solidFill>
                            <a:schemeClr val="accent4"/>
                          </a:solidFill>
                          <a:effectLst/>
                          <a:latin typeface="Arial" panose="020B0604020202020204" pitchFamily="34" charset="0"/>
                          <a:cs typeface="Arial" panose="020B0604020202020204" pitchFamily="34" charset="0"/>
                        </a:rPr>
                        <a:t>окремих</a:t>
                      </a:r>
                      <a:r>
                        <a:rPr lang="ru-RU" sz="950" b="0" i="0" u="none" strike="noStrike" dirty="0">
                          <a:solidFill>
                            <a:schemeClr val="accent4"/>
                          </a:solidFill>
                          <a:effectLst/>
                          <a:latin typeface="Arial" panose="020B0604020202020204" pitchFamily="34" charset="0"/>
                          <a:cs typeface="Arial" panose="020B0604020202020204" pitchFamily="34" charset="0"/>
                        </a:rPr>
                        <a:t> журнал</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ст</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в про 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дом</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йн</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a:solidFill>
                            <a:schemeClr val="accent4"/>
                          </a:solidFill>
                          <a:effectLst/>
                          <a:latin typeface="Arial" panose="020B0604020202020204" pitchFamily="34" charset="0"/>
                          <a:cs typeface="Arial" panose="020B0604020202020204" pitchFamily="34" charset="0"/>
                        </a:rPr>
                        <a:t>д</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ї </a:t>
                      </a:r>
                      <a:r>
                        <a:rPr lang="ru-RU" sz="950" b="0" i="0" u="none" strike="noStrike" dirty="0" err="1">
                          <a:solidFill>
                            <a:schemeClr val="accent4"/>
                          </a:solidFill>
                          <a:effectLst/>
                          <a:latin typeface="Arial" panose="020B0604020202020204" pitchFamily="34" charset="0"/>
                          <a:cs typeface="Arial" panose="020B0604020202020204" pitchFamily="34" charset="0"/>
                        </a:rPr>
                        <a:t>посадових</a:t>
                      </a:r>
                      <a:r>
                        <a:rPr lang="ru-RU" sz="950" b="0" i="0" u="none" strike="noStrike" dirty="0">
                          <a:solidFill>
                            <a:schemeClr val="accent4"/>
                          </a:solidFill>
                          <a:effectLst/>
                          <a:latin typeface="Arial" panose="020B0604020202020204" pitchFamily="34" charset="0"/>
                          <a:cs typeface="Arial" panose="020B0604020202020204" pitchFamily="34" charset="0"/>
                        </a:rPr>
                        <a:t> ос</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б</a:t>
                      </a: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097987988"/>
                  </a:ext>
                </a:extLst>
              </a:tr>
              <a:tr h="480314">
                <a:tc>
                  <a:txBody>
                    <a:bodyPr/>
                    <a:lstStyle/>
                    <a:p>
                      <a:pPr algn="r" fontAlgn="b"/>
                      <a:r>
                        <a:rPr lang="ru-RU" sz="950" b="0" i="0" u="none" strike="noStrike" dirty="0" err="1">
                          <a:solidFill>
                            <a:schemeClr val="accent4"/>
                          </a:solidFill>
                          <a:effectLst/>
                          <a:latin typeface="Arial" panose="020B0604020202020204" pitchFamily="34" charset="0"/>
                          <a:cs typeface="Arial" panose="020B0604020202020204" pitchFamily="34" charset="0"/>
                        </a:rPr>
                        <a:t>Пов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домляти</a:t>
                      </a:r>
                      <a:r>
                        <a:rPr lang="ru-RU" sz="950" b="0" i="0" u="none" strike="noStrike" dirty="0">
                          <a:solidFill>
                            <a:schemeClr val="accent4"/>
                          </a:solidFill>
                          <a:effectLst/>
                          <a:latin typeface="Arial" panose="020B0604020202020204" pitchFamily="34" charset="0"/>
                          <a:cs typeface="Arial" panose="020B0604020202020204" pitchFamily="34" charset="0"/>
                        </a:rPr>
                        <a:t> НАБУ про 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дом</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йн</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a:solidFill>
                            <a:schemeClr val="accent4"/>
                          </a:solidFill>
                          <a:effectLst/>
                          <a:latin typeface="Arial" panose="020B0604020202020204" pitchFamily="34" charset="0"/>
                          <a:cs typeface="Arial" panose="020B0604020202020204" pitchFamily="34" charset="0"/>
                        </a:rPr>
                        <a:t>д</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ї </a:t>
                      </a:r>
                      <a:r>
                        <a:rPr lang="ru-RU" sz="950" b="0" i="0" u="none" strike="noStrike" dirty="0" err="1">
                          <a:solidFill>
                            <a:schemeClr val="accent4"/>
                          </a:solidFill>
                          <a:effectLst/>
                          <a:latin typeface="Arial" panose="020B0604020202020204" pitchFamily="34" charset="0"/>
                          <a:cs typeface="Arial" panose="020B0604020202020204" pitchFamily="34" charset="0"/>
                        </a:rPr>
                        <a:t>посадових</a:t>
                      </a:r>
                      <a:r>
                        <a:rPr lang="ru-RU" sz="950" b="0" i="0" u="none" strike="noStrike" dirty="0">
                          <a:solidFill>
                            <a:schemeClr val="accent4"/>
                          </a:solidFill>
                          <a:effectLst/>
                          <a:latin typeface="Arial" panose="020B0604020202020204" pitchFamily="34" charset="0"/>
                          <a:cs typeface="Arial" panose="020B0604020202020204" pitchFamily="34" charset="0"/>
                        </a:rPr>
                        <a:t> ос</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б</a:t>
                      </a:r>
                      <a:r>
                        <a:rPr lang="en-US" sz="950" b="0" i="0" u="none" strike="noStrike" dirty="0">
                          <a:solidFill>
                            <a:schemeClr val="accent4"/>
                          </a:solidFill>
                          <a:effectLst/>
                          <a:latin typeface="Arial" panose="020B0604020202020204" pitchFamily="34" charset="0"/>
                          <a:cs typeface="Arial" panose="020B0604020202020204" pitchFamily="34" charset="0"/>
                        </a:rPr>
                        <a:t>  </a:t>
                      </a: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3829592170"/>
                  </a:ext>
                </a:extLst>
              </a:tr>
              <a:tr h="421386">
                <a:tc>
                  <a:txBody>
                    <a:bodyPr/>
                    <a:lstStyle/>
                    <a:p>
                      <a:pPr algn="r" fontAlgn="b"/>
                      <a:r>
                        <a:rPr lang="ru-RU" sz="950" b="0" i="0" u="none" strike="noStrike" dirty="0" err="1">
                          <a:solidFill>
                            <a:schemeClr val="accent4"/>
                          </a:solidFill>
                          <a:effectLst/>
                          <a:latin typeface="Arial" panose="020B0604020202020204" pitchFamily="34" charset="0"/>
                          <a:cs typeface="Arial" panose="020B0604020202020204" pitchFamily="34" charset="0"/>
                        </a:rPr>
                        <a:t>Пов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домляти</a:t>
                      </a:r>
                      <a:r>
                        <a:rPr lang="ru-RU" sz="950" b="0" i="0" u="none" strike="noStrike" dirty="0">
                          <a:solidFill>
                            <a:schemeClr val="accent4"/>
                          </a:solidFill>
                          <a:effectLst/>
                          <a:latin typeface="Arial" panose="020B0604020202020204" pitchFamily="34" charset="0"/>
                          <a:cs typeface="Arial" panose="020B0604020202020204" pitchFamily="34" charset="0"/>
                        </a:rPr>
                        <a:t> НАЗК про в</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дом</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err="1">
                          <a:solidFill>
                            <a:schemeClr val="accent4"/>
                          </a:solidFill>
                          <a:effectLst/>
                          <a:latin typeface="Arial" panose="020B0604020202020204" pitchFamily="34" charset="0"/>
                          <a:cs typeface="Arial" panose="020B0604020202020204" pitchFamily="34" charset="0"/>
                        </a:rPr>
                        <a:t>йн</a:t>
                      </a:r>
                      <a:r>
                        <a:rPr lang="en-US" sz="950" b="0" i="0" u="none" strike="noStrike" dirty="0">
                          <a:solidFill>
                            <a:schemeClr val="accent4"/>
                          </a:solidFill>
                          <a:effectLst/>
                          <a:latin typeface="Arial" panose="020B0604020202020204" pitchFamily="34" charset="0"/>
                          <a:cs typeface="Arial" panose="020B0604020202020204" pitchFamily="34" charset="0"/>
                        </a:rPr>
                        <a:t>i </a:t>
                      </a:r>
                      <a:r>
                        <a:rPr lang="ru-RU" sz="950" b="0" i="0" u="none" strike="noStrike" dirty="0">
                          <a:solidFill>
                            <a:schemeClr val="accent4"/>
                          </a:solidFill>
                          <a:effectLst/>
                          <a:latin typeface="Arial" panose="020B0604020202020204" pitchFamily="34" charset="0"/>
                          <a:cs typeface="Arial" panose="020B0604020202020204" pitchFamily="34" charset="0"/>
                        </a:rPr>
                        <a:t>д</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ї </a:t>
                      </a:r>
                      <a:r>
                        <a:rPr lang="ru-RU" sz="950" b="0" i="0" u="none" strike="noStrike" dirty="0" err="1">
                          <a:solidFill>
                            <a:schemeClr val="accent4"/>
                          </a:solidFill>
                          <a:effectLst/>
                          <a:latin typeface="Arial" panose="020B0604020202020204" pitchFamily="34" charset="0"/>
                          <a:cs typeface="Arial" panose="020B0604020202020204" pitchFamily="34" charset="0"/>
                        </a:rPr>
                        <a:t>посадових</a:t>
                      </a:r>
                      <a:r>
                        <a:rPr lang="ru-RU" sz="950" b="0" i="0" u="none" strike="noStrike" dirty="0">
                          <a:solidFill>
                            <a:schemeClr val="accent4"/>
                          </a:solidFill>
                          <a:effectLst/>
                          <a:latin typeface="Arial" panose="020B0604020202020204" pitchFamily="34" charset="0"/>
                          <a:cs typeface="Arial" panose="020B0604020202020204" pitchFamily="34" charset="0"/>
                        </a:rPr>
                        <a:t> ос</a:t>
                      </a:r>
                      <a:r>
                        <a:rPr lang="en-US" sz="950" b="0" i="0" u="none" strike="noStrike" dirty="0">
                          <a:solidFill>
                            <a:schemeClr val="accent4"/>
                          </a:solidFill>
                          <a:effectLst/>
                          <a:latin typeface="Arial" panose="020B0604020202020204" pitchFamily="34" charset="0"/>
                          <a:cs typeface="Arial" panose="020B0604020202020204" pitchFamily="34" charset="0"/>
                        </a:rPr>
                        <a:t>i</a:t>
                      </a:r>
                      <a:r>
                        <a:rPr lang="ru-RU" sz="950" b="0" i="0" u="none" strike="noStrike" dirty="0">
                          <a:solidFill>
                            <a:schemeClr val="accent4"/>
                          </a:solidFill>
                          <a:effectLst/>
                          <a:latin typeface="Arial" panose="020B0604020202020204" pitchFamily="34" charset="0"/>
                          <a:cs typeface="Arial" panose="020B0604020202020204" pitchFamily="34" charset="0"/>
                        </a:rPr>
                        <a:t>б</a:t>
                      </a:r>
                      <a:endParaRPr lang="en-US"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191217232"/>
                  </a:ext>
                </a:extLst>
              </a:tr>
              <a:tr h="370728">
                <a:tc>
                  <a:txBody>
                    <a:bodyPr/>
                    <a:lstStyle/>
                    <a:p>
                      <a:pPr algn="r" fontAlgn="b"/>
                      <a:r>
                        <a:rPr lang="ru-RU" sz="950" b="0" i="0" u="none" strike="noStrike" dirty="0">
                          <a:solidFill>
                            <a:schemeClr val="accent4"/>
                          </a:solidFill>
                          <a:effectLst/>
                          <a:latin typeface="Arial" panose="020B0604020202020204" pitchFamily="34" charset="0"/>
                          <a:cs typeface="Arial" panose="020B0604020202020204" pitchFamily="34" charset="0"/>
                        </a:rPr>
                        <a:t>Участь в </a:t>
                      </a:r>
                      <a:r>
                        <a:rPr lang="ru-RU" sz="950" b="0" i="0" u="none" strike="noStrike" dirty="0" err="1">
                          <a:solidFill>
                            <a:schemeClr val="accent4"/>
                          </a:solidFill>
                          <a:effectLst/>
                          <a:latin typeface="Arial" panose="020B0604020202020204" pitchFamily="34" charset="0"/>
                          <a:cs typeface="Arial" panose="020B0604020202020204" pitchFamily="34" charset="0"/>
                        </a:rPr>
                        <a:t>дiяльностi</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антикорупцiйних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громадських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органiзацiй</a:t>
                      </a:r>
                      <a:endParaRPr lang="ru-RU"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1579089243"/>
                  </a:ext>
                </a:extLst>
              </a:tr>
              <a:tr h="432170">
                <a:tc>
                  <a:txBody>
                    <a:bodyPr/>
                    <a:lstStyle/>
                    <a:p>
                      <a:pPr algn="r" fontAlgn="b"/>
                      <a:r>
                        <a:rPr lang="ru-RU" sz="950" b="0" i="0" u="none" strike="noStrike" dirty="0">
                          <a:solidFill>
                            <a:schemeClr val="accent4"/>
                          </a:solidFill>
                          <a:effectLst/>
                          <a:latin typeface="Arial" panose="020B0604020202020204" pitchFamily="34" charset="0"/>
                          <a:cs typeface="Arial" panose="020B0604020202020204" pitchFamily="34" charset="0"/>
                        </a:rPr>
                        <a:t>Участь в </a:t>
                      </a:r>
                      <a:r>
                        <a:rPr lang="ru-RU" sz="950" b="0" i="0" u="none" strike="noStrike" dirty="0" err="1">
                          <a:solidFill>
                            <a:schemeClr val="accent4"/>
                          </a:solidFill>
                          <a:effectLst/>
                          <a:latin typeface="Arial" panose="020B0604020202020204" pitchFamily="34" charset="0"/>
                          <a:cs typeface="Arial" panose="020B0604020202020204" pitchFamily="34" charset="0"/>
                        </a:rPr>
                        <a:t>акцiях</a:t>
                      </a:r>
                      <a:r>
                        <a:rPr lang="ru-RU" sz="950" b="0" i="0" u="none" strike="noStrike" dirty="0">
                          <a:solidFill>
                            <a:schemeClr val="accent4"/>
                          </a:solidFill>
                          <a:effectLst/>
                          <a:latin typeface="Arial" panose="020B0604020202020204" pitchFamily="34" charset="0"/>
                          <a:cs typeface="Arial" panose="020B0604020202020204" pitchFamily="34" charset="0"/>
                        </a:rPr>
                        <a:t> протесту чи </a:t>
                      </a:r>
                      <a:r>
                        <a:rPr lang="ru-RU" sz="950" b="0" i="0" u="none" strike="noStrike" dirty="0" err="1">
                          <a:solidFill>
                            <a:schemeClr val="accent4"/>
                          </a:solidFill>
                          <a:effectLst/>
                          <a:latin typeface="Arial" panose="020B0604020202020204" pitchFamily="34" charset="0"/>
                          <a:cs typeface="Arial" panose="020B0604020202020204" pitchFamily="34" charset="0"/>
                        </a:rPr>
                        <a:t>демонстрацiях</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проти</a:t>
                      </a:r>
                      <a:r>
                        <a:rPr lang="ru-RU" sz="950" b="0" i="0" u="none" strike="noStrike" dirty="0">
                          <a:solidFill>
                            <a:schemeClr val="accent4"/>
                          </a:solidFill>
                          <a:effectLst/>
                          <a:latin typeface="Arial" panose="020B0604020202020204" pitchFamily="34" charset="0"/>
                          <a:cs typeface="Arial" panose="020B0604020202020204" pitchFamily="34" charset="0"/>
                        </a:rPr>
                        <a:t> </a:t>
                      </a:r>
                      <a:r>
                        <a:rPr lang="ru-RU" sz="950" b="0" i="0" u="none" strike="noStrike" dirty="0" err="1">
                          <a:solidFill>
                            <a:schemeClr val="accent4"/>
                          </a:solidFill>
                          <a:effectLst/>
                          <a:latin typeface="Arial" panose="020B0604020202020204" pitchFamily="34" charset="0"/>
                          <a:cs typeface="Arial" panose="020B0604020202020204" pitchFamily="34" charset="0"/>
                        </a:rPr>
                        <a:t>корупцiї</a:t>
                      </a:r>
                      <a:endParaRPr lang="ru-RU" sz="950" b="0"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uk-UA" sz="800" dirty="0">
                        <a:noFill/>
                      </a:endParaRPr>
                    </a:p>
                  </a:txBody>
                  <a:tcPr/>
                </a:tc>
                <a:extLst>
                  <a:ext uri="{0D108BD9-81ED-4DB2-BD59-A6C34878D82A}">
                    <a16:rowId xmlns:a16="http://schemas.microsoft.com/office/drawing/2014/main" xmlns="" val="2854321262"/>
                  </a:ext>
                </a:extLst>
              </a:tr>
            </a:tbl>
          </a:graphicData>
        </a:graphic>
      </p:graphicFrame>
      <p:sp>
        <p:nvSpPr>
          <p:cNvPr id="10"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ОСОБИСТИЙ ДОСВІД ПРОТИДІЇ КОРУПЦІЇ ТА ГОТОВНІСТЬ ДО ТАКОЇ ПРОТИДІЇ (</a:t>
            </a:r>
            <a:r>
              <a:rPr lang="en-US" altLang="en-US" b="1" dirty="0">
                <a:solidFill>
                  <a:srgbClr val="651D32"/>
                </a:solidFill>
                <a:latin typeface="Gill Sans MT" panose="020B0502020104020203" pitchFamily="34" charset="0"/>
              </a:rPr>
              <a:t>7/7)</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1" name="Нижний колонтитул 4"/>
          <p:cNvSpPr>
            <a:spLocks noGrp="1"/>
          </p:cNvSpPr>
          <p:nvPr>
            <p:ph type="ftr" sz="quarter" idx="4294967295"/>
          </p:nvPr>
        </p:nvSpPr>
        <p:spPr>
          <a:xfrm>
            <a:off x="3412982" y="5011786"/>
            <a:ext cx="5666881" cy="208647"/>
          </a:xfrm>
          <a:prstGeom prst="rect">
            <a:avLst/>
          </a:prstGeom>
        </p:spPr>
        <p:txBody>
          <a:bodyPr/>
          <a:lstStyle/>
          <a:p>
            <a:r>
              <a:rPr lang="ru-RU" sz="756" dirty="0"/>
              <a:t>База</a:t>
            </a:r>
            <a:r>
              <a:rPr lang="en-US" sz="756" dirty="0"/>
              <a:t>: </a:t>
            </a:r>
            <a:r>
              <a:rPr lang="ru-RU" sz="756" dirty="0"/>
              <a:t>Загалом</a:t>
            </a:r>
            <a:r>
              <a:rPr lang="en-US" sz="756" dirty="0"/>
              <a:t> (n=2478), </a:t>
            </a:r>
            <a:r>
              <a:rPr lang="ru-RU" sz="756" dirty="0" err="1"/>
              <a:t>Північ</a:t>
            </a:r>
            <a:r>
              <a:rPr lang="en-US" sz="756" dirty="0"/>
              <a:t> (n=296), </a:t>
            </a:r>
            <a:r>
              <a:rPr lang="ru-RU" sz="756" dirty="0" err="1"/>
              <a:t>Захід</a:t>
            </a:r>
            <a:r>
              <a:rPr lang="en-US" sz="756" dirty="0"/>
              <a:t> (n=515), </a:t>
            </a:r>
            <a:r>
              <a:rPr lang="ru-RU" sz="756" dirty="0"/>
              <a:t>Центр</a:t>
            </a:r>
            <a:r>
              <a:rPr lang="en-US" sz="756" dirty="0"/>
              <a:t> (n=561), </a:t>
            </a:r>
            <a:r>
              <a:rPr lang="ru-RU" sz="756" dirty="0" err="1"/>
              <a:t>Південь</a:t>
            </a:r>
            <a:r>
              <a:rPr lang="en-US" sz="756" dirty="0"/>
              <a:t> (n=365), </a:t>
            </a:r>
            <a:r>
              <a:rPr lang="ru-RU" sz="756" dirty="0" err="1"/>
              <a:t>Схід</a:t>
            </a:r>
            <a:r>
              <a:rPr lang="en-US" sz="756" dirty="0"/>
              <a:t> (n=296), </a:t>
            </a:r>
            <a:r>
              <a:rPr lang="ru-RU" sz="756" dirty="0"/>
              <a:t>м. Київ </a:t>
            </a:r>
            <a:r>
              <a:rPr lang="en-US" sz="756" dirty="0"/>
              <a:t>(n=445).</a:t>
            </a:r>
            <a:endParaRPr lang="uk-UA" sz="756" dirty="0"/>
          </a:p>
        </p:txBody>
      </p:sp>
    </p:spTree>
    <p:extLst>
      <p:ext uri="{BB962C8B-B14F-4D97-AF65-F5344CB8AC3E}">
        <p14:creationId xmlns:p14="http://schemas.microsoft.com/office/powerpoint/2010/main" val="150479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143000" y="534988"/>
            <a:ext cx="7468340" cy="461665"/>
          </a:xfrm>
        </p:spPr>
        <p:txBody>
          <a:bodyPr/>
          <a:lstStyle/>
          <a:p>
            <a:pPr eaLnBrk="1" hangingPunct="1"/>
            <a:r>
              <a:rPr lang="ru-RU" altLang="en-US" dirty="0">
                <a:latin typeface="Gill Sans MT" panose="020B0502020104020203" pitchFamily="34" charset="0"/>
                <a:cs typeface="Gill Sans MT" panose="020B0502020104020203" pitchFamily="34" charset="0"/>
              </a:rPr>
              <a:t>ХАРАКТЕРИСТИКИ РЕСПОНДЕНТІВ</a:t>
            </a:r>
            <a:endParaRPr lang="en-US" altLang="en-US" dirty="0">
              <a:latin typeface="Gill Sans MT" panose="020B0502020104020203" pitchFamily="34" charset="0"/>
              <a:cs typeface="Gill Sans MT" panose="020B0502020104020203" pitchFamily="34" charset="0"/>
            </a:endParaRPr>
          </a:p>
        </p:txBody>
      </p:sp>
      <p:sp>
        <p:nvSpPr>
          <p:cNvPr id="4" name="Slide Number Placeholder 4"/>
          <p:cNvSpPr>
            <a:spLocks noGrp="1"/>
          </p:cNvSpPr>
          <p:nvPr>
            <p:ph type="sldNum" sz="quarter" idx="12"/>
          </p:nvPr>
        </p:nvSpPr>
        <p:spPr bwMode="auto">
          <a:xfrm>
            <a:off x="6858000" y="4844639"/>
            <a:ext cx="2133600" cy="186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800" dirty="0">
                <a:solidFill>
                  <a:srgbClr val="FFFFFF"/>
                </a:solidFill>
                <a:latin typeface="Gill Sans MT" panose="020B0502020104020203" pitchFamily="34" charset="0"/>
              </a:rPr>
              <a:t>7</a:t>
            </a:r>
          </a:p>
        </p:txBody>
      </p:sp>
    </p:spTree>
    <p:extLst>
      <p:ext uri="{BB962C8B-B14F-4D97-AF65-F5344CB8AC3E}">
        <p14:creationId xmlns:p14="http://schemas.microsoft.com/office/powerpoint/2010/main" val="211037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2"/>
          <p:cNvGraphicFramePr>
            <a:graphicFrameLocks/>
          </p:cNvGraphicFramePr>
          <p:nvPr>
            <p:extLst>
              <p:ext uri="{D42A27DB-BD31-4B8C-83A1-F6EECF244321}">
                <p14:modId xmlns:p14="http://schemas.microsoft.com/office/powerpoint/2010/main" val="730661750"/>
              </p:ext>
            </p:extLst>
          </p:nvPr>
        </p:nvGraphicFramePr>
        <p:xfrm>
          <a:off x="275768" y="699130"/>
          <a:ext cx="3540582" cy="3743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14"/>
          <p:cNvGraphicFramePr>
            <a:graphicFrameLocks noGrp="1"/>
          </p:cNvGraphicFramePr>
          <p:nvPr>
            <p:ph sz="half" idx="4294967295"/>
            <p:extLst>
              <p:ext uri="{D42A27DB-BD31-4B8C-83A1-F6EECF244321}">
                <p14:modId xmlns:p14="http://schemas.microsoft.com/office/powerpoint/2010/main" val="903956539"/>
              </p:ext>
            </p:extLst>
          </p:nvPr>
        </p:nvGraphicFramePr>
        <p:xfrm>
          <a:off x="3707247" y="910507"/>
          <a:ext cx="4919516" cy="19650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27598" y="633508"/>
            <a:ext cx="2478811" cy="276999"/>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СТАТЬ РЕСПОНДЕНТА</a:t>
            </a:r>
          </a:p>
        </p:txBody>
      </p:sp>
      <p:sp>
        <p:nvSpPr>
          <p:cNvPr id="8" name="TextBox 1"/>
          <p:cNvSpPr txBox="1"/>
          <p:nvPr/>
        </p:nvSpPr>
        <p:spPr>
          <a:xfrm>
            <a:off x="6324505" y="1324738"/>
            <a:ext cx="1081904" cy="3232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400" b="1" dirty="0">
                <a:solidFill>
                  <a:schemeClr val="bg1"/>
                </a:solidFill>
                <a:latin typeface="Arial" panose="020B0604020202020204" pitchFamily="34" charset="0"/>
                <a:cs typeface="Arial" panose="020B0604020202020204" pitchFamily="34" charset="0"/>
              </a:rPr>
              <a:t>Чоловіча</a:t>
            </a:r>
            <a:r>
              <a:rPr lang="en-US" sz="1400" b="1" dirty="0">
                <a:solidFill>
                  <a:schemeClr val="bg1"/>
                </a:solidFill>
                <a:latin typeface="Arial" panose="020B0604020202020204" pitchFamily="34" charset="0"/>
                <a:cs typeface="Arial" panose="020B0604020202020204" pitchFamily="34" charset="0"/>
              </a:rPr>
              <a:t> </a:t>
            </a:r>
            <a:endParaRPr lang="uk-UA" sz="1400" b="1" dirty="0">
              <a:solidFill>
                <a:schemeClr val="bg1"/>
              </a:solidFill>
              <a:latin typeface="Arial" panose="020B0604020202020204" pitchFamily="34" charset="0"/>
              <a:cs typeface="Arial" panose="020B0604020202020204" pitchFamily="34" charset="0"/>
            </a:endParaRPr>
          </a:p>
        </p:txBody>
      </p:sp>
      <p:graphicFrame>
        <p:nvGraphicFramePr>
          <p:cNvPr id="6" name="Объект 12"/>
          <p:cNvGraphicFramePr>
            <a:graphicFrameLocks/>
          </p:cNvGraphicFramePr>
          <p:nvPr>
            <p:extLst>
              <p:ext uri="{D42A27DB-BD31-4B8C-83A1-F6EECF244321}">
                <p14:modId xmlns:p14="http://schemas.microsoft.com/office/powerpoint/2010/main" val="744070549"/>
              </p:ext>
            </p:extLst>
          </p:nvPr>
        </p:nvGraphicFramePr>
        <p:xfrm>
          <a:off x="4035137" y="3092449"/>
          <a:ext cx="4263735" cy="185767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7"/>
          <p:cNvSpPr txBox="1">
            <a:spLocks/>
          </p:cNvSpPr>
          <p:nvPr/>
        </p:nvSpPr>
        <p:spPr bwMode="auto">
          <a:xfrm>
            <a:off x="247650" y="2936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ХАРАКТЕРИСТИКИ РЕСПОНДЕНТІВ </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(1/5)</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234171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2"/>
          <p:cNvGraphicFramePr>
            <a:graphicFrameLocks noGrp="1"/>
          </p:cNvGraphicFramePr>
          <p:nvPr>
            <p:ph sz="half" idx="1"/>
            <p:extLst>
              <p:ext uri="{D42A27DB-BD31-4B8C-83A1-F6EECF244321}">
                <p14:modId xmlns:p14="http://schemas.microsoft.com/office/powerpoint/2010/main" val="2835921729"/>
              </p:ext>
            </p:extLst>
          </p:nvPr>
        </p:nvGraphicFramePr>
        <p:xfrm>
          <a:off x="644117" y="1072371"/>
          <a:ext cx="4105275" cy="32787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5777" y="795372"/>
            <a:ext cx="4038600" cy="276999"/>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ТИП ЗАЙНЯТОСТІ</a:t>
            </a:r>
          </a:p>
        </p:txBody>
      </p:sp>
      <p:graphicFrame>
        <p:nvGraphicFramePr>
          <p:cNvPr id="8" name="Таблица 7"/>
          <p:cNvGraphicFramePr>
            <a:graphicFrameLocks noGrp="1"/>
          </p:cNvGraphicFramePr>
          <p:nvPr>
            <p:extLst>
              <p:ext uri="{D42A27DB-BD31-4B8C-83A1-F6EECF244321}">
                <p14:modId xmlns:p14="http://schemas.microsoft.com/office/powerpoint/2010/main" val="1045178973"/>
              </p:ext>
            </p:extLst>
          </p:nvPr>
        </p:nvGraphicFramePr>
        <p:xfrm>
          <a:off x="145777" y="1133170"/>
          <a:ext cx="2577830" cy="3286832"/>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xmlns="" val="20000"/>
                    </a:ext>
                  </a:extLst>
                </a:gridCol>
              </a:tblGrid>
              <a:tr h="332690">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Працюючий/ </a:t>
                      </a:r>
                      <a:r>
                        <a:rPr lang="ru-RU" sz="1000" b="0" dirty="0" err="1">
                          <a:solidFill>
                            <a:schemeClr val="tx1"/>
                          </a:solidFill>
                          <a:effectLst/>
                          <a:latin typeface="Arial" panose="020B0604020202020204" pitchFamily="34" charset="0"/>
                          <a:ea typeface="MS ??"/>
                          <a:cs typeface="Arial" panose="020B0604020202020204" pitchFamily="34" charset="0"/>
                        </a:rPr>
                        <a:t>повна</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зайнятiсть</a:t>
                      </a:r>
                      <a:r>
                        <a:rPr lang="ru-RU" sz="1000" b="0" dirty="0">
                          <a:solidFill>
                            <a:schemeClr val="tx1"/>
                          </a:solidFill>
                          <a:effectLst/>
                          <a:latin typeface="Arial" panose="020B0604020202020204" pitchFamily="34" charset="0"/>
                          <a:ea typeface="MS ??"/>
                          <a:cs typeface="Arial" panose="020B0604020202020204" pitchFamily="34" charset="0"/>
                        </a:rPr>
                        <a:t> за наймом</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8850">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Працюючий/ </a:t>
                      </a:r>
                      <a:r>
                        <a:rPr lang="ru-RU" sz="1000" b="0" dirty="0" err="1">
                          <a:solidFill>
                            <a:schemeClr val="tx1"/>
                          </a:solidFill>
                          <a:effectLst/>
                          <a:latin typeface="Arial" panose="020B0604020202020204" pitchFamily="34" charset="0"/>
                          <a:ea typeface="MS ??"/>
                          <a:cs typeface="Arial" panose="020B0604020202020204" pitchFamily="34" charset="0"/>
                        </a:rPr>
                        <a:t>неповна</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зайнятiсть</a:t>
                      </a:r>
                      <a:r>
                        <a:rPr lang="ru-RU" sz="1000" b="0" dirty="0">
                          <a:solidFill>
                            <a:schemeClr val="tx1"/>
                          </a:solidFill>
                          <a:effectLst/>
                          <a:latin typeface="Arial" panose="020B0604020202020204" pitchFamily="34" charset="0"/>
                          <a:ea typeface="MS ??"/>
                          <a:cs typeface="Arial" panose="020B0604020202020204" pitchFamily="34" charset="0"/>
                        </a:rPr>
                        <a:t> за наймом</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9544">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Власник б</a:t>
                      </a:r>
                      <a:r>
                        <a:rPr lang="en-US" sz="1000" b="0" dirty="0">
                          <a:solidFill>
                            <a:schemeClr val="tx1"/>
                          </a:solidFill>
                          <a:effectLst/>
                          <a:latin typeface="Arial" panose="020B0604020202020204" pitchFamily="34" charset="0"/>
                          <a:ea typeface="MS ??"/>
                          <a:cs typeface="Arial" panose="020B0604020202020204" pitchFamily="34" charset="0"/>
                        </a:rPr>
                        <a:t>i</a:t>
                      </a:r>
                      <a:r>
                        <a:rPr lang="ru-RU" sz="1000" b="0" dirty="0" err="1">
                          <a:solidFill>
                            <a:schemeClr val="tx1"/>
                          </a:solidFill>
                          <a:effectLst/>
                          <a:latin typeface="Arial" panose="020B0604020202020204" pitchFamily="34" charset="0"/>
                          <a:ea typeface="MS ??"/>
                          <a:cs typeface="Arial" panose="020B0604020202020204" pitchFamily="34" charset="0"/>
                        </a:rPr>
                        <a:t>знесу</a:t>
                      </a:r>
                      <a:r>
                        <a:rPr lang="ru-RU" sz="1000" b="0" dirty="0">
                          <a:solidFill>
                            <a:schemeClr val="tx1"/>
                          </a:solidFill>
                          <a:effectLst/>
                          <a:latin typeface="Arial" panose="020B0604020202020204" pitchFamily="34" charset="0"/>
                          <a:ea typeface="MS ??"/>
                          <a:cs typeface="Arial" panose="020B0604020202020204" pitchFamily="34" charset="0"/>
                        </a:rPr>
                        <a:t> або ФОП</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7764">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Працюю сам на себе, але не маю </a:t>
                      </a:r>
                      <a:r>
                        <a:rPr lang="ru-RU" sz="1000" b="0" dirty="0" err="1">
                          <a:solidFill>
                            <a:schemeClr val="tx1"/>
                          </a:solidFill>
                          <a:effectLst/>
                          <a:latin typeface="Arial" panose="020B0604020202020204" pitchFamily="34" charset="0"/>
                          <a:ea typeface="MS ??"/>
                          <a:cs typeface="Arial" panose="020B0604020202020204" pitchFamily="34" charset="0"/>
                        </a:rPr>
                        <a:t>зареєстрованого</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пiдприємства</a:t>
                      </a:r>
                      <a:endParaRPr lang="ru-RU" sz="1000" b="0" dirty="0">
                        <a:solidFill>
                          <a:schemeClr val="tx1"/>
                        </a:solidFill>
                        <a:effectLst/>
                        <a:latin typeface="Arial" panose="020B0604020202020204" pitchFamily="34" charset="0"/>
                        <a:ea typeface="MS ??"/>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9892">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Зайнятий </a:t>
                      </a:r>
                      <a:r>
                        <a:rPr lang="ru-RU" sz="1000" b="0" dirty="0" err="1">
                          <a:solidFill>
                            <a:schemeClr val="tx1"/>
                          </a:solidFill>
                          <a:effectLst/>
                          <a:latin typeface="Arial" panose="020B0604020202020204" pitchFamily="34" charset="0"/>
                          <a:ea typeface="MS ??"/>
                          <a:cs typeface="Arial" panose="020B0604020202020204" pitchFamily="34" charset="0"/>
                        </a:rPr>
                        <a:t>домашнiм</a:t>
                      </a:r>
                      <a:r>
                        <a:rPr lang="ru-RU" sz="1000" b="0" dirty="0">
                          <a:solidFill>
                            <a:schemeClr val="tx1"/>
                          </a:solidFill>
                          <a:effectLst/>
                          <a:latin typeface="Arial" panose="020B0604020202020204" pitchFamily="34" charset="0"/>
                          <a:ea typeface="MS ??"/>
                          <a:cs typeface="Arial" panose="020B0604020202020204" pitchFamily="34" charset="0"/>
                        </a:rPr>
                        <a:t> господарством, не </a:t>
                      </a:r>
                      <a:r>
                        <a:rPr lang="ru-RU" sz="1000" b="0" dirty="0" err="1">
                          <a:solidFill>
                            <a:schemeClr val="tx1"/>
                          </a:solidFill>
                          <a:effectLst/>
                          <a:latin typeface="Arial" panose="020B0604020202020204" pitchFamily="34" charset="0"/>
                          <a:ea typeface="MS ??"/>
                          <a:cs typeface="Arial" panose="020B0604020202020204" pitchFamily="34" charset="0"/>
                        </a:rPr>
                        <a:t>шукаю</a:t>
                      </a:r>
                      <a:r>
                        <a:rPr lang="ru-RU" sz="1000" b="0" dirty="0">
                          <a:solidFill>
                            <a:schemeClr val="tx1"/>
                          </a:solidFill>
                          <a:effectLst/>
                          <a:latin typeface="Arial" panose="020B0604020202020204" pitchFamily="34" charset="0"/>
                          <a:ea typeface="MS ??"/>
                          <a:cs typeface="Arial" panose="020B0604020202020204" pitchFamily="34" charset="0"/>
                        </a:rPr>
                        <a:t> роботу</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3276">
                <a:tc>
                  <a:txBody>
                    <a:bodyPr/>
                    <a:lstStyle/>
                    <a:p>
                      <a:pPr algn="r">
                        <a:lnSpc>
                          <a:spcPct val="115000"/>
                        </a:lnSpc>
                        <a:spcAft>
                          <a:spcPts val="0"/>
                        </a:spcAft>
                      </a:pPr>
                      <a:r>
                        <a:rPr lang="ru-RU" sz="1000" b="0" dirty="0" err="1">
                          <a:solidFill>
                            <a:schemeClr val="tx1"/>
                          </a:solidFill>
                          <a:effectLst/>
                          <a:latin typeface="Arial" panose="020B0604020202020204" pitchFamily="34" charset="0"/>
                          <a:ea typeface="MS ??"/>
                          <a:cs typeface="Arial" panose="020B0604020202020204" pitchFamily="34" charset="0"/>
                        </a:rPr>
                        <a:t>Непрацюючий</a:t>
                      </a:r>
                      <a:r>
                        <a:rPr lang="ru-RU" sz="1000" b="0" dirty="0">
                          <a:solidFill>
                            <a:schemeClr val="tx1"/>
                          </a:solidFill>
                          <a:effectLst/>
                          <a:latin typeface="Arial" panose="020B0604020202020204" pitchFamily="34" charset="0"/>
                          <a:ea typeface="MS ??"/>
                          <a:cs typeface="Arial" panose="020B0604020202020204" pitchFamily="34" charset="0"/>
                        </a:rPr>
                        <a:t> пенс</a:t>
                      </a:r>
                      <a:r>
                        <a:rPr lang="en-US" sz="1000" b="0" dirty="0">
                          <a:solidFill>
                            <a:schemeClr val="tx1"/>
                          </a:solidFill>
                          <a:effectLst/>
                          <a:latin typeface="Arial" panose="020B0604020202020204" pitchFamily="34" charset="0"/>
                          <a:ea typeface="MS ??"/>
                          <a:cs typeface="Arial" panose="020B0604020202020204" pitchFamily="34" charset="0"/>
                        </a:rPr>
                        <a:t>i</a:t>
                      </a:r>
                      <a:r>
                        <a:rPr lang="ru-RU" sz="1000" b="0" dirty="0">
                          <a:solidFill>
                            <a:schemeClr val="tx1"/>
                          </a:solidFill>
                          <a:effectLst/>
                          <a:latin typeface="Arial" panose="020B0604020202020204" pitchFamily="34" charset="0"/>
                          <a:ea typeface="MS ??"/>
                          <a:cs typeface="Arial" panose="020B0604020202020204" pitchFamily="34" charset="0"/>
                        </a:rPr>
                        <a:t>онер</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54930">
                <a:tc>
                  <a:txBody>
                    <a:bodyPr/>
                    <a:lstStyle/>
                    <a:p>
                      <a:pPr algn="r">
                        <a:lnSpc>
                          <a:spcPct val="115000"/>
                        </a:lnSpc>
                        <a:spcAft>
                          <a:spcPts val="0"/>
                        </a:spcAft>
                      </a:pPr>
                      <a:r>
                        <a:rPr lang="ru-RU" sz="1000" b="0" dirty="0" err="1">
                          <a:solidFill>
                            <a:schemeClr val="tx1"/>
                          </a:solidFill>
                          <a:effectLst/>
                          <a:latin typeface="Arial" panose="020B0604020202020204" pitchFamily="34" charset="0"/>
                          <a:ea typeface="MS ??"/>
                          <a:cs typeface="Arial" panose="020B0604020202020204" pitchFamily="34" charset="0"/>
                        </a:rPr>
                        <a:t>Безроб</a:t>
                      </a:r>
                      <a:r>
                        <a:rPr lang="en-US" sz="1000" b="0" dirty="0">
                          <a:solidFill>
                            <a:schemeClr val="tx1"/>
                          </a:solidFill>
                          <a:effectLst/>
                          <a:latin typeface="Arial" panose="020B0604020202020204" pitchFamily="34" charset="0"/>
                          <a:ea typeface="MS ??"/>
                          <a:cs typeface="Arial" panose="020B0604020202020204" pitchFamily="34" charset="0"/>
                        </a:rPr>
                        <a:t>i</a:t>
                      </a:r>
                      <a:r>
                        <a:rPr lang="ru-RU" sz="1000" b="0" dirty="0" err="1">
                          <a:solidFill>
                            <a:schemeClr val="tx1"/>
                          </a:solidFill>
                          <a:effectLst/>
                          <a:latin typeface="Arial" panose="020B0604020202020204" pitchFamily="34" charset="0"/>
                          <a:ea typeface="MS ??"/>
                          <a:cs typeface="Arial" panose="020B0604020202020204" pitchFamily="34" charset="0"/>
                        </a:rPr>
                        <a:t>тний</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шукаю</a:t>
                      </a:r>
                      <a:r>
                        <a:rPr lang="ru-RU" sz="1000" b="0" dirty="0">
                          <a:solidFill>
                            <a:schemeClr val="tx1"/>
                          </a:solidFill>
                          <a:effectLst/>
                          <a:latin typeface="Arial" panose="020B0604020202020204" pitchFamily="34" charset="0"/>
                          <a:ea typeface="MS ??"/>
                          <a:cs typeface="Arial" panose="020B0604020202020204" pitchFamily="34" charset="0"/>
                        </a:rPr>
                        <a:t> роботу</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3844">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Студент, курсант на </a:t>
                      </a:r>
                      <a:r>
                        <a:rPr lang="ru-RU" sz="1000" b="0" dirty="0" err="1">
                          <a:solidFill>
                            <a:schemeClr val="tx1"/>
                          </a:solidFill>
                          <a:effectLst/>
                          <a:latin typeface="Arial" panose="020B0604020202020204" pitchFamily="34" charset="0"/>
                          <a:ea typeface="MS ??"/>
                          <a:cs typeface="Arial" panose="020B0604020202020204" pitchFamily="34" charset="0"/>
                        </a:rPr>
                        <a:t>деннiй</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формi</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навчання</a:t>
                      </a:r>
                      <a:endParaRPr lang="ru-RU" sz="1000" b="0" dirty="0">
                        <a:solidFill>
                          <a:schemeClr val="tx1"/>
                        </a:solidFill>
                        <a:effectLst/>
                        <a:latin typeface="Arial" panose="020B0604020202020204" pitchFamily="34" charset="0"/>
                        <a:ea typeface="MS ??"/>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6594146"/>
                  </a:ext>
                </a:extLst>
              </a:tr>
              <a:tr h="344467">
                <a:tc>
                  <a:txBody>
                    <a:bodyPr/>
                    <a:lstStyle/>
                    <a:p>
                      <a:pPr algn="r">
                        <a:lnSpc>
                          <a:spcPct val="115000"/>
                        </a:lnSpc>
                        <a:spcAft>
                          <a:spcPts val="0"/>
                        </a:spcAft>
                      </a:pPr>
                      <a:r>
                        <a:rPr lang="ru-RU" sz="1000" b="0" dirty="0">
                          <a:solidFill>
                            <a:schemeClr val="tx1"/>
                          </a:solidFill>
                          <a:effectLst/>
                          <a:latin typeface="Arial" panose="020B0604020202020204" pitchFamily="34" charset="0"/>
                          <a:ea typeface="MS ??"/>
                          <a:cs typeface="Arial" panose="020B0604020202020204" pitchFamily="34" charset="0"/>
                        </a:rPr>
                        <a:t>Тимчасово не </a:t>
                      </a:r>
                      <a:r>
                        <a:rPr lang="ru-RU" sz="1000" b="0" dirty="0" err="1">
                          <a:solidFill>
                            <a:schemeClr val="tx1"/>
                          </a:solidFill>
                          <a:effectLst/>
                          <a:latin typeface="Arial" panose="020B0604020202020204" pitchFamily="34" charset="0"/>
                          <a:ea typeface="MS ??"/>
                          <a:cs typeface="Arial" panose="020B0604020202020204" pitchFamily="34" charset="0"/>
                        </a:rPr>
                        <a:t>працюю</a:t>
                      </a:r>
                      <a:r>
                        <a:rPr lang="ru-RU" sz="1000" b="0" dirty="0">
                          <a:solidFill>
                            <a:schemeClr val="tx1"/>
                          </a:solidFill>
                          <a:effectLst/>
                          <a:latin typeface="Arial" panose="020B0604020202020204" pitchFamily="34" charset="0"/>
                          <a:ea typeface="MS ??"/>
                          <a:cs typeface="Arial" panose="020B0604020202020204" pitchFamily="34" charset="0"/>
                        </a:rPr>
                        <a:t> (в </a:t>
                      </a:r>
                      <a:r>
                        <a:rPr lang="ru-RU" sz="1000" b="0" dirty="0" err="1">
                          <a:solidFill>
                            <a:schemeClr val="tx1"/>
                          </a:solidFill>
                          <a:effectLst/>
                          <a:latin typeface="Arial" panose="020B0604020202020204" pitchFamily="34" charset="0"/>
                          <a:ea typeface="MS ??"/>
                          <a:cs typeface="Arial" panose="020B0604020202020204" pitchFamily="34" charset="0"/>
                        </a:rPr>
                        <a:t>декретi</a:t>
                      </a:r>
                      <a:r>
                        <a:rPr lang="ru-RU" sz="1000" b="0" dirty="0">
                          <a:solidFill>
                            <a:schemeClr val="tx1"/>
                          </a:solidFill>
                          <a:effectLst/>
                          <a:latin typeface="Arial" panose="020B0604020202020204" pitchFamily="34" charset="0"/>
                          <a:ea typeface="MS ??"/>
                          <a:cs typeface="Arial" panose="020B0604020202020204" pitchFamily="34" charset="0"/>
                        </a:rPr>
                        <a:t>, на </a:t>
                      </a:r>
                      <a:r>
                        <a:rPr lang="ru-RU" sz="1000" b="0" dirty="0" err="1">
                          <a:solidFill>
                            <a:schemeClr val="tx1"/>
                          </a:solidFill>
                          <a:effectLst/>
                          <a:latin typeface="Arial" panose="020B0604020202020204" pitchFamily="34" charset="0"/>
                          <a:ea typeface="MS ??"/>
                          <a:cs typeface="Arial" panose="020B0604020202020204" pitchFamily="34" charset="0"/>
                        </a:rPr>
                        <a:t>лiкарняному</a:t>
                      </a:r>
                      <a:r>
                        <a:rPr lang="ru-RU" sz="1000" b="0" dirty="0">
                          <a:solidFill>
                            <a:schemeClr val="tx1"/>
                          </a:solidFill>
                          <a:effectLst/>
                          <a:latin typeface="Arial" panose="020B0604020202020204" pitchFamily="34" charset="0"/>
                          <a:ea typeface="MS ??"/>
                          <a:cs typeface="Arial" panose="020B0604020202020204" pitchFamily="34" charset="0"/>
                        </a:rPr>
                        <a:t> </a:t>
                      </a:r>
                      <a:r>
                        <a:rPr lang="ru-RU" sz="1000" b="0" dirty="0" err="1">
                          <a:solidFill>
                            <a:schemeClr val="tx1"/>
                          </a:solidFill>
                          <a:effectLst/>
                          <a:latin typeface="Arial" panose="020B0604020202020204" pitchFamily="34" charset="0"/>
                          <a:ea typeface="MS ??"/>
                          <a:cs typeface="Arial" panose="020B0604020202020204" pitchFamily="34" charset="0"/>
                        </a:rPr>
                        <a:t>тощо</a:t>
                      </a:r>
                      <a:r>
                        <a:rPr lang="ru-RU" sz="1000" b="0" dirty="0">
                          <a:solidFill>
                            <a:schemeClr val="tx1"/>
                          </a:solidFill>
                          <a:effectLst/>
                          <a:latin typeface="Arial" panose="020B0604020202020204" pitchFamily="34" charset="0"/>
                          <a:ea typeface="MS ??"/>
                          <a:cs typeface="Arial" panose="020B0604020202020204" pitchFamily="34" charset="0"/>
                        </a:rPr>
                        <a:t>), не </a:t>
                      </a:r>
                      <a:r>
                        <a:rPr lang="ru-RU" sz="1000" b="0" dirty="0" err="1">
                          <a:solidFill>
                            <a:schemeClr val="tx1"/>
                          </a:solidFill>
                          <a:effectLst/>
                          <a:latin typeface="Arial" panose="020B0604020202020204" pitchFamily="34" charset="0"/>
                          <a:ea typeface="MS ??"/>
                          <a:cs typeface="Arial" panose="020B0604020202020204" pitchFamily="34" charset="0"/>
                        </a:rPr>
                        <a:t>шукаю</a:t>
                      </a:r>
                      <a:r>
                        <a:rPr lang="ru-RU" sz="1000" b="0" dirty="0">
                          <a:solidFill>
                            <a:schemeClr val="tx1"/>
                          </a:solidFill>
                          <a:effectLst/>
                          <a:latin typeface="Arial" panose="020B0604020202020204" pitchFamily="34" charset="0"/>
                          <a:ea typeface="MS ??"/>
                          <a:cs typeface="Arial" panose="020B0604020202020204" pitchFamily="34" charset="0"/>
                        </a:rPr>
                        <a:t> роботу</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5309134"/>
                  </a:ext>
                </a:extLst>
              </a:tr>
              <a:tr h="246548">
                <a:tc>
                  <a:txBody>
                    <a:bodyPr/>
                    <a:lstStyle/>
                    <a:p>
                      <a:pPr algn="r" fontAlgn="ctr">
                        <a:lnSpc>
                          <a:spcPct val="100000"/>
                        </a:lnSpc>
                        <a:spcAft>
                          <a:spcPts val="0"/>
                        </a:spcAft>
                      </a:pPr>
                      <a:r>
                        <a:rPr lang="ru-RU" sz="1000" b="0" kern="1200" dirty="0">
                          <a:solidFill>
                            <a:schemeClr val="tx1"/>
                          </a:solidFill>
                          <a:effectLst/>
                          <a:latin typeface="Arial" panose="020B0604020202020204" pitchFamily="34" charset="0"/>
                          <a:ea typeface="+mn-ea"/>
                          <a:cs typeface="Arial" panose="020B0604020202020204" pitchFamily="34" charset="0"/>
                        </a:rPr>
                        <a:t>В</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дмова</a:t>
                      </a:r>
                      <a:r>
                        <a:rPr lang="ru-RU" sz="1000" b="0" kern="1200" dirty="0">
                          <a:solidFill>
                            <a:schemeClr val="tx1"/>
                          </a:solidFill>
                          <a:effectLst/>
                          <a:latin typeface="Arial" panose="020B0604020202020204" pitchFamily="34" charset="0"/>
                          <a:ea typeface="+mn-ea"/>
                          <a:cs typeface="Arial" panose="020B0604020202020204" pitchFamily="34" charset="0"/>
                        </a:rPr>
                        <a:t> в</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дпов</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дати</a:t>
                      </a:r>
                      <a:endParaRPr lang="ru-RU" sz="1000" b="0" kern="1200" dirty="0">
                        <a:solidFill>
                          <a:schemeClr val="tx1"/>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10" name="TextBox 9"/>
          <p:cNvSpPr txBox="1"/>
          <p:nvPr/>
        </p:nvSpPr>
        <p:spPr>
          <a:xfrm>
            <a:off x="4258496" y="2205812"/>
            <a:ext cx="4038600" cy="276999"/>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ПРОФЕСІЙНА ГРУПА</a:t>
            </a:r>
          </a:p>
        </p:txBody>
      </p:sp>
      <p:graphicFrame>
        <p:nvGraphicFramePr>
          <p:cNvPr id="11" name="Объект 12"/>
          <p:cNvGraphicFramePr>
            <a:graphicFrameLocks noGrp="1"/>
          </p:cNvGraphicFramePr>
          <p:nvPr>
            <p:ph sz="half" idx="1"/>
            <p:extLst>
              <p:ext uri="{D42A27DB-BD31-4B8C-83A1-F6EECF244321}">
                <p14:modId xmlns:p14="http://schemas.microsoft.com/office/powerpoint/2010/main" val="1657036697"/>
              </p:ext>
            </p:extLst>
          </p:nvPr>
        </p:nvGraphicFramePr>
        <p:xfrm>
          <a:off x="6330950" y="2451838"/>
          <a:ext cx="2728146" cy="228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665608094"/>
              </p:ext>
            </p:extLst>
          </p:nvPr>
        </p:nvGraphicFramePr>
        <p:xfrm>
          <a:off x="4002125" y="2525797"/>
          <a:ext cx="3732175" cy="2338405"/>
        </p:xfrm>
        <a:graphic>
          <a:graphicData uri="http://schemas.openxmlformats.org/drawingml/2006/table">
            <a:tbl>
              <a:tblPr firstRow="1" bandRow="1">
                <a:tableStyleId>{5C22544A-7EE6-4342-B048-85BDC9FD1C3A}</a:tableStyleId>
              </a:tblPr>
              <a:tblGrid>
                <a:gridCol w="3732175">
                  <a:extLst>
                    <a:ext uri="{9D8B030D-6E8A-4147-A177-3AD203B41FA5}">
                      <a16:colId xmlns:a16="http://schemas.microsoft.com/office/drawing/2014/main" xmlns="" val="20000"/>
                    </a:ext>
                  </a:extLst>
                </a:gridCol>
              </a:tblGrid>
              <a:tr h="298466">
                <a:tc>
                  <a:txBody>
                    <a:bodyPr/>
                    <a:lstStyle/>
                    <a:p>
                      <a:pPr lvl="0" algn="r"/>
                      <a:r>
                        <a:rPr lang="ru-RU" sz="1000" b="0" kern="1200" dirty="0">
                          <a:solidFill>
                            <a:schemeClr val="tx1"/>
                          </a:solidFill>
                          <a:effectLst/>
                          <a:latin typeface="Arial" panose="020B0604020202020204" pitchFamily="34" charset="0"/>
                          <a:ea typeface="+mn-ea"/>
                          <a:cs typeface="Arial" panose="020B0604020202020204" pitchFamily="34" charset="0"/>
                        </a:rPr>
                        <a:t>Керiвники, </a:t>
                      </a:r>
                      <a:r>
                        <a:rPr lang="ru-RU" sz="1000" b="0" kern="1200" dirty="0" err="1">
                          <a:solidFill>
                            <a:schemeClr val="tx1"/>
                          </a:solidFill>
                          <a:effectLst/>
                          <a:latin typeface="Arial" panose="020B0604020202020204" pitchFamily="34" charset="0"/>
                          <a:ea typeface="+mn-ea"/>
                          <a:cs typeface="Arial" panose="020B0604020202020204" pitchFamily="34" charset="0"/>
                        </a:rPr>
                        <a:t>менеджери</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управлiнцi</a:t>
                      </a:r>
                      <a:r>
                        <a:rPr lang="ru-RU" sz="1000" b="0" kern="1200" dirty="0">
                          <a:solidFill>
                            <a:schemeClr val="tx1"/>
                          </a:solidFill>
                          <a:effectLst/>
                          <a:latin typeface="Arial" panose="020B0604020202020204" pitchFamily="34" charset="0"/>
                          <a:ea typeface="+mn-ea"/>
                          <a:cs typeface="Arial" panose="020B0604020202020204" pitchFamily="34" charset="0"/>
                        </a:rPr>
                        <a:t> (маю </a:t>
                      </a:r>
                      <a:r>
                        <a:rPr lang="ru-RU" sz="1000" b="0" kern="1200" dirty="0" err="1">
                          <a:solidFill>
                            <a:schemeClr val="tx1"/>
                          </a:solidFill>
                          <a:effectLst/>
                          <a:latin typeface="Arial" panose="020B0604020202020204" pitchFamily="34" charset="0"/>
                          <a:ea typeface="+mn-ea"/>
                          <a:cs typeface="Arial" panose="020B0604020202020204" pitchFamily="34" charset="0"/>
                        </a:rPr>
                        <a:t>пiдлеглих</a:t>
                      </a:r>
                      <a:r>
                        <a:rPr lang="uk-UA" sz="1000" b="0"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3071">
                <a:tc>
                  <a:txBody>
                    <a:bodyPr/>
                    <a:lstStyle/>
                    <a:p>
                      <a:pPr lvl="0" algn="r"/>
                      <a:r>
                        <a:rPr lang="ru-RU" sz="1000" b="0" kern="1200" dirty="0">
                          <a:solidFill>
                            <a:schemeClr val="tx1"/>
                          </a:solidFill>
                          <a:effectLst/>
                          <a:latin typeface="Arial" panose="020B0604020202020204" pitchFamily="34" charset="0"/>
                          <a:ea typeface="+mn-ea"/>
                          <a:cs typeface="Arial" panose="020B0604020202020204" pitchFamily="34" charset="0"/>
                        </a:rPr>
                        <a:t>Професiонали, </a:t>
                      </a:r>
                      <a:r>
                        <a:rPr lang="ru-RU" sz="1000" b="0" kern="1200" dirty="0" err="1">
                          <a:solidFill>
                            <a:schemeClr val="tx1"/>
                          </a:solidFill>
                          <a:effectLst/>
                          <a:latin typeface="Arial" panose="020B0604020202020204" pitchFamily="34" charset="0"/>
                          <a:ea typeface="+mn-ea"/>
                          <a:cs typeface="Arial" panose="020B0604020202020204" pitchFamily="34" charset="0"/>
                        </a:rPr>
                        <a:t>фахiвцi</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спецiалiсти</a:t>
                      </a:r>
                      <a:r>
                        <a:rPr lang="ru-RU" sz="1000" b="0" kern="1200" dirty="0">
                          <a:solidFill>
                            <a:schemeClr val="tx1"/>
                          </a:solidFill>
                          <a:effectLst/>
                          <a:latin typeface="Arial" panose="020B0604020202020204" pitchFamily="34" charset="0"/>
                          <a:ea typeface="+mn-ea"/>
                          <a:cs typeface="Arial" panose="020B0604020202020204" pitchFamily="34" charset="0"/>
                        </a:rPr>
                        <a:t>) без </a:t>
                      </a:r>
                      <a:r>
                        <a:rPr lang="ru-RU" sz="1000" b="0" kern="1200" dirty="0" err="1">
                          <a:solidFill>
                            <a:schemeClr val="tx1"/>
                          </a:solidFill>
                          <a:effectLst/>
                          <a:latin typeface="Arial" panose="020B0604020202020204" pitchFamily="34" charset="0"/>
                          <a:ea typeface="+mn-ea"/>
                          <a:cs typeface="Arial" panose="020B0604020202020204" pitchFamily="34" charset="0"/>
                        </a:rPr>
                        <a:t>пiдлеглих</a:t>
                      </a:r>
                      <a:r>
                        <a:rPr lang="en-US" sz="1000" b="0" kern="1200" dirty="0">
                          <a:solidFill>
                            <a:schemeClr val="tx1"/>
                          </a:solidFill>
                          <a:effectLst/>
                          <a:latin typeface="Arial" panose="020B0604020202020204" pitchFamily="34" charset="0"/>
                          <a:ea typeface="+mn-ea"/>
                          <a:cs typeface="Arial" panose="020B0604020202020204" pitchFamily="34" charset="0"/>
                        </a:rPr>
                        <a:t>)</a:t>
                      </a:r>
                      <a:endParaRPr lang="uk-UA" sz="10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2894">
                <a:tc>
                  <a:txBody>
                    <a:bodyPr/>
                    <a:lstStyle/>
                    <a:p>
                      <a:pPr lvl="0" algn="r"/>
                      <a:r>
                        <a:rPr lang="ru-RU" sz="1000" b="0" kern="1200" dirty="0">
                          <a:solidFill>
                            <a:schemeClr val="tx1"/>
                          </a:solidFill>
                          <a:effectLst/>
                          <a:latin typeface="Arial" panose="020B0604020202020204" pitchFamily="34" charset="0"/>
                          <a:ea typeface="+mn-ea"/>
                          <a:cs typeface="Arial" panose="020B0604020202020204" pitchFamily="34" charset="0"/>
                        </a:rPr>
                        <a:t>Технiчнi </a:t>
                      </a:r>
                      <a:r>
                        <a:rPr lang="ru-RU" sz="1000" b="0" kern="1200" dirty="0" err="1">
                          <a:solidFill>
                            <a:schemeClr val="tx1"/>
                          </a:solidFill>
                          <a:effectLst/>
                          <a:latin typeface="Arial" panose="020B0604020202020204" pitchFamily="34" charset="0"/>
                          <a:ea typeface="+mn-ea"/>
                          <a:cs typeface="Arial" panose="020B0604020202020204" pitchFamily="34" charset="0"/>
                        </a:rPr>
                        <a:t>службовцi</a:t>
                      </a:r>
                      <a:r>
                        <a:rPr lang="ru-RU" sz="1000" b="0" kern="1200" dirty="0">
                          <a:solidFill>
                            <a:schemeClr val="tx1"/>
                          </a:solidFill>
                          <a:effectLst/>
                          <a:latin typeface="Arial" panose="020B0604020202020204" pitchFamily="34" charset="0"/>
                          <a:ea typeface="+mn-ea"/>
                          <a:cs typeface="Arial" panose="020B0604020202020204" pitchFamily="34" charset="0"/>
                        </a:rPr>
                        <a:t> (робота, що не </a:t>
                      </a:r>
                      <a:r>
                        <a:rPr lang="ru-RU" sz="1000" b="0" kern="1200" dirty="0" err="1">
                          <a:solidFill>
                            <a:schemeClr val="tx1"/>
                          </a:solidFill>
                          <a:effectLst/>
                          <a:latin typeface="Arial" panose="020B0604020202020204" pitchFamily="34" charset="0"/>
                          <a:ea typeface="+mn-ea"/>
                          <a:cs typeface="Arial" panose="020B0604020202020204" pitchFamily="34" charset="0"/>
                        </a:rPr>
                        <a:t>потребує</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вищої</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освiти</a:t>
                      </a:r>
                      <a:r>
                        <a:rPr lang="ru-RU" sz="1000" b="0" kern="1200" dirty="0">
                          <a:solidFill>
                            <a:schemeClr val="tx1"/>
                          </a:solidFill>
                          <a:effectLst/>
                          <a:latin typeface="Arial" panose="020B0604020202020204" pitchFamily="34" charset="0"/>
                          <a:ea typeface="+mn-ea"/>
                          <a:cs typeface="Arial" panose="020B0604020202020204" pitchFamily="34" charset="0"/>
                        </a:rPr>
                        <a:t> в </a:t>
                      </a:r>
                      <a:r>
                        <a:rPr lang="ru-RU" sz="1000" b="0" kern="1200" dirty="0" err="1">
                          <a:solidFill>
                            <a:schemeClr val="tx1"/>
                          </a:solidFill>
                          <a:effectLst/>
                          <a:latin typeface="Arial" panose="020B0604020202020204" pitchFamily="34" charset="0"/>
                          <a:ea typeface="+mn-ea"/>
                          <a:cs typeface="Arial" panose="020B0604020202020204" pitchFamily="34" charset="0"/>
                        </a:rPr>
                        <a:t>iнших</a:t>
                      </a:r>
                      <a:r>
                        <a:rPr lang="ru-RU" sz="1000" b="0" kern="1200" dirty="0">
                          <a:solidFill>
                            <a:schemeClr val="tx1"/>
                          </a:solidFill>
                          <a:effectLst/>
                          <a:latin typeface="Arial" panose="020B0604020202020204" pitchFamily="34" charset="0"/>
                          <a:ea typeface="+mn-ea"/>
                          <a:cs typeface="Arial" panose="020B0604020202020204" pitchFamily="34" charset="0"/>
                        </a:rPr>
                        <a:t> сферах, </a:t>
                      </a:r>
                      <a:r>
                        <a:rPr lang="ru-RU" sz="1000" b="0" kern="1200" dirty="0" err="1">
                          <a:solidFill>
                            <a:schemeClr val="tx1"/>
                          </a:solidFill>
                          <a:effectLst/>
                          <a:latin typeface="Arial" panose="020B0604020202020204" pitchFamily="34" charset="0"/>
                          <a:ea typeface="+mn-ea"/>
                          <a:cs typeface="Arial" panose="020B0604020202020204" pitchFamily="34" charset="0"/>
                        </a:rPr>
                        <a:t>крiм</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сфери</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торгiвлi</a:t>
                      </a:r>
                      <a:r>
                        <a:rPr lang="ru-RU" sz="1000" b="0" kern="1200" dirty="0">
                          <a:solidFill>
                            <a:schemeClr val="tx1"/>
                          </a:solidFill>
                          <a:effectLst/>
                          <a:latin typeface="Arial" panose="020B0604020202020204" pitchFamily="34" charset="0"/>
                          <a:ea typeface="+mn-ea"/>
                          <a:cs typeface="Arial" panose="020B0604020202020204" pitchFamily="34" charset="0"/>
                        </a:rPr>
                        <a:t> та </a:t>
                      </a:r>
                      <a:r>
                        <a:rPr lang="ru-RU" sz="1000" b="0" kern="1200" dirty="0" err="1">
                          <a:solidFill>
                            <a:schemeClr val="tx1"/>
                          </a:solidFill>
                          <a:effectLst/>
                          <a:latin typeface="Arial" panose="020B0604020202020204" pitchFamily="34" charset="0"/>
                          <a:ea typeface="+mn-ea"/>
                          <a:cs typeface="Arial" panose="020B0604020202020204" pitchFamily="34" charset="0"/>
                        </a:rPr>
                        <a:t>послуг</a:t>
                      </a:r>
                      <a:r>
                        <a:rPr lang="ru-RU" sz="1000" b="0" kern="1200" dirty="0">
                          <a:solidFill>
                            <a:schemeClr val="tx1"/>
                          </a:solidFill>
                          <a:effectLst/>
                          <a:latin typeface="Arial" panose="020B0604020202020204" pitchFamily="34" charset="0"/>
                          <a:ea typeface="+mn-ea"/>
                          <a:cs typeface="Arial" panose="020B0604020202020204" pitchFamily="34" charset="0"/>
                        </a:rPr>
                        <a:t> - </a:t>
                      </a:r>
                      <a:r>
                        <a:rPr lang="ru-RU" sz="1000" b="0" kern="1200" dirty="0" err="1">
                          <a:solidFill>
                            <a:schemeClr val="tx1"/>
                          </a:solidFill>
                          <a:effectLst/>
                          <a:latin typeface="Arial" panose="020B0604020202020204" pitchFamily="34" charset="0"/>
                          <a:ea typeface="+mn-ea"/>
                          <a:cs typeface="Arial" panose="020B0604020202020204" pitchFamily="34" charset="0"/>
                        </a:rPr>
                        <a:t>наприклад</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охоронець</a:t>
                      </a:r>
                      <a:r>
                        <a:rPr lang="ru-RU" sz="1000" b="0" kern="1200" dirty="0">
                          <a:solidFill>
                            <a:schemeClr val="tx1"/>
                          </a:solidFill>
                          <a:effectLst/>
                          <a:latin typeface="Arial" panose="020B0604020202020204" pitchFamily="34" charset="0"/>
                          <a:ea typeface="+mn-ea"/>
                          <a:cs typeface="Arial" panose="020B0604020202020204" pitchFamily="34" charset="0"/>
                        </a:rPr>
                        <a:t> або </a:t>
                      </a:r>
                      <a:r>
                        <a:rPr lang="ru-RU" sz="1000" b="0" kern="1200" dirty="0" err="1">
                          <a:solidFill>
                            <a:schemeClr val="tx1"/>
                          </a:solidFill>
                          <a:effectLst/>
                          <a:latin typeface="Arial" panose="020B0604020202020204" pitchFamily="34" charset="0"/>
                          <a:ea typeface="+mn-ea"/>
                          <a:cs typeface="Arial" panose="020B0604020202020204" pitchFamily="34" charset="0"/>
                        </a:rPr>
                        <a:t>завгосп</a:t>
                      </a:r>
                      <a:r>
                        <a:rPr lang="uk-UA" sz="1000" b="0"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7699">
                <a:tc>
                  <a:txBody>
                    <a:bodyPr/>
                    <a:lstStyle/>
                    <a:p>
                      <a:pPr lvl="0" algn="r"/>
                      <a:r>
                        <a:rPr lang="ru-RU" sz="1000" b="0" kern="1200" dirty="0">
                          <a:solidFill>
                            <a:schemeClr val="tx1"/>
                          </a:solidFill>
                          <a:effectLst/>
                          <a:latin typeface="Arial" panose="020B0604020202020204" pitchFamily="34" charset="0"/>
                          <a:ea typeface="+mn-ea"/>
                          <a:cs typeface="Arial" panose="020B0604020202020204" pitchFamily="34" charset="0"/>
                        </a:rPr>
                        <a:t>Працiвники </a:t>
                      </a:r>
                      <a:r>
                        <a:rPr lang="ru-RU" sz="1000" b="0" kern="1200" dirty="0" err="1">
                          <a:solidFill>
                            <a:schemeClr val="tx1"/>
                          </a:solidFill>
                          <a:effectLst/>
                          <a:latin typeface="Arial" panose="020B0604020202020204" pitchFamily="34" charset="0"/>
                          <a:ea typeface="+mn-ea"/>
                          <a:cs typeface="Arial" panose="020B0604020202020204" pitchFamily="34" charset="0"/>
                        </a:rPr>
                        <a:t>сфери</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торгiвлi</a:t>
                      </a:r>
                      <a:r>
                        <a:rPr lang="ru-RU" sz="1000" b="0" kern="1200" dirty="0">
                          <a:solidFill>
                            <a:schemeClr val="tx1"/>
                          </a:solidFill>
                          <a:effectLst/>
                          <a:latin typeface="Arial" panose="020B0604020202020204" pitchFamily="34" charset="0"/>
                          <a:ea typeface="+mn-ea"/>
                          <a:cs typeface="Arial" panose="020B0604020202020204" pitchFamily="34" charset="0"/>
                        </a:rPr>
                        <a:t> та </a:t>
                      </a:r>
                      <a:r>
                        <a:rPr lang="ru-RU" sz="1000" b="0" kern="1200" dirty="0" err="1">
                          <a:solidFill>
                            <a:schemeClr val="tx1"/>
                          </a:solidFill>
                          <a:effectLst/>
                          <a:latin typeface="Arial" panose="020B0604020202020204" pitchFamily="34" charset="0"/>
                          <a:ea typeface="+mn-ea"/>
                          <a:cs typeface="Arial" panose="020B0604020202020204" pitchFamily="34" charset="0"/>
                        </a:rPr>
                        <a:t>послуг</a:t>
                      </a:r>
                      <a:endParaRPr lang="ru-RU" sz="10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7907">
                <a:tc>
                  <a:txBody>
                    <a:bodyPr/>
                    <a:lstStyle/>
                    <a:p>
                      <a:pPr lvl="0" algn="r"/>
                      <a:r>
                        <a:rPr lang="ru-RU" sz="1000" b="0" kern="1200" dirty="0" err="1">
                          <a:solidFill>
                            <a:schemeClr val="tx1"/>
                          </a:solidFill>
                          <a:effectLst/>
                          <a:latin typeface="Arial" panose="020B0604020202020204" pitchFamily="34" charset="0"/>
                          <a:ea typeface="+mn-ea"/>
                          <a:cs typeface="Arial" panose="020B0604020202020204" pitchFamily="34" charset="0"/>
                        </a:rPr>
                        <a:t>Квал</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ф</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кован</a:t>
                      </a:r>
                      <a:r>
                        <a:rPr lang="en-US" sz="1000" b="0" kern="1200" dirty="0">
                          <a:solidFill>
                            <a:schemeClr val="tx1"/>
                          </a:solidFill>
                          <a:effectLst/>
                          <a:latin typeface="Arial" panose="020B0604020202020204" pitchFamily="34" charset="0"/>
                          <a:ea typeface="+mn-ea"/>
                          <a:cs typeface="Arial" panose="020B0604020202020204" pitchFamily="34" charset="0"/>
                        </a:rPr>
                        <a:t>i </a:t>
                      </a:r>
                      <a:r>
                        <a:rPr lang="ru-RU" sz="1000" b="0" kern="1200" dirty="0">
                          <a:solidFill>
                            <a:schemeClr val="tx1"/>
                          </a:solidFill>
                          <a:effectLst/>
                          <a:latin typeface="Arial" panose="020B0604020202020204" pitchFamily="34" charset="0"/>
                          <a:ea typeface="+mn-ea"/>
                          <a:cs typeface="Arial" panose="020B0604020202020204" pitchFamily="34" charset="0"/>
                        </a:rPr>
                        <a:t>роб</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тники</a:t>
                      </a:r>
                      <a:endParaRPr lang="ru-RU" sz="10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8368">
                <a:tc>
                  <a:txBody>
                    <a:bodyPr/>
                    <a:lstStyle/>
                    <a:p>
                      <a:pPr lvl="0" algn="r"/>
                      <a:r>
                        <a:rPr lang="ru-RU" sz="1000" b="0" kern="1200" dirty="0" err="1">
                          <a:solidFill>
                            <a:schemeClr val="tx1"/>
                          </a:solidFill>
                          <a:effectLst/>
                          <a:latin typeface="Arial" panose="020B0604020202020204" pitchFamily="34" charset="0"/>
                          <a:ea typeface="+mn-ea"/>
                          <a:cs typeface="Arial" panose="020B0604020202020204" pitchFamily="34" charset="0"/>
                        </a:rPr>
                        <a:t>Неквал</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ф</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кован</a:t>
                      </a:r>
                      <a:r>
                        <a:rPr lang="en-US" sz="1000" b="0" kern="1200" dirty="0">
                          <a:solidFill>
                            <a:schemeClr val="tx1"/>
                          </a:solidFill>
                          <a:effectLst/>
                          <a:latin typeface="Arial" panose="020B0604020202020204" pitchFamily="34" charset="0"/>
                          <a:ea typeface="+mn-ea"/>
                          <a:cs typeface="Arial" panose="020B0604020202020204" pitchFamily="34" charset="0"/>
                        </a:rPr>
                        <a:t>i </a:t>
                      </a:r>
                      <a:r>
                        <a:rPr lang="ru-RU" sz="1000" b="0" kern="1200" dirty="0">
                          <a:solidFill>
                            <a:schemeClr val="tx1"/>
                          </a:solidFill>
                          <a:effectLst/>
                          <a:latin typeface="Arial" panose="020B0604020202020204" pitchFamily="34" charset="0"/>
                          <a:ea typeface="+mn-ea"/>
                          <a:cs typeface="Arial" panose="020B0604020202020204" pitchFamily="34" charset="0"/>
                        </a:rPr>
                        <a:t>роб</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тники</a:t>
                      </a:r>
                      <a:endParaRPr lang="ru-RU" sz="10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3" name="TextBox 12"/>
          <p:cNvSpPr txBox="1"/>
          <p:nvPr/>
        </p:nvSpPr>
        <p:spPr>
          <a:xfrm>
            <a:off x="4258496" y="730287"/>
            <a:ext cx="4038600" cy="276999"/>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СЕКТОР ПІДПРИЄМСТВА</a:t>
            </a:r>
          </a:p>
        </p:txBody>
      </p:sp>
      <p:graphicFrame>
        <p:nvGraphicFramePr>
          <p:cNvPr id="14" name="Объект 12"/>
          <p:cNvGraphicFramePr>
            <a:graphicFrameLocks noGrp="1"/>
          </p:cNvGraphicFramePr>
          <p:nvPr>
            <p:ph sz="half" idx="1"/>
            <p:extLst>
              <p:ext uri="{D42A27DB-BD31-4B8C-83A1-F6EECF244321}">
                <p14:modId xmlns:p14="http://schemas.microsoft.com/office/powerpoint/2010/main" val="3481822072"/>
              </p:ext>
            </p:extLst>
          </p:nvPr>
        </p:nvGraphicFramePr>
        <p:xfrm>
          <a:off x="4470607" y="1001676"/>
          <a:ext cx="4105275" cy="1118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3748143292"/>
              </p:ext>
            </p:extLst>
          </p:nvPr>
        </p:nvGraphicFramePr>
        <p:xfrm>
          <a:off x="4895851" y="1001676"/>
          <a:ext cx="1721570" cy="1117945"/>
        </p:xfrm>
        <a:graphic>
          <a:graphicData uri="http://schemas.openxmlformats.org/drawingml/2006/table">
            <a:tbl>
              <a:tblPr firstRow="1" bandRow="1">
                <a:tableStyleId>{5C22544A-7EE6-4342-B048-85BDC9FD1C3A}</a:tableStyleId>
              </a:tblPr>
              <a:tblGrid>
                <a:gridCol w="1721570">
                  <a:extLst>
                    <a:ext uri="{9D8B030D-6E8A-4147-A177-3AD203B41FA5}">
                      <a16:colId xmlns:a16="http://schemas.microsoft.com/office/drawing/2014/main" xmlns="" val="20000"/>
                    </a:ext>
                  </a:extLst>
                </a:gridCol>
              </a:tblGrid>
              <a:tr h="407699">
                <a:tc>
                  <a:txBody>
                    <a:bodyPr/>
                    <a:lstStyle/>
                    <a:p>
                      <a:pPr lvl="0" algn="r"/>
                      <a:r>
                        <a:rPr lang="ru-RU" sz="1000" b="0" kern="1200" dirty="0" err="1">
                          <a:solidFill>
                            <a:schemeClr val="tx1"/>
                          </a:solidFill>
                          <a:effectLst/>
                          <a:latin typeface="Arial" panose="020B0604020202020204" pitchFamily="34" charset="0"/>
                          <a:ea typeface="+mn-ea"/>
                          <a:cs typeface="Arial" panose="020B0604020202020204" pitchFamily="34" charset="0"/>
                        </a:rPr>
                        <a:t>Державний</a:t>
                      </a:r>
                      <a:r>
                        <a:rPr lang="ru-RU" sz="1000" b="0" kern="1200" dirty="0">
                          <a:solidFill>
                            <a:schemeClr val="tx1"/>
                          </a:solidFill>
                          <a:effectLst/>
                          <a:latin typeface="Arial" panose="020B0604020202020204" pitchFamily="34" charset="0"/>
                          <a:ea typeface="+mn-ea"/>
                          <a:cs typeface="Arial" panose="020B0604020202020204" pitchFamily="34" charset="0"/>
                        </a:rPr>
                        <a:t>/</a:t>
                      </a:r>
                      <a:r>
                        <a:rPr lang="ru-RU" sz="1000" b="0" kern="1200" dirty="0" err="1">
                          <a:solidFill>
                            <a:schemeClr val="tx1"/>
                          </a:solidFill>
                          <a:effectLst/>
                          <a:latin typeface="Arial" panose="020B0604020202020204" pitchFamily="34" charset="0"/>
                          <a:ea typeface="+mn-ea"/>
                          <a:cs typeface="Arial" panose="020B0604020202020204" pitchFamily="34" charset="0"/>
                        </a:rPr>
                        <a:t>комунальний</a:t>
                      </a:r>
                      <a:r>
                        <a:rPr lang="ru-RU" sz="1000" b="0" kern="1200" dirty="0">
                          <a:solidFill>
                            <a:schemeClr val="tx1"/>
                          </a:solidFill>
                          <a:effectLst/>
                          <a:latin typeface="Arial" panose="020B0604020202020204" pitchFamily="34" charset="0"/>
                          <a:ea typeface="+mn-ea"/>
                          <a:cs typeface="Arial" panose="020B0604020202020204" pitchFamily="34" charset="0"/>
                        </a:rPr>
                        <a:t> сектор</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51878">
                <a:tc>
                  <a:txBody>
                    <a:bodyPr/>
                    <a:lstStyle/>
                    <a:p>
                      <a:pPr lvl="0" algn="r"/>
                      <a:r>
                        <a:rPr lang="ru-RU" sz="1000" b="0" kern="1200" dirty="0" err="1">
                          <a:solidFill>
                            <a:schemeClr val="tx1"/>
                          </a:solidFill>
                          <a:effectLst/>
                          <a:latin typeface="Arial" panose="020B0604020202020204" pitchFamily="34" charset="0"/>
                          <a:ea typeface="+mn-ea"/>
                          <a:cs typeface="Arial" panose="020B0604020202020204" pitchFamily="34" charset="0"/>
                        </a:rPr>
                        <a:t>Приватний</a:t>
                      </a:r>
                      <a:r>
                        <a:rPr lang="ru-RU" sz="1000" b="0" kern="1200" dirty="0">
                          <a:solidFill>
                            <a:schemeClr val="tx1"/>
                          </a:solidFill>
                          <a:effectLst/>
                          <a:latin typeface="Arial" panose="020B0604020202020204" pitchFamily="34" charset="0"/>
                          <a:ea typeface="+mn-ea"/>
                          <a:cs typeface="Arial" panose="020B0604020202020204" pitchFamily="34" charset="0"/>
                        </a:rPr>
                        <a:t> сектор</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8368">
                <a:tc>
                  <a:txBody>
                    <a:bodyPr/>
                    <a:lstStyle/>
                    <a:p>
                      <a:pPr lvl="0" algn="r"/>
                      <a:r>
                        <a:rPr lang="ru-RU" sz="1000" b="0" kern="1200" dirty="0" err="1">
                          <a:solidFill>
                            <a:schemeClr val="tx1"/>
                          </a:solidFill>
                          <a:effectLst/>
                          <a:latin typeface="Arial" panose="020B0604020202020204" pitchFamily="34" charset="0"/>
                          <a:ea typeface="+mn-ea"/>
                          <a:cs typeface="Arial" panose="020B0604020202020204" pitchFamily="34" charset="0"/>
                        </a:rPr>
                        <a:t>Неурядова</a:t>
                      </a:r>
                      <a:r>
                        <a:rPr lang="ru-RU" sz="1000" b="0" kern="1200" dirty="0">
                          <a:solidFill>
                            <a:schemeClr val="tx1"/>
                          </a:solidFill>
                          <a:effectLst/>
                          <a:latin typeface="Arial" panose="020B0604020202020204" pitchFamily="34" charset="0"/>
                          <a:ea typeface="+mn-ea"/>
                          <a:cs typeface="Arial" panose="020B0604020202020204" pitchFamily="34" charset="0"/>
                        </a:rPr>
                        <a:t>, </a:t>
                      </a:r>
                      <a:r>
                        <a:rPr lang="ru-RU" sz="1000" b="0" kern="1200" dirty="0" err="1">
                          <a:solidFill>
                            <a:schemeClr val="tx1"/>
                          </a:solidFill>
                          <a:effectLst/>
                          <a:latin typeface="Arial" panose="020B0604020202020204" pitchFamily="34" charset="0"/>
                          <a:ea typeface="+mn-ea"/>
                          <a:cs typeface="Arial" panose="020B0604020202020204" pitchFamily="34" charset="0"/>
                        </a:rPr>
                        <a:t>громадська</a:t>
                      </a:r>
                      <a:r>
                        <a:rPr lang="ru-RU" sz="1000" b="0" kern="1200" dirty="0">
                          <a:solidFill>
                            <a:schemeClr val="tx1"/>
                          </a:solidFill>
                          <a:effectLst/>
                          <a:latin typeface="Arial" panose="020B0604020202020204" pitchFamily="34" charset="0"/>
                          <a:ea typeface="+mn-ea"/>
                          <a:cs typeface="Arial" panose="020B0604020202020204" pitchFamily="34" charset="0"/>
                        </a:rPr>
                        <a:t> орган</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err="1">
                          <a:solidFill>
                            <a:schemeClr val="tx1"/>
                          </a:solidFill>
                          <a:effectLst/>
                          <a:latin typeface="Arial" panose="020B0604020202020204" pitchFamily="34" charset="0"/>
                          <a:ea typeface="+mn-ea"/>
                          <a:cs typeface="Arial" panose="020B0604020202020204" pitchFamily="34" charset="0"/>
                        </a:rPr>
                        <a:t>зац</a:t>
                      </a:r>
                      <a:r>
                        <a:rPr lang="en-US" sz="1000" b="0" kern="1200" dirty="0">
                          <a:solidFill>
                            <a:schemeClr val="tx1"/>
                          </a:solidFill>
                          <a:effectLst/>
                          <a:latin typeface="Arial" panose="020B0604020202020204" pitchFamily="34" charset="0"/>
                          <a:ea typeface="+mn-ea"/>
                          <a:cs typeface="Arial" panose="020B0604020202020204" pitchFamily="34" charset="0"/>
                        </a:rPr>
                        <a:t>i</a:t>
                      </a:r>
                      <a:r>
                        <a:rPr lang="ru-RU" sz="1000" b="0" kern="1200" dirty="0">
                          <a:solidFill>
                            <a:schemeClr val="tx1"/>
                          </a:solidFill>
                          <a:effectLst/>
                          <a:latin typeface="Arial" panose="020B0604020202020204" pitchFamily="34" charset="0"/>
                          <a:ea typeface="+mn-ea"/>
                          <a:cs typeface="Arial" panose="020B0604020202020204" pitchFamily="34" charset="0"/>
                        </a:rPr>
                        <a:t>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ХАРАКТЕРИСТИКИ РЕСПОНДЕНТІВ </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(2/5)</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9"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43790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2"/>
          <p:cNvGraphicFramePr>
            <a:graphicFrameLocks/>
          </p:cNvGraphicFramePr>
          <p:nvPr>
            <p:extLst>
              <p:ext uri="{D42A27DB-BD31-4B8C-83A1-F6EECF244321}">
                <p14:modId xmlns:p14="http://schemas.microsoft.com/office/powerpoint/2010/main" val="2826700320"/>
              </p:ext>
            </p:extLst>
          </p:nvPr>
        </p:nvGraphicFramePr>
        <p:xfrm>
          <a:off x="711925" y="1402826"/>
          <a:ext cx="8213414" cy="3512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451833899"/>
              </p:ext>
            </p:extLst>
          </p:nvPr>
        </p:nvGraphicFramePr>
        <p:xfrm>
          <a:off x="242247" y="1402824"/>
          <a:ext cx="5993453" cy="3467933"/>
        </p:xfrm>
        <a:graphic>
          <a:graphicData uri="http://schemas.openxmlformats.org/drawingml/2006/table">
            <a:tbl>
              <a:tblPr firstRow="1" bandRow="1">
                <a:tableStyleId>{5C22544A-7EE6-4342-B048-85BDC9FD1C3A}</a:tableStyleId>
              </a:tblPr>
              <a:tblGrid>
                <a:gridCol w="5993453">
                  <a:extLst>
                    <a:ext uri="{9D8B030D-6E8A-4147-A177-3AD203B41FA5}">
                      <a16:colId xmlns:a16="http://schemas.microsoft.com/office/drawing/2014/main" xmlns="" val="20000"/>
                    </a:ext>
                  </a:extLst>
                </a:gridCol>
              </a:tblGrid>
              <a:tr h="545414">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Змушен</a:t>
                      </a:r>
                      <a:r>
                        <a:rPr lang="en-US" sz="1200" b="0" kern="1200" dirty="0">
                          <a:solidFill>
                            <a:schemeClr val="tx1"/>
                          </a:solidFill>
                          <a:effectLst/>
                          <a:latin typeface="Arial" panose="020B0604020202020204" pitchFamily="34" charset="0"/>
                          <a:ea typeface="+mn-ea"/>
                          <a:cs typeface="Arial" panose="020B0604020202020204" pitchFamily="34" charset="0"/>
                        </a:rPr>
                        <a:t>i </a:t>
                      </a:r>
                      <a:r>
                        <a:rPr lang="ru-RU" sz="1200" b="0" kern="1200" dirty="0" err="1">
                          <a:solidFill>
                            <a:schemeClr val="tx1"/>
                          </a:solidFill>
                          <a:effectLst/>
                          <a:latin typeface="Arial" panose="020B0604020202020204" pitchFamily="34" charset="0"/>
                          <a:ea typeface="+mn-ea"/>
                          <a:cs typeface="Arial" panose="020B0604020202020204" pitchFamily="34" charset="0"/>
                        </a:rPr>
                        <a:t>економити</a:t>
                      </a:r>
                      <a:r>
                        <a:rPr lang="ru-RU" sz="1200" b="0" kern="1200" dirty="0">
                          <a:solidFill>
                            <a:schemeClr val="tx1"/>
                          </a:solidFill>
                          <a:effectLst/>
                          <a:latin typeface="Arial" panose="020B0604020202020204" pitchFamily="34" charset="0"/>
                          <a:ea typeface="+mn-ea"/>
                          <a:cs typeface="Arial" panose="020B0604020202020204" pitchFamily="34" charset="0"/>
                        </a:rPr>
                        <a:t> на </a:t>
                      </a:r>
                      <a:r>
                        <a:rPr lang="ru-RU" sz="1200" b="0" kern="1200" dirty="0" err="1">
                          <a:solidFill>
                            <a:schemeClr val="tx1"/>
                          </a:solidFill>
                          <a:effectLst/>
                          <a:latin typeface="Arial" panose="020B0604020202020204" pitchFamily="34" charset="0"/>
                          <a:ea typeface="+mn-ea"/>
                          <a:cs typeface="Arial" panose="020B0604020202020204" pitchFamily="34" charset="0"/>
                        </a:rPr>
                        <a:t>харчуванн</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uk-UA" sz="1200" b="0" kern="1200" dirty="0">
                          <a:solidFill>
                            <a:schemeClr val="tx1"/>
                          </a:solidFill>
                          <a:effectLst/>
                          <a:latin typeface="Arial" panose="020B0604020202020204" pitchFamily="34" charset="0"/>
                          <a:ea typeface="+mn-ea"/>
                          <a:cs typeface="Arial" panose="020B0604020202020204" pitchFamily="34" charset="0"/>
                        </a:rPr>
                        <a:t>	</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35936">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Вистачає на </a:t>
                      </a:r>
                      <a:r>
                        <a:rPr lang="ru-RU" sz="1200" b="0" kern="1200" dirty="0" err="1">
                          <a:solidFill>
                            <a:schemeClr val="tx1"/>
                          </a:solidFill>
                          <a:effectLst/>
                          <a:latin typeface="Arial" panose="020B0604020202020204" pitchFamily="34" charset="0"/>
                          <a:ea typeface="+mn-ea"/>
                          <a:cs typeface="Arial" panose="020B0604020202020204" pitchFamily="34" charset="0"/>
                        </a:rPr>
                        <a:t>харчування</a:t>
                      </a:r>
                      <a:r>
                        <a:rPr lang="ru-RU" sz="1200" b="0" kern="1200" dirty="0">
                          <a:solidFill>
                            <a:schemeClr val="tx1"/>
                          </a:solidFill>
                          <a:effectLst/>
                          <a:latin typeface="Arial" panose="020B0604020202020204" pitchFamily="34" charset="0"/>
                          <a:ea typeface="+mn-ea"/>
                          <a:cs typeface="Arial" panose="020B0604020202020204" pitchFamily="34" charset="0"/>
                        </a:rPr>
                        <a:t> та </a:t>
                      </a:r>
                      <a:r>
                        <a:rPr lang="ru-RU" sz="1200" b="0" kern="1200" dirty="0" err="1">
                          <a:solidFill>
                            <a:schemeClr val="tx1"/>
                          </a:solidFill>
                          <a:effectLst/>
                          <a:latin typeface="Arial" panose="020B0604020202020204" pitchFamily="34" charset="0"/>
                          <a:ea typeface="+mn-ea"/>
                          <a:cs typeface="Arial" panose="020B0604020202020204" pitchFamily="34" charset="0"/>
                        </a:rPr>
                        <a:t>необхiдний</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одяг</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взуття</a:t>
                      </a:r>
                      <a:r>
                        <a:rPr lang="ru-RU" sz="1200" b="0" kern="1200" dirty="0">
                          <a:solidFill>
                            <a:schemeClr val="tx1"/>
                          </a:solidFill>
                          <a:effectLst/>
                          <a:latin typeface="Arial" panose="020B0604020202020204" pitchFamily="34" charset="0"/>
                          <a:ea typeface="+mn-ea"/>
                          <a:cs typeface="Arial" panose="020B0604020202020204" pitchFamily="34" charset="0"/>
                        </a:rPr>
                        <a:t>. Для таких покупок як </a:t>
                      </a:r>
                      <a:r>
                        <a:rPr lang="ru-RU" sz="1200" b="0" kern="1200" dirty="0" err="1">
                          <a:solidFill>
                            <a:schemeClr val="tx1"/>
                          </a:solidFill>
                          <a:effectLst/>
                          <a:latin typeface="Arial" panose="020B0604020202020204" pitchFamily="34" charset="0"/>
                          <a:ea typeface="+mn-ea"/>
                          <a:cs typeface="Arial" panose="020B0604020202020204" pitchFamily="34" charset="0"/>
                        </a:rPr>
                        <a:t>гарний</a:t>
                      </a:r>
                      <a:r>
                        <a:rPr lang="ru-RU" sz="1200" b="0" kern="1200" dirty="0">
                          <a:solidFill>
                            <a:schemeClr val="tx1"/>
                          </a:solidFill>
                          <a:effectLst/>
                          <a:latin typeface="Arial" panose="020B0604020202020204" pitchFamily="34" charset="0"/>
                          <a:ea typeface="+mn-ea"/>
                          <a:cs typeface="Arial" panose="020B0604020202020204" pitchFamily="34" charset="0"/>
                        </a:rPr>
                        <a:t> костюм, </a:t>
                      </a:r>
                      <a:r>
                        <a:rPr lang="ru-RU" sz="1200" b="0" kern="1200" dirty="0" err="1">
                          <a:solidFill>
                            <a:schemeClr val="tx1"/>
                          </a:solidFill>
                          <a:effectLst/>
                          <a:latin typeface="Arial" panose="020B0604020202020204" pitchFamily="34" charset="0"/>
                          <a:ea typeface="+mn-ea"/>
                          <a:cs typeface="Arial" panose="020B0604020202020204" pitchFamily="34" charset="0"/>
                        </a:rPr>
                        <a:t>мобiльний</a:t>
                      </a:r>
                      <a:r>
                        <a:rPr lang="ru-RU" sz="1200" b="0" kern="1200" dirty="0">
                          <a:solidFill>
                            <a:schemeClr val="tx1"/>
                          </a:solidFill>
                          <a:effectLst/>
                          <a:latin typeface="Arial" panose="020B0604020202020204" pitchFamily="34" charset="0"/>
                          <a:ea typeface="+mn-ea"/>
                          <a:cs typeface="Arial" panose="020B0604020202020204" pitchFamily="34" charset="0"/>
                        </a:rPr>
                        <a:t> телефон, </a:t>
                      </a:r>
                      <a:r>
                        <a:rPr lang="ru-RU" sz="1200" b="0" kern="1200" dirty="0" err="1">
                          <a:solidFill>
                            <a:schemeClr val="tx1"/>
                          </a:solidFill>
                          <a:effectLst/>
                          <a:latin typeface="Arial" panose="020B0604020202020204" pitchFamily="34" charset="0"/>
                          <a:ea typeface="+mn-ea"/>
                          <a:cs typeface="Arial" panose="020B0604020202020204" pitchFamily="34" charset="0"/>
                        </a:rPr>
                        <a:t>пилосос</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необхiдно</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заощадити</a:t>
                      </a:r>
                      <a:r>
                        <a:rPr lang="ru-RU" sz="1200" b="0" kern="1200" dirty="0">
                          <a:solidFill>
                            <a:schemeClr val="tx1"/>
                          </a:solidFill>
                          <a:effectLst/>
                          <a:latin typeface="Arial" panose="020B0604020202020204" pitchFamily="34" charset="0"/>
                          <a:ea typeface="+mn-ea"/>
                          <a:cs typeface="Arial" panose="020B0604020202020204" pitchFamily="34" charset="0"/>
                        </a:rPr>
                        <a:t> або </a:t>
                      </a:r>
                      <a:r>
                        <a:rPr lang="ru-RU" sz="1200" b="0" kern="1200" dirty="0" err="1">
                          <a:solidFill>
                            <a:schemeClr val="tx1"/>
                          </a:solidFill>
                          <a:effectLst/>
                          <a:latin typeface="Arial" panose="020B0604020202020204" pitchFamily="34" charset="0"/>
                          <a:ea typeface="+mn-ea"/>
                          <a:cs typeface="Arial" panose="020B0604020202020204" pitchFamily="34" charset="0"/>
                        </a:rPr>
                        <a:t>позичити</a:t>
                      </a:r>
                      <a:endParaRPr lang="uk-UA" sz="1200" b="0" kern="1200" dirty="0">
                        <a:solidFill>
                          <a:schemeClr val="tx1"/>
                        </a:solidFill>
                        <a:effectLst/>
                        <a:latin typeface="Arial" panose="020B0604020202020204" pitchFamily="34" charset="0"/>
                        <a:ea typeface="+mn-ea"/>
                        <a:cs typeface="Arial" panose="020B0604020202020204" pitchFamily="34" charset="0"/>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98781">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Вистачає на </a:t>
                      </a:r>
                      <a:r>
                        <a:rPr lang="ru-RU" sz="1200" b="0" kern="1200" dirty="0" err="1">
                          <a:solidFill>
                            <a:schemeClr val="tx1"/>
                          </a:solidFill>
                          <a:effectLst/>
                          <a:latin typeface="Arial" panose="020B0604020202020204" pitchFamily="34" charset="0"/>
                          <a:ea typeface="+mn-ea"/>
                          <a:cs typeface="Arial" panose="020B0604020202020204" pitchFamily="34" charset="0"/>
                        </a:rPr>
                        <a:t>харчування</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одяг</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взуття</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iншi</a:t>
                      </a:r>
                      <a:r>
                        <a:rPr lang="ru-RU" sz="1200" b="0" kern="1200" dirty="0">
                          <a:solidFill>
                            <a:schemeClr val="tx1"/>
                          </a:solidFill>
                          <a:effectLst/>
                          <a:latin typeface="Arial" panose="020B0604020202020204" pitchFamily="34" charset="0"/>
                          <a:ea typeface="+mn-ea"/>
                          <a:cs typeface="Arial" panose="020B0604020202020204" pitchFamily="34" charset="0"/>
                        </a:rPr>
                        <a:t> покупки. Але для </a:t>
                      </a:r>
                      <a:r>
                        <a:rPr lang="ru-RU" sz="1200" b="0" kern="1200" dirty="0" err="1">
                          <a:solidFill>
                            <a:schemeClr val="tx1"/>
                          </a:solidFill>
                          <a:effectLst/>
                          <a:latin typeface="Arial" panose="020B0604020202020204" pitchFamily="34" charset="0"/>
                          <a:ea typeface="+mn-ea"/>
                          <a:cs typeface="Arial" panose="020B0604020202020204" pitchFamily="34" charset="0"/>
                        </a:rPr>
                        <a:t>придбання</a:t>
                      </a:r>
                      <a:r>
                        <a:rPr lang="ru-RU" sz="1200" b="0" kern="1200" dirty="0">
                          <a:solidFill>
                            <a:schemeClr val="tx1"/>
                          </a:solidFill>
                          <a:effectLst/>
                          <a:latin typeface="Arial" panose="020B0604020202020204" pitchFamily="34" charset="0"/>
                          <a:ea typeface="+mn-ea"/>
                          <a:cs typeface="Arial" panose="020B0604020202020204" pitchFamily="34" charset="0"/>
                        </a:rPr>
                        <a:t> речей, </a:t>
                      </a:r>
                      <a:r>
                        <a:rPr lang="ru-RU" sz="1200" b="0" kern="1200" dirty="0" err="1">
                          <a:solidFill>
                            <a:schemeClr val="tx1"/>
                          </a:solidFill>
                          <a:effectLst/>
                          <a:latin typeface="Arial" panose="020B0604020202020204" pitchFamily="34" charset="0"/>
                          <a:ea typeface="+mn-ea"/>
                          <a:cs typeface="Arial" panose="020B0604020202020204" pitchFamily="34" charset="0"/>
                        </a:rPr>
                        <a:t>якi</a:t>
                      </a:r>
                      <a:r>
                        <a:rPr lang="ru-RU" sz="1200" b="0" kern="1200" dirty="0">
                          <a:solidFill>
                            <a:schemeClr val="tx1"/>
                          </a:solidFill>
                          <a:effectLst/>
                          <a:latin typeface="Arial" panose="020B0604020202020204" pitchFamily="34" charset="0"/>
                          <a:ea typeface="+mn-ea"/>
                          <a:cs typeface="Arial" panose="020B0604020202020204" pitchFamily="34" charset="0"/>
                        </a:rPr>
                        <a:t> дорого </a:t>
                      </a:r>
                      <a:r>
                        <a:rPr lang="ru-RU" sz="1200" b="0" kern="1200" dirty="0" err="1">
                          <a:solidFill>
                            <a:schemeClr val="tx1"/>
                          </a:solidFill>
                          <a:effectLst/>
                          <a:latin typeface="Arial" panose="020B0604020202020204" pitchFamily="34" charset="0"/>
                          <a:ea typeface="+mn-ea"/>
                          <a:cs typeface="Arial" panose="020B0604020202020204" pitchFamily="34" charset="0"/>
                        </a:rPr>
                        <a:t>коштують</a:t>
                      </a:r>
                      <a:r>
                        <a:rPr lang="ru-RU" sz="1200" b="0" kern="1200" dirty="0">
                          <a:solidFill>
                            <a:schemeClr val="tx1"/>
                          </a:solidFill>
                          <a:effectLst/>
                          <a:latin typeface="Arial" panose="020B0604020202020204" pitchFamily="34" charset="0"/>
                          <a:ea typeface="+mn-ea"/>
                          <a:cs typeface="Arial" panose="020B0604020202020204" pitchFamily="34" charset="0"/>
                        </a:rPr>
                        <a:t> (таких як </a:t>
                      </a:r>
                      <a:r>
                        <a:rPr lang="ru-RU" sz="1200" b="0" kern="1200" dirty="0" err="1">
                          <a:solidFill>
                            <a:schemeClr val="tx1"/>
                          </a:solidFill>
                          <a:effectLst/>
                          <a:latin typeface="Arial" panose="020B0604020202020204" pitchFamily="34" charset="0"/>
                          <a:ea typeface="+mn-ea"/>
                          <a:cs typeface="Arial" panose="020B0604020202020204" pitchFamily="34" charset="0"/>
                        </a:rPr>
                        <a:t>сучасний</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телевiзор</a:t>
                      </a:r>
                      <a:r>
                        <a:rPr lang="ru-RU" sz="1200" b="0" kern="1200" dirty="0">
                          <a:solidFill>
                            <a:schemeClr val="tx1"/>
                          </a:solidFill>
                          <a:effectLst/>
                          <a:latin typeface="Arial" panose="020B0604020202020204" pitchFamily="34" charset="0"/>
                          <a:ea typeface="+mn-ea"/>
                          <a:cs typeface="Arial" panose="020B0604020202020204" pitchFamily="34" charset="0"/>
                        </a:rPr>
                        <a:t>, холодильник, </a:t>
                      </a:r>
                      <a:r>
                        <a:rPr lang="ru-RU" sz="1200" b="0" kern="1200" dirty="0" err="1">
                          <a:solidFill>
                            <a:schemeClr val="tx1"/>
                          </a:solidFill>
                          <a:effectLst/>
                          <a:latin typeface="Arial" panose="020B0604020202020204" pitchFamily="34" charset="0"/>
                          <a:ea typeface="+mn-ea"/>
                          <a:cs typeface="Arial" panose="020B0604020202020204" pitchFamily="34" charset="0"/>
                        </a:rPr>
                        <a:t>меблi</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необхiдно</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заощадити</a:t>
                      </a:r>
                      <a:r>
                        <a:rPr lang="ru-RU" sz="1200" b="0" kern="1200" dirty="0">
                          <a:solidFill>
                            <a:schemeClr val="tx1"/>
                          </a:solidFill>
                          <a:effectLst/>
                          <a:latin typeface="Arial" panose="020B0604020202020204" pitchFamily="34" charset="0"/>
                          <a:ea typeface="+mn-ea"/>
                          <a:cs typeface="Arial" panose="020B0604020202020204" pitchFamily="34" charset="0"/>
                        </a:rPr>
                        <a:t> або </a:t>
                      </a:r>
                      <a:r>
                        <a:rPr lang="ru-RU" sz="1200" b="0" kern="1200" dirty="0" err="1">
                          <a:solidFill>
                            <a:schemeClr val="tx1"/>
                          </a:solidFill>
                          <a:effectLst/>
                          <a:latin typeface="Arial" panose="020B0604020202020204" pitchFamily="34" charset="0"/>
                          <a:ea typeface="+mn-ea"/>
                          <a:cs typeface="Arial" panose="020B0604020202020204" pitchFamily="34" charset="0"/>
                        </a:rPr>
                        <a:t>позичити</a:t>
                      </a:r>
                      <a:endParaRPr lang="ru-RU" sz="1200" b="0" kern="1200" dirty="0">
                        <a:solidFill>
                          <a:schemeClr val="tx1"/>
                        </a:solidFill>
                        <a:effectLst/>
                        <a:latin typeface="Arial" panose="020B0604020202020204" pitchFamily="34" charset="0"/>
                        <a:ea typeface="+mn-ea"/>
                        <a:cs typeface="Arial" panose="020B0604020202020204" pitchFamily="34" charset="0"/>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0741">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Вистачає на </a:t>
                      </a:r>
                      <a:r>
                        <a:rPr lang="ru-RU" sz="1200" b="0" kern="1200" dirty="0" err="1">
                          <a:solidFill>
                            <a:schemeClr val="tx1"/>
                          </a:solidFill>
                          <a:effectLst/>
                          <a:latin typeface="Arial" panose="020B0604020202020204" pitchFamily="34" charset="0"/>
                          <a:ea typeface="+mn-ea"/>
                          <a:cs typeface="Arial" panose="020B0604020202020204" pitchFamily="34" charset="0"/>
                        </a:rPr>
                        <a:t>харчування</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одяг</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взуття</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дорогi</a:t>
                      </a:r>
                      <a:r>
                        <a:rPr lang="ru-RU" sz="1200" b="0" kern="1200" dirty="0">
                          <a:solidFill>
                            <a:schemeClr val="tx1"/>
                          </a:solidFill>
                          <a:effectLst/>
                          <a:latin typeface="Arial" panose="020B0604020202020204" pitchFamily="34" charset="0"/>
                          <a:ea typeface="+mn-ea"/>
                          <a:cs typeface="Arial" panose="020B0604020202020204" pitchFamily="34" charset="0"/>
                        </a:rPr>
                        <a:t> покупки. Для таких покупок як машина, квартира </a:t>
                      </a:r>
                      <a:r>
                        <a:rPr lang="ru-RU" sz="1200" b="0" kern="1200" dirty="0" err="1">
                          <a:solidFill>
                            <a:schemeClr val="tx1"/>
                          </a:solidFill>
                          <a:effectLst/>
                          <a:latin typeface="Arial" panose="020B0604020202020204" pitchFamily="34" charset="0"/>
                          <a:ea typeface="+mn-ea"/>
                          <a:cs typeface="Arial" panose="020B0604020202020204" pitchFamily="34" charset="0"/>
                        </a:rPr>
                        <a:t>необхiдно</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заощадити</a:t>
                      </a:r>
                      <a:r>
                        <a:rPr lang="ru-RU" sz="1200" b="0" kern="1200" dirty="0">
                          <a:solidFill>
                            <a:schemeClr val="tx1"/>
                          </a:solidFill>
                          <a:effectLst/>
                          <a:latin typeface="Arial" panose="020B0604020202020204" pitchFamily="34" charset="0"/>
                          <a:ea typeface="+mn-ea"/>
                          <a:cs typeface="Arial" panose="020B0604020202020204" pitchFamily="34" charset="0"/>
                        </a:rPr>
                        <a:t> або </a:t>
                      </a:r>
                      <a:r>
                        <a:rPr lang="ru-RU" sz="1200" b="0" kern="1200" dirty="0" err="1">
                          <a:solidFill>
                            <a:schemeClr val="tx1"/>
                          </a:solidFill>
                          <a:effectLst/>
                          <a:latin typeface="Arial" panose="020B0604020202020204" pitchFamily="34" charset="0"/>
                          <a:ea typeface="+mn-ea"/>
                          <a:cs typeface="Arial" panose="020B0604020202020204" pitchFamily="34" charset="0"/>
                        </a:rPr>
                        <a:t>позичити</a:t>
                      </a:r>
                      <a:endParaRPr lang="ru-RU" sz="1200" b="0" kern="1200" dirty="0">
                        <a:solidFill>
                          <a:schemeClr val="tx1"/>
                        </a:solidFill>
                        <a:effectLst/>
                        <a:latin typeface="Arial" panose="020B0604020202020204" pitchFamily="34" charset="0"/>
                        <a:ea typeface="+mn-ea"/>
                        <a:cs typeface="Arial" panose="020B0604020202020204" pitchFamily="34" charset="0"/>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10209">
                <a:tc>
                  <a:txBody>
                    <a:bodyPr/>
                    <a:lstStyle/>
                    <a:p>
                      <a:pPr algn="r"/>
                      <a:r>
                        <a:rPr lang="ru-RU" sz="1200" b="0" kern="1200" dirty="0">
                          <a:solidFill>
                            <a:schemeClr val="tx1"/>
                          </a:solidFill>
                          <a:effectLst/>
                          <a:latin typeface="Arial" panose="020B0604020202020204" pitchFamily="34" charset="0"/>
                          <a:ea typeface="+mn-ea"/>
                          <a:cs typeface="Arial" panose="020B0604020202020204" pitchFamily="34" charset="0"/>
                        </a:rPr>
                        <a:t>Будь-</a:t>
                      </a:r>
                      <a:r>
                        <a:rPr lang="ru-RU" sz="1200" b="0" kern="1200" dirty="0" err="1">
                          <a:solidFill>
                            <a:schemeClr val="tx1"/>
                          </a:solidFill>
                          <a:effectLst/>
                          <a:latin typeface="Arial" panose="020B0604020202020204" pitchFamily="34" charset="0"/>
                          <a:ea typeface="+mn-ea"/>
                          <a:cs typeface="Arial" panose="020B0604020202020204" pitchFamily="34" charset="0"/>
                        </a:rPr>
                        <a:t>якi</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необхiднi</a:t>
                      </a:r>
                      <a:r>
                        <a:rPr lang="ru-RU" sz="1200" b="0" kern="1200" dirty="0">
                          <a:solidFill>
                            <a:schemeClr val="tx1"/>
                          </a:solidFill>
                          <a:effectLst/>
                          <a:latin typeface="Arial" panose="020B0604020202020204" pitchFamily="34" charset="0"/>
                          <a:ea typeface="+mn-ea"/>
                          <a:cs typeface="Arial" panose="020B0604020202020204" pitchFamily="34" charset="0"/>
                        </a:rPr>
                        <a:t> покупки </a:t>
                      </a:r>
                      <a:r>
                        <a:rPr lang="ru-RU" sz="1200" b="0" kern="1200" dirty="0" err="1">
                          <a:solidFill>
                            <a:schemeClr val="tx1"/>
                          </a:solidFill>
                          <a:effectLst/>
                          <a:latin typeface="Arial" panose="020B0604020202020204" pitchFamily="34" charset="0"/>
                          <a:ea typeface="+mn-ea"/>
                          <a:cs typeface="Arial" panose="020B0604020202020204" pitchFamily="34" charset="0"/>
                        </a:rPr>
                        <a:t>можу</a:t>
                      </a:r>
                      <a:r>
                        <a:rPr lang="ru-RU" sz="1200" b="0" kern="1200" dirty="0">
                          <a:solidFill>
                            <a:schemeClr val="tx1"/>
                          </a:solidFill>
                          <a:effectLst/>
                          <a:latin typeface="Arial" panose="020B0604020202020204" pitchFamily="34" charset="0"/>
                          <a:ea typeface="+mn-ea"/>
                          <a:cs typeface="Arial" panose="020B0604020202020204" pitchFamily="34" charset="0"/>
                        </a:rPr>
                        <a:t> </a:t>
                      </a:r>
                      <a:r>
                        <a:rPr lang="ru-RU" sz="1200" b="0" kern="1200" dirty="0" err="1">
                          <a:solidFill>
                            <a:schemeClr val="tx1"/>
                          </a:solidFill>
                          <a:effectLst/>
                          <a:latin typeface="Arial" panose="020B0604020202020204" pitchFamily="34" charset="0"/>
                          <a:ea typeface="+mn-ea"/>
                          <a:cs typeface="Arial" panose="020B0604020202020204" pitchFamily="34" charset="0"/>
                        </a:rPr>
                        <a:t>зробити</a:t>
                      </a:r>
                      <a:r>
                        <a:rPr lang="ru-RU" sz="1200" b="0" kern="1200" dirty="0">
                          <a:solidFill>
                            <a:schemeClr val="tx1"/>
                          </a:solidFill>
                          <a:effectLst/>
                          <a:latin typeface="Arial" panose="020B0604020202020204" pitchFamily="34" charset="0"/>
                          <a:ea typeface="+mn-ea"/>
                          <a:cs typeface="Arial" panose="020B0604020202020204" pitchFamily="34" charset="0"/>
                        </a:rPr>
                        <a:t> в будь-який час</a:t>
                      </a: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6852">
                <a:tc>
                  <a:txBody>
                    <a:bodyPr/>
                    <a:lstStyle/>
                    <a:p>
                      <a:pPr algn="r">
                        <a:lnSpc>
                          <a:spcPct val="115000"/>
                        </a:lnSpc>
                        <a:spcAft>
                          <a:spcPts val="0"/>
                        </a:spcAft>
                      </a:pPr>
                      <a:r>
                        <a:rPr lang="ru-RU" sz="1200" b="0" kern="1200" dirty="0">
                          <a:solidFill>
                            <a:schemeClr val="tx1"/>
                          </a:solidFill>
                          <a:effectLst/>
                          <a:latin typeface="Arial" panose="020B0604020202020204" pitchFamily="34" charset="0"/>
                          <a:ea typeface="+mn-ea"/>
                          <a:cs typeface="Arial" panose="020B0604020202020204" pitchFamily="34" charset="0"/>
                        </a:rPr>
                        <a:t>Важко </a:t>
                      </a:r>
                      <a:r>
                        <a:rPr lang="ru-RU" sz="1200" b="0" kern="1200" dirty="0" err="1">
                          <a:solidFill>
                            <a:schemeClr val="tx1"/>
                          </a:solidFill>
                          <a:effectLst/>
                          <a:latin typeface="Arial" panose="020B0604020202020204" pitchFamily="34" charset="0"/>
                          <a:ea typeface="+mn-ea"/>
                          <a:cs typeface="Arial" panose="020B0604020202020204" pitchFamily="34" charset="0"/>
                        </a:rPr>
                        <a:t>сказати</a:t>
                      </a:r>
                      <a:r>
                        <a:rPr lang="ru-RU" sz="1200" b="0" kern="1200" dirty="0">
                          <a:solidFill>
                            <a:schemeClr val="tx1"/>
                          </a:solidFill>
                          <a:effectLst/>
                          <a:latin typeface="Arial" panose="020B0604020202020204" pitchFamily="34" charset="0"/>
                          <a:ea typeface="+mn-ea"/>
                          <a:cs typeface="Arial" panose="020B0604020202020204" pitchFamily="34" charset="0"/>
                        </a:rPr>
                        <a:t>/ В</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err="1">
                          <a:solidFill>
                            <a:schemeClr val="tx1"/>
                          </a:solidFill>
                          <a:effectLst/>
                          <a:latin typeface="Arial" panose="020B0604020202020204" pitchFamily="34" charset="0"/>
                          <a:ea typeface="+mn-ea"/>
                          <a:cs typeface="Arial" panose="020B0604020202020204" pitchFamily="34" charset="0"/>
                        </a:rPr>
                        <a:t>дмова</a:t>
                      </a:r>
                      <a:r>
                        <a:rPr lang="ru-RU" sz="1200" b="0" kern="1200" dirty="0">
                          <a:solidFill>
                            <a:schemeClr val="tx1"/>
                          </a:solidFill>
                          <a:effectLst/>
                          <a:latin typeface="Arial" panose="020B0604020202020204" pitchFamily="34" charset="0"/>
                          <a:ea typeface="+mn-ea"/>
                          <a:cs typeface="Arial" panose="020B0604020202020204" pitchFamily="34" charset="0"/>
                        </a:rPr>
                        <a:t> в</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err="1">
                          <a:solidFill>
                            <a:schemeClr val="tx1"/>
                          </a:solidFill>
                          <a:effectLst/>
                          <a:latin typeface="Arial" panose="020B0604020202020204" pitchFamily="34" charset="0"/>
                          <a:ea typeface="+mn-ea"/>
                          <a:cs typeface="Arial" panose="020B0604020202020204" pitchFamily="34" charset="0"/>
                        </a:rPr>
                        <a:t>дпов</a:t>
                      </a:r>
                      <a:r>
                        <a:rPr lang="en-US" sz="1200" b="0" kern="1200" dirty="0">
                          <a:solidFill>
                            <a:schemeClr val="tx1"/>
                          </a:solidFill>
                          <a:effectLst/>
                          <a:latin typeface="Arial" panose="020B0604020202020204" pitchFamily="34" charset="0"/>
                          <a:ea typeface="+mn-ea"/>
                          <a:cs typeface="Arial" panose="020B0604020202020204" pitchFamily="34" charset="0"/>
                        </a:rPr>
                        <a:t>i</a:t>
                      </a:r>
                      <a:r>
                        <a:rPr lang="ru-RU" sz="1200" b="0" kern="1200" dirty="0" err="1">
                          <a:solidFill>
                            <a:schemeClr val="tx1"/>
                          </a:solidFill>
                          <a:effectLst/>
                          <a:latin typeface="Arial" panose="020B0604020202020204" pitchFamily="34" charset="0"/>
                          <a:ea typeface="+mn-ea"/>
                          <a:cs typeface="Arial" panose="020B0604020202020204" pitchFamily="34" charset="0"/>
                        </a:rPr>
                        <a:t>дати</a:t>
                      </a:r>
                      <a:r>
                        <a:rPr lang="en-US" sz="1200" b="0" kern="1200" dirty="0">
                          <a:solidFill>
                            <a:schemeClr val="tx1"/>
                          </a:solidFill>
                          <a:effectLst/>
                          <a:latin typeface="Arial" panose="020B0604020202020204" pitchFamily="34" charset="0"/>
                          <a:ea typeface="+mn-ea"/>
                          <a:cs typeface="Arial" panose="020B0604020202020204" pitchFamily="34" charset="0"/>
                        </a:rPr>
                        <a:t> </a:t>
                      </a:r>
                      <a:endParaRPr lang="uk-UA" sz="1200" b="0" dirty="0">
                        <a:solidFill>
                          <a:schemeClr val="tx1"/>
                        </a:solidFill>
                        <a:effectLst/>
                        <a:latin typeface="Arial" panose="020B0604020202020204" pitchFamily="34" charset="0"/>
                        <a:ea typeface="Calibri"/>
                        <a:cs typeface="Arial" panose="020B0604020202020204" pitchFamily="34" charset="0"/>
                      </a:endParaRPr>
                    </a:p>
                  </a:txBody>
                  <a:tcPr marL="72000" marR="7200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30332819"/>
                  </a:ext>
                </a:extLst>
              </a:tr>
            </a:tbl>
          </a:graphicData>
        </a:graphic>
      </p:graphicFrame>
      <p:sp>
        <p:nvSpPr>
          <p:cNvPr id="6" name="Объект 28"/>
          <p:cNvSpPr txBox="1">
            <a:spLocks/>
          </p:cNvSpPr>
          <p:nvPr/>
        </p:nvSpPr>
        <p:spPr>
          <a:xfrm>
            <a:off x="242247" y="1008764"/>
            <a:ext cx="8497862" cy="276999"/>
          </a:xfrm>
          <a:prstGeom prst="rect">
            <a:avLst/>
          </a:prstGeom>
          <a:noFill/>
        </p:spPr>
        <p:txBody>
          <a:bodyPr vert="horz" wrap="square" lIns="91440" tIns="45720" rIns="91440" bIns="45720" rtlCol="0">
            <a:spAutoFit/>
          </a:bodyPr>
          <a:lstStyle>
            <a:defPPr>
              <a:defRPr lang="en-US"/>
            </a:defPPr>
            <a:lvl1pPr indent="0">
              <a:spcBef>
                <a:spcPts val="0"/>
              </a:spcBef>
              <a:spcAft>
                <a:spcPts val="800"/>
              </a:spcAft>
              <a:buFont typeface="Arial"/>
              <a:buNone/>
              <a:defRPr sz="1200" b="1" i="1">
                <a:latin typeface="Arial" panose="020B0604020202020204" pitchFamily="34" charset="0"/>
                <a:cs typeface="Arial" panose="020B0604020202020204" pitchFamily="34" charset="0"/>
              </a:defRPr>
            </a:lvl1pPr>
            <a:lvl2pPr marL="684213" indent="-230188">
              <a:spcBef>
                <a:spcPts val="0"/>
              </a:spcBef>
              <a:spcAft>
                <a:spcPts val="800"/>
              </a:spcAft>
              <a:buFont typeface="Arial"/>
              <a:buChar char="–"/>
              <a:defRPr sz="1600" b="0" i="0">
                <a:solidFill>
                  <a:srgbClr val="6C6463"/>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ru-RU" dirty="0"/>
              <a:t>ЯК ВИ ОЦIНЮЄТЕ МАТЕРIАЛЬНЕ СТАНОВИЩЕ СВОЄЇ РОДИНИ?</a:t>
            </a:r>
          </a:p>
        </p:txBody>
      </p:sp>
      <p:sp>
        <p:nvSpPr>
          <p:cNvPr id="7" name="Title 7"/>
          <p:cNvSpPr txBox="1">
            <a:spLocks/>
          </p:cNvSpPr>
          <p:nvPr/>
        </p:nvSpPr>
        <p:spPr bwMode="auto">
          <a:xfrm>
            <a:off x="145777" y="21720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pPr>
            <a:r>
              <a:rPr lang="ru-RU" altLang="en-US" b="1" dirty="0">
                <a:solidFill>
                  <a:srgbClr val="651D32"/>
                </a:solidFill>
                <a:latin typeface="Gill Sans MT" panose="020B0502020104020203" pitchFamily="34" charset="0"/>
              </a:rPr>
              <a:t>ХАРАКТЕРИСТИКИ РЕСПОНДЕНТІВ </a:t>
            </a:r>
            <a:r>
              <a:rPr kumimoji="0" lang="en-US" altLang="en-US" sz="1800" b="1" i="0" u="none" strike="noStrike" kern="1200" cap="none" spc="0" normalizeH="0" baseline="0" noProof="0" dirty="0">
                <a:ln>
                  <a:noFill/>
                </a:ln>
                <a:solidFill>
                  <a:srgbClr val="651D32"/>
                </a:solidFill>
                <a:effectLst/>
                <a:uLnTx/>
                <a:uFillTx/>
                <a:latin typeface="Gill Sans MT" panose="020B0502020104020203" pitchFamily="34" charset="0"/>
                <a:ea typeface="+mn-ea"/>
                <a:cs typeface="Arial" panose="020B0604020202020204" pitchFamily="34" charset="0"/>
              </a:rPr>
              <a:t>(3/5)</a:t>
            </a:r>
            <a:endParaRPr kumimoji="0" lang="en-US" altLang="en-US" sz="18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Arial" panose="020B0604020202020204" pitchFamily="34" charset="0"/>
            </a:endParaRPr>
          </a:p>
        </p:txBody>
      </p:sp>
      <p:sp>
        <p:nvSpPr>
          <p:cNvPr id="10" name="Нижний колонтитул 4"/>
          <p:cNvSpPr txBox="1">
            <a:spLocks/>
          </p:cNvSpPr>
          <p:nvPr/>
        </p:nvSpPr>
        <p:spPr>
          <a:xfrm>
            <a:off x="7406410" y="4998869"/>
            <a:ext cx="1598678" cy="208647"/>
          </a:xfrm>
          <a:prstGeom prst="rect">
            <a:avLst/>
          </a:prstGeom>
        </p:spPr>
        <p:txBody>
          <a:bodyPr vert="horz" wrap="square" lIns="91440" tIns="45720" rIns="91440" bIns="45720" rtlCol="0" anchor="ctr">
            <a:spAutoFit/>
          </a:bodyPr>
          <a:lstStyle>
            <a:defPPr>
              <a:defRPr lang="en-US"/>
            </a:defPPr>
            <a:lvl1pPr marL="0" algn="ctr" defTabSz="457200" rtl="0" eaLnBrk="1" latinLnBrk="0" hangingPunct="1">
              <a:defRPr sz="600" b="0" i="0"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756" dirty="0"/>
              <a:t>База</a:t>
            </a:r>
            <a:r>
              <a:rPr lang="en-US" sz="756" dirty="0"/>
              <a:t>: </a:t>
            </a:r>
            <a:r>
              <a:rPr lang="ru-RU" sz="756" dirty="0"/>
              <a:t>Загалом</a:t>
            </a:r>
            <a:r>
              <a:rPr lang="en-US" sz="756" dirty="0"/>
              <a:t> (n=2478)</a:t>
            </a:r>
            <a:endParaRPr lang="uk-UA" sz="756" dirty="0"/>
          </a:p>
        </p:txBody>
      </p:sp>
    </p:spTree>
    <p:extLst>
      <p:ext uri="{BB962C8B-B14F-4D97-AF65-F5344CB8AC3E}">
        <p14:creationId xmlns:p14="http://schemas.microsoft.com/office/powerpoint/2010/main" val="1700518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IYeaa2lqkuV7p98IY4ue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Vz3dOmnk0q6IjbfMrif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OifUV5y802PMSZeXTc4Pw"/>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jfk38lzI0mG3gFrbPtO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Vz3dOmnk0q6IjbfMrif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FisKhHFxUm5zNyGxmxW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Vz3dOmnk0q6IjbfMrifw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OifUV5y802PMSZeXTc4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Vz3dOmnk0q6IjbfMrif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FisKhHFxUm5zNyGxmxW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Vz3dOmnk0q6IjbfMrifwA"/>
</p:tagLst>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16.9-Template_4.29.2016</Template>
  <TotalTime>8551</TotalTime>
  <Words>6029</Words>
  <Application>Microsoft Office PowerPoint</Application>
  <PresentationFormat>Произвольный</PresentationFormat>
  <Paragraphs>525</Paragraphs>
  <Slides>50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50</vt:i4>
      </vt:variant>
    </vt:vector>
  </HeadingPairs>
  <TitlesOfParts>
    <vt:vector size="52" baseType="lpstr">
      <vt:lpstr>16.9-Template_4.29.2016</vt:lpstr>
      <vt:lpstr>1_16.9-Template_4.29.2016</vt:lpstr>
      <vt:lpstr> ПРОГРАМА «НОВЕ ПРАВОСУДДЯ» ВСЕУКРАЇНСЬКЕ ОПИТУВАННЯ ГРОМАДЯН ЩОДО НЕЗАЛЕЖНОСТІ ТА ПІДЗВІТНОСТІ СУДОВОЇ ВЛАДИ, СПРИЙНЯТТЯ СУДОВОЇ РЕФОРМИ ТА КОРУПЦІЇ В СУДОВІЙ СИСТЕМІ </vt:lpstr>
      <vt:lpstr>ЗМІСТ</vt:lpstr>
      <vt:lpstr>ЗАГАЛЬНІ ДАНІ</vt:lpstr>
      <vt:lpstr>Презентация PowerPoint</vt:lpstr>
      <vt:lpstr>Презентация PowerPoint</vt:lpstr>
      <vt:lpstr>ХАРАКТЕРИСТИКИ РЕСПОНДЕНТІВ</vt:lpstr>
      <vt:lpstr>Презентация PowerPoint</vt:lpstr>
      <vt:lpstr>Презентация PowerPoint</vt:lpstr>
      <vt:lpstr>Презентация PowerPoint</vt:lpstr>
      <vt:lpstr>Презентация PowerPoint</vt:lpstr>
      <vt:lpstr>Презентация PowerPoint</vt:lpstr>
      <vt:lpstr>ДОВІРА ДО ДЕРЖАВНИХ І СУСПІЛЬНИХ ІНСТИТУЦІЙ</vt:lpstr>
      <vt:lpstr>Презентация PowerPoint</vt:lpstr>
      <vt:lpstr>Презентация PowerPoint</vt:lpstr>
      <vt:lpstr>Презентация PowerPoint</vt:lpstr>
      <vt:lpstr>СПРИЙНЯТТЯ СУДОВОЇ СИСТЕМИ ТА СУДОВОЇ РЕФОРМИ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СПРИЙНЯТТЯ КОРУПЦІЇ В УКРАЇНІ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ОСОБИСТИЙ ДОСВІД ПРОТИДІЇ КОРУПЦІЇ ТА ГОТОВНІСТЬ ДО ТАКОЇ ПРОТИДІЇ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olenchenko</cp:lastModifiedBy>
  <cp:revision>814</cp:revision>
  <dcterms:created xsi:type="dcterms:W3CDTF">2016-05-03T19:58:32Z</dcterms:created>
  <dcterms:modified xsi:type="dcterms:W3CDTF">2018-10-25T14:06:56Z</dcterms:modified>
</cp:coreProperties>
</file>