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91" r:id="rId3"/>
    <p:sldId id="283" r:id="rId4"/>
    <p:sldId id="286" r:id="rId5"/>
    <p:sldId id="288" r:id="rId6"/>
    <p:sldId id="289" r:id="rId7"/>
    <p:sldId id="28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09" autoAdjust="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C33BB-ECFF-414F-9A88-CA55D2F08C7D}" type="datetimeFigureOut">
              <a:rPr lang="uk-UA" smtClean="0"/>
              <a:t>26.10.2023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10149-91F1-41F4-89B8-8700CE14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8246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10149-91F1-41F4-89B8-8700CE1446B0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2065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 smtClean="0"/>
              <a:t>Судові</a:t>
            </a:r>
            <a:r>
              <a:rPr lang="ru-RU" dirty="0" smtClean="0"/>
              <a:t> </a:t>
            </a:r>
            <a:r>
              <a:rPr lang="ru-RU" dirty="0" err="1" smtClean="0"/>
              <a:t>справи</a:t>
            </a:r>
            <a:r>
              <a:rPr lang="ru-RU" dirty="0" smtClean="0"/>
              <a:t> про </a:t>
            </a:r>
            <a:r>
              <a:rPr lang="ru-RU" dirty="0" err="1" smtClean="0"/>
              <a:t>воєнні</a:t>
            </a:r>
            <a:r>
              <a:rPr lang="ru-RU" dirty="0" smtClean="0"/>
              <a:t> </a:t>
            </a:r>
            <a:r>
              <a:rPr lang="ru-RU" dirty="0" err="1" smtClean="0"/>
              <a:t>злочини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нині</a:t>
            </a:r>
            <a:r>
              <a:rPr lang="ru-RU" dirty="0" smtClean="0"/>
              <a:t> </a:t>
            </a:r>
            <a:r>
              <a:rPr lang="ru-RU" dirty="0" err="1" smtClean="0"/>
              <a:t>розглядаються</a:t>
            </a:r>
            <a:r>
              <a:rPr lang="ru-RU" dirty="0" smtClean="0"/>
              <a:t> в судах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повномасштабного</a:t>
            </a:r>
            <a:r>
              <a:rPr lang="ru-RU" dirty="0" smtClean="0"/>
              <a:t> </a:t>
            </a:r>
            <a:r>
              <a:rPr lang="ru-RU" dirty="0" err="1" smtClean="0"/>
              <a:t>вторгнення</a:t>
            </a:r>
            <a:r>
              <a:rPr lang="ru-RU" dirty="0" smtClean="0"/>
              <a:t> </a:t>
            </a:r>
            <a:r>
              <a:rPr lang="ru-RU" dirty="0" err="1" smtClean="0"/>
              <a:t>російських</a:t>
            </a:r>
            <a:r>
              <a:rPr lang="ru-RU" dirty="0" smtClean="0"/>
              <a:t> </a:t>
            </a:r>
            <a:r>
              <a:rPr lang="ru-RU" dirty="0" err="1" smtClean="0"/>
              <a:t>військ</a:t>
            </a:r>
            <a:r>
              <a:rPr lang="ru-RU" dirty="0" smtClean="0"/>
              <a:t> є без </a:t>
            </a:r>
            <a:r>
              <a:rPr lang="ru-RU" dirty="0" err="1" smtClean="0"/>
              <a:t>перебільшень</a:t>
            </a:r>
            <a:r>
              <a:rPr lang="ru-RU" dirty="0" smtClean="0"/>
              <a:t> </a:t>
            </a:r>
            <a:r>
              <a:rPr lang="ru-RU" dirty="0" err="1" smtClean="0"/>
              <a:t>надзвичайно</a:t>
            </a:r>
            <a:r>
              <a:rPr lang="ru-RU" dirty="0" smtClean="0"/>
              <a:t> </a:t>
            </a:r>
            <a:r>
              <a:rPr lang="ru-RU" dirty="0" err="1" smtClean="0"/>
              <a:t>важливими</a:t>
            </a:r>
            <a:r>
              <a:rPr lang="ru-RU" dirty="0" smtClean="0"/>
              <a:t> для </a:t>
            </a:r>
            <a:r>
              <a:rPr lang="ru-RU" dirty="0" err="1" smtClean="0"/>
              <a:t>суспільства</a:t>
            </a:r>
            <a:r>
              <a:rPr lang="ru-RU" dirty="0" smtClean="0"/>
              <a:t>, для </a:t>
            </a:r>
            <a:r>
              <a:rPr lang="ru-RU" dirty="0" err="1" smtClean="0"/>
              <a:t>держави</a:t>
            </a:r>
            <a:r>
              <a:rPr lang="ru-RU" dirty="0" smtClean="0"/>
              <a:t> як </a:t>
            </a:r>
            <a:r>
              <a:rPr lang="ru-RU" dirty="0" err="1" smtClean="0"/>
              <a:t>інституції</a:t>
            </a:r>
            <a:r>
              <a:rPr lang="ru-RU" dirty="0" smtClean="0"/>
              <a:t>, для </a:t>
            </a:r>
            <a:r>
              <a:rPr lang="ru-RU" dirty="0" err="1" smtClean="0"/>
              <a:t>історії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та </a:t>
            </a:r>
            <a:r>
              <a:rPr lang="ru-RU" dirty="0" err="1" smtClean="0"/>
              <a:t>світу</a:t>
            </a:r>
            <a:r>
              <a:rPr lang="ru-RU" dirty="0" smtClean="0"/>
              <a:t> як </a:t>
            </a:r>
            <a:r>
              <a:rPr lang="ru-RU" dirty="0" err="1" smtClean="0"/>
              <a:t>концепції</a:t>
            </a:r>
            <a:r>
              <a:rPr lang="ru-RU" dirty="0" smtClean="0"/>
              <a:t> для </a:t>
            </a:r>
            <a:r>
              <a:rPr lang="ru-RU" dirty="0" err="1" smtClean="0"/>
              <a:t>формування</a:t>
            </a:r>
            <a:r>
              <a:rPr lang="ru-RU" dirty="0" smtClean="0"/>
              <a:t> </a:t>
            </a:r>
            <a:r>
              <a:rPr lang="ru-RU" dirty="0" err="1" smtClean="0"/>
              <a:t>майбутнього</a:t>
            </a:r>
            <a:r>
              <a:rPr lang="ru-RU" dirty="0" smtClean="0"/>
              <a:t>. </a:t>
            </a:r>
            <a:r>
              <a:rPr lang="ru-RU" dirty="0" err="1" smtClean="0"/>
              <a:t>Кожен</a:t>
            </a:r>
            <a:r>
              <a:rPr lang="ru-RU" dirty="0" smtClean="0"/>
              <a:t> </a:t>
            </a:r>
            <a:r>
              <a:rPr lang="ru-RU" dirty="0" err="1" smtClean="0"/>
              <a:t>новий</a:t>
            </a:r>
            <a:r>
              <a:rPr lang="ru-RU" dirty="0" smtClean="0"/>
              <a:t> день </a:t>
            </a:r>
            <a:r>
              <a:rPr lang="ru-RU" dirty="0" err="1" smtClean="0"/>
              <a:t>війни</a:t>
            </a:r>
            <a:r>
              <a:rPr lang="ru-RU" dirty="0" smtClean="0"/>
              <a:t> </a:t>
            </a:r>
            <a:r>
              <a:rPr lang="ru-RU" dirty="0" err="1" smtClean="0"/>
              <a:t>росії</a:t>
            </a:r>
            <a:r>
              <a:rPr lang="ru-RU" dirty="0" smtClean="0"/>
              <a:t> </a:t>
            </a:r>
            <a:r>
              <a:rPr lang="ru-RU" dirty="0" err="1" smtClean="0"/>
              <a:t>проти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стає</a:t>
            </a:r>
            <a:r>
              <a:rPr lang="ru-RU" dirty="0" smtClean="0"/>
              <a:t> </a:t>
            </a:r>
            <a:r>
              <a:rPr lang="ru-RU" dirty="0" err="1" smtClean="0"/>
              <a:t>черговим</a:t>
            </a:r>
            <a:r>
              <a:rPr lang="ru-RU" dirty="0" smtClean="0"/>
              <a:t> днем новин про </a:t>
            </a:r>
            <a:r>
              <a:rPr lang="ru-RU" dirty="0" err="1" smtClean="0"/>
              <a:t>воєнні</a:t>
            </a:r>
            <a:r>
              <a:rPr lang="ru-RU" dirty="0" smtClean="0"/>
              <a:t> </a:t>
            </a:r>
            <a:r>
              <a:rPr lang="ru-RU" dirty="0" err="1" smtClean="0"/>
              <a:t>злочини</a:t>
            </a:r>
            <a:r>
              <a:rPr lang="ru-RU" dirty="0" smtClean="0"/>
              <a:t> Кремля на </a:t>
            </a:r>
            <a:r>
              <a:rPr lang="ru-RU" dirty="0" err="1" smtClean="0"/>
              <a:t>українській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. Президент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неодноразово</a:t>
            </a:r>
            <a:r>
              <a:rPr lang="ru-RU" dirty="0" smtClean="0"/>
              <a:t> заявляв і </a:t>
            </a:r>
            <a:r>
              <a:rPr lang="ru-RU" dirty="0" err="1" smtClean="0"/>
              <a:t>продовжує</a:t>
            </a:r>
            <a:r>
              <a:rPr lang="ru-RU" dirty="0" smtClean="0"/>
              <a:t> </a:t>
            </a:r>
            <a:r>
              <a:rPr lang="ru-RU" dirty="0" err="1" smtClean="0"/>
              <a:t>заявляти</a:t>
            </a:r>
            <a:r>
              <a:rPr lang="ru-RU" dirty="0" smtClean="0"/>
              <a:t> про </a:t>
            </a:r>
            <a:r>
              <a:rPr lang="ru-RU" dirty="0" err="1" smtClean="0"/>
              <a:t>притягнення</a:t>
            </a:r>
            <a:r>
              <a:rPr lang="ru-RU" dirty="0" smtClean="0"/>
              <a:t> </a:t>
            </a:r>
            <a:r>
              <a:rPr lang="ru-RU" dirty="0" err="1" smtClean="0"/>
              <a:t>винних</a:t>
            </a:r>
            <a:r>
              <a:rPr lang="ru-RU" dirty="0" smtClean="0"/>
              <a:t> до </a:t>
            </a:r>
            <a:r>
              <a:rPr lang="ru-RU" dirty="0" err="1" smtClean="0"/>
              <a:t>відповідальності</a:t>
            </a:r>
            <a:r>
              <a:rPr lang="ru-RU" dirty="0" smtClean="0"/>
              <a:t> за </a:t>
            </a:r>
            <a:r>
              <a:rPr lang="ru-RU" dirty="0" err="1" smtClean="0"/>
              <a:t>скоєні</a:t>
            </a:r>
            <a:r>
              <a:rPr lang="ru-RU" dirty="0" smtClean="0"/>
              <a:t> </a:t>
            </a:r>
            <a:r>
              <a:rPr lang="ru-RU" dirty="0" err="1" smtClean="0"/>
              <a:t>воєнні</a:t>
            </a:r>
            <a:r>
              <a:rPr lang="ru-RU" dirty="0" smtClean="0"/>
              <a:t> </a:t>
            </a:r>
            <a:r>
              <a:rPr lang="ru-RU" dirty="0" err="1" smtClean="0"/>
              <a:t>злочини</a:t>
            </a:r>
            <a:r>
              <a:rPr lang="ru-RU" dirty="0" smtClean="0"/>
              <a:t> в </a:t>
            </a:r>
            <a:r>
              <a:rPr lang="ru-RU" dirty="0" err="1" smtClean="0"/>
              <a:t>Україні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не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залишитися</a:t>
            </a:r>
            <a:r>
              <a:rPr lang="ru-RU" dirty="0" smtClean="0"/>
              <a:t> </a:t>
            </a:r>
            <a:r>
              <a:rPr lang="ru-RU" dirty="0" err="1" smtClean="0"/>
              <a:t>непокараним</a:t>
            </a:r>
            <a:r>
              <a:rPr lang="ru-RU" dirty="0" smtClean="0"/>
              <a:t> </a:t>
            </a:r>
            <a:r>
              <a:rPr lang="ru-RU" dirty="0" err="1" smtClean="0"/>
              <a:t>вбивство</a:t>
            </a:r>
            <a:r>
              <a:rPr lang="ru-RU" dirty="0" smtClean="0"/>
              <a:t> </a:t>
            </a:r>
            <a:r>
              <a:rPr lang="ru-RU" dirty="0" err="1" smtClean="0"/>
              <a:t>величезної</a:t>
            </a:r>
            <a:r>
              <a:rPr lang="ru-RU" dirty="0" smtClean="0"/>
              <a:t> </a:t>
            </a:r>
            <a:r>
              <a:rPr lang="ru-RU" dirty="0" err="1" smtClean="0"/>
              <a:t>кількості</a:t>
            </a:r>
            <a:r>
              <a:rPr lang="ru-RU" dirty="0" smtClean="0"/>
              <a:t> людей: “Головне — довести до </a:t>
            </a:r>
            <a:r>
              <a:rPr lang="ru-RU" dirty="0" err="1" smtClean="0"/>
              <a:t>кінця</a:t>
            </a:r>
            <a:r>
              <a:rPr lang="ru-RU" dirty="0" smtClean="0"/>
              <a:t> справу </a:t>
            </a:r>
            <a:r>
              <a:rPr lang="ru-RU" dirty="0" err="1" smtClean="0"/>
              <a:t>справедливості</a:t>
            </a:r>
            <a:r>
              <a:rPr lang="ru-RU" dirty="0" smtClean="0"/>
              <a:t>”.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10149-91F1-41F4-89B8-8700CE1446B0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9917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6726-2593-4B7D-B015-5010AC59FAD5}" type="datetimeFigureOut">
              <a:rPr lang="ru-RU" smtClean="0"/>
              <a:pPr/>
              <a:t>26.10.2023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789ECC7-555B-4F31-AD08-265002F0175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6726-2593-4B7D-B015-5010AC59FAD5}" type="datetimeFigureOut">
              <a:rPr lang="ru-RU" smtClean="0"/>
              <a:pPr/>
              <a:t>26.10.2023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9ECC7-555B-4F31-AD08-265002F0175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D789ECC7-555B-4F31-AD08-265002F0175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6726-2593-4B7D-B015-5010AC59FAD5}" type="datetimeFigureOut">
              <a:rPr lang="ru-RU" smtClean="0"/>
              <a:pPr/>
              <a:t>26.10.2023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6726-2593-4B7D-B015-5010AC59FAD5}" type="datetimeFigureOut">
              <a:rPr lang="ru-RU" smtClean="0"/>
              <a:pPr/>
              <a:t>26.10.2023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D789ECC7-555B-4F31-AD08-265002F0175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6726-2593-4B7D-B015-5010AC59FAD5}" type="datetimeFigureOut">
              <a:rPr lang="ru-RU" smtClean="0"/>
              <a:pPr/>
              <a:t>26.10.2023</a:t>
            </a:fld>
            <a:endParaRPr lang="uk-UA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789ECC7-555B-4F31-AD08-265002F0175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05F6726-2593-4B7D-B015-5010AC59FAD5}" type="datetimeFigureOut">
              <a:rPr lang="ru-RU" smtClean="0"/>
              <a:pPr/>
              <a:t>26.10.2023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9ECC7-555B-4F31-AD08-265002F0175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6726-2593-4B7D-B015-5010AC59FAD5}" type="datetimeFigureOut">
              <a:rPr lang="ru-RU" smtClean="0"/>
              <a:pPr/>
              <a:t>26.10.2023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uk-UA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D789ECC7-555B-4F31-AD08-265002F0175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6726-2593-4B7D-B015-5010AC59FAD5}" type="datetimeFigureOut">
              <a:rPr lang="ru-RU" smtClean="0"/>
              <a:pPr/>
              <a:t>26.10.2023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D789ECC7-555B-4F31-AD08-265002F0175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6726-2593-4B7D-B015-5010AC59FAD5}" type="datetimeFigureOut">
              <a:rPr lang="ru-RU" smtClean="0"/>
              <a:pPr/>
              <a:t>26.10.2023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789ECC7-555B-4F31-AD08-265002F0175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789ECC7-555B-4F31-AD08-265002F0175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6726-2593-4B7D-B015-5010AC59FAD5}" type="datetimeFigureOut">
              <a:rPr lang="ru-RU" smtClean="0"/>
              <a:pPr/>
              <a:t>26.10.2023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D789ECC7-555B-4F31-AD08-265002F0175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05F6726-2593-4B7D-B015-5010AC59FAD5}" type="datetimeFigureOut">
              <a:rPr lang="ru-RU" smtClean="0"/>
              <a:pPr/>
              <a:t>26.10.2023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05F6726-2593-4B7D-B015-5010AC59FAD5}" type="datetimeFigureOut">
              <a:rPr lang="ru-RU" smtClean="0"/>
              <a:pPr/>
              <a:t>26.10.2023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789ECC7-555B-4F31-AD08-265002F01757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371600" y="4572000"/>
            <a:ext cx="6400800" cy="1161256"/>
          </a:xfrm>
        </p:spPr>
        <p:txBody>
          <a:bodyPr>
            <a:normAutofit/>
          </a:bodyPr>
          <a:lstStyle/>
          <a:p>
            <a:endParaRPr lang="uk-UA" sz="2800" dirty="0">
              <a:solidFill>
                <a:schemeClr val="bg2">
                  <a:lumMod val="10000"/>
                </a:schemeClr>
              </a:solidFill>
            </a:endParaRPr>
          </a:p>
          <a:p>
            <a:endParaRPr lang="uk-UA" sz="2800" dirty="0">
              <a:solidFill>
                <a:schemeClr val="bg2">
                  <a:lumMod val="10000"/>
                </a:schemeClr>
              </a:solidFill>
            </a:endParaRPr>
          </a:p>
          <a:p>
            <a:endParaRPr lang="uk-UA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2400" i="1" dirty="0" smtClean="0">
                <a:solidFill>
                  <a:schemeClr val="bg2">
                    <a:lumMod val="50000"/>
                  </a:schemeClr>
                </a:solidFill>
              </a:rPr>
              <a:t>Сесія 9 «Підвищення рівня </a:t>
            </a:r>
            <a:r>
              <a:rPr lang="uk-UA" sz="2400" i="1" dirty="0">
                <a:solidFill>
                  <a:schemeClr val="bg2">
                    <a:lumMod val="50000"/>
                  </a:schemeClr>
                </a:solidFill>
              </a:rPr>
              <a:t>обізнаності суспільства </a:t>
            </a:r>
            <a:r>
              <a:rPr lang="uk-UA" sz="2400" i="1" dirty="0" smtClean="0">
                <a:solidFill>
                  <a:schemeClr val="bg2">
                    <a:lumMod val="50000"/>
                  </a:schemeClr>
                </a:solidFill>
              </a:rPr>
              <a:t>задля забезпечення права на справедливий судовий розгляд у справах про міжнародні злочини»</a:t>
            </a:r>
            <a:endParaRPr lang="uk-UA" sz="24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3212976"/>
            <a:ext cx="52565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i="1" dirty="0">
                <a:solidFill>
                  <a:schemeClr val="bg2">
                    <a:lumMod val="10000"/>
                  </a:schemeClr>
                </a:solidFill>
              </a:rPr>
              <a:t>Андрій ПОТАПЕНКО </a:t>
            </a:r>
          </a:p>
          <a:p>
            <a:pPr algn="r"/>
            <a:r>
              <a:rPr lang="uk-UA" sz="2000" i="1" dirty="0">
                <a:solidFill>
                  <a:schemeClr val="bg2">
                    <a:lumMod val="10000"/>
                  </a:schemeClr>
                </a:solidFill>
              </a:rPr>
              <a:t>с</a:t>
            </a:r>
            <a:r>
              <a:rPr lang="uk-UA" sz="2000" i="1" dirty="0" smtClean="0">
                <a:solidFill>
                  <a:schemeClr val="bg2">
                    <a:lumMod val="10000"/>
                  </a:schemeClr>
                </a:solidFill>
              </a:rPr>
              <a:t>уддя-спікер </a:t>
            </a:r>
            <a:r>
              <a:rPr lang="uk-UA" sz="2000" i="1" dirty="0" err="1">
                <a:solidFill>
                  <a:schemeClr val="bg2">
                    <a:lumMod val="10000"/>
                  </a:schemeClr>
                </a:solidFill>
              </a:rPr>
              <a:t>Ржищевського</a:t>
            </a:r>
            <a:r>
              <a:rPr lang="uk-UA" sz="2000" i="1" dirty="0">
                <a:solidFill>
                  <a:schemeClr val="bg2">
                    <a:lumMod val="10000"/>
                  </a:schemeClr>
                </a:solidFill>
              </a:rPr>
              <a:t> міського суду </a:t>
            </a:r>
          </a:p>
          <a:p>
            <a:pPr algn="r"/>
            <a:r>
              <a:rPr lang="uk-UA" sz="2000" i="1" dirty="0">
                <a:solidFill>
                  <a:schemeClr val="bg2">
                    <a:lumMod val="10000"/>
                  </a:schemeClr>
                </a:solidFill>
              </a:rPr>
              <a:t>Київської області, голова комітету Ради </a:t>
            </a:r>
            <a:r>
              <a:rPr lang="uk-UA" sz="2000" i="1" dirty="0" smtClean="0">
                <a:solidFill>
                  <a:schemeClr val="bg2">
                    <a:lumMod val="10000"/>
                  </a:schemeClr>
                </a:solidFill>
              </a:rPr>
              <a:t>суддів України </a:t>
            </a:r>
            <a:r>
              <a:rPr lang="uk-UA" sz="2000" i="1" dirty="0">
                <a:solidFill>
                  <a:schemeClr val="bg2">
                    <a:lumMod val="10000"/>
                  </a:schemeClr>
                </a:solidFill>
              </a:rPr>
              <a:t>з питань співпраці зі </a:t>
            </a:r>
            <a:r>
              <a:rPr lang="uk-UA" sz="2000" i="1" dirty="0" smtClean="0">
                <a:solidFill>
                  <a:schemeClr val="bg2">
                    <a:lumMod val="10000"/>
                  </a:schemeClr>
                </a:solidFill>
              </a:rPr>
              <a:t>ЗМІ, </a:t>
            </a:r>
            <a:r>
              <a:rPr lang="uk-UA" sz="2000" i="1" dirty="0">
                <a:solidFill>
                  <a:schemeClr val="bg2">
                    <a:lumMod val="10000"/>
                  </a:schemeClr>
                </a:solidFill>
              </a:rPr>
              <a:t>державними та недержавними </a:t>
            </a:r>
            <a:r>
              <a:rPr lang="uk-UA" sz="2000" i="1" dirty="0" smtClean="0">
                <a:solidFill>
                  <a:schemeClr val="bg2">
                    <a:lumMod val="10000"/>
                  </a:schemeClr>
                </a:solidFill>
              </a:rPr>
              <a:t>органами</a:t>
            </a:r>
            <a:endParaRPr lang="uk-UA" sz="2000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310664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Правосуддя в національних судах 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справах про міжнародні злочини</a:t>
            </a:r>
          </a:p>
          <a:p>
            <a:pPr algn="ctr"/>
            <a:r>
              <a:rPr lang="uk-UA" sz="2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</a:t>
            </a:r>
            <a:endParaRPr lang="uk-UA" sz="20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B1D665-A700-A6B2-DCF1-1BE9D3D4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</a:rPr>
              <a:t>Історична місія суду</a:t>
            </a:r>
            <a:endParaRPr lang="x-none" b="1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96C2FE-9EE6-3F66-26EE-A4BA90A5686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5536" y="1628800"/>
            <a:ext cx="8352928" cy="4608512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dirty="0" err="1"/>
              <a:t>Судові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у справах про </a:t>
            </a:r>
            <a:r>
              <a:rPr lang="ru-RU" dirty="0" err="1"/>
              <a:t>воєнні</a:t>
            </a:r>
            <a:r>
              <a:rPr lang="ru-RU" dirty="0"/>
              <a:t> </a:t>
            </a:r>
            <a:r>
              <a:rPr lang="ru-RU" dirty="0" err="1"/>
              <a:t>злочини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інструмент</a:t>
            </a:r>
            <a:r>
              <a:rPr lang="ru-RU" dirty="0"/>
              <a:t>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правосуддя</a:t>
            </a:r>
            <a:r>
              <a:rPr lang="ru-RU" dirty="0"/>
              <a:t> та права на правду: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спричинив</a:t>
            </a:r>
            <a:r>
              <a:rPr lang="ru-RU" dirty="0"/>
              <a:t> </a:t>
            </a:r>
            <a:r>
              <a:rPr lang="ru-RU" dirty="0" err="1"/>
              <a:t>цю</a:t>
            </a:r>
            <a:r>
              <a:rPr lang="ru-RU" dirty="0"/>
              <a:t> </a:t>
            </a:r>
            <a:r>
              <a:rPr lang="ru-RU" dirty="0" err="1"/>
              <a:t>війну</a:t>
            </a:r>
            <a:r>
              <a:rPr lang="ru-RU" dirty="0"/>
              <a:t>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вчиняє</a:t>
            </a:r>
            <a:r>
              <a:rPr lang="ru-RU" dirty="0"/>
              <a:t> </a:t>
            </a:r>
            <a:r>
              <a:rPr lang="ru-RU" dirty="0" err="1"/>
              <a:t>злочини</a:t>
            </a:r>
            <a:r>
              <a:rPr lang="ru-RU" dirty="0"/>
              <a:t>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вбиває</a:t>
            </a:r>
            <a:r>
              <a:rPr lang="ru-RU" dirty="0"/>
              <a:t> </a:t>
            </a:r>
            <a:r>
              <a:rPr lang="ru-RU" dirty="0" err="1"/>
              <a:t>цивільних</a:t>
            </a:r>
            <a:r>
              <a:rPr lang="ru-RU" dirty="0"/>
              <a:t>. </a:t>
            </a:r>
            <a:endParaRPr lang="ru-RU" dirty="0" smtClean="0"/>
          </a:p>
          <a:p>
            <a:pPr algn="just">
              <a:buFont typeface="Wingdings" pitchFamily="2" charset="2"/>
              <a:buChar char="v"/>
            </a:pPr>
            <a:endParaRPr lang="ru-RU" dirty="0"/>
          </a:p>
          <a:p>
            <a:pPr algn="just">
              <a:buFont typeface="Wingdings" pitchFamily="2" charset="2"/>
              <a:buChar char="v"/>
            </a:pPr>
            <a:r>
              <a:rPr lang="ru-RU" dirty="0" err="1" smtClean="0"/>
              <a:t>Правосуддя</a:t>
            </a:r>
            <a:r>
              <a:rPr lang="ru-RU" dirty="0" smtClean="0"/>
              <a:t> </a:t>
            </a:r>
            <a:r>
              <a:rPr lang="ru-RU" dirty="0"/>
              <a:t>у справах про </a:t>
            </a:r>
            <a:r>
              <a:rPr lang="ru-RU" dirty="0" err="1"/>
              <a:t>воєнні</a:t>
            </a:r>
            <a:r>
              <a:rPr lang="ru-RU" dirty="0"/>
              <a:t> </a:t>
            </a:r>
            <a:r>
              <a:rPr lang="ru-RU" dirty="0" err="1"/>
              <a:t>злочини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встановлення</a:t>
            </a:r>
            <a:r>
              <a:rPr lang="ru-RU" dirty="0"/>
              <a:t> </a:t>
            </a:r>
            <a:r>
              <a:rPr lang="ru-RU" dirty="0" err="1"/>
              <a:t>відповідальних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 за </a:t>
            </a:r>
            <a:r>
              <a:rPr lang="ru-RU" dirty="0" err="1"/>
              <a:t>серйозні</a:t>
            </a:r>
            <a:r>
              <a:rPr lang="ru-RU" dirty="0"/>
              <a:t> </a:t>
            </a:r>
            <a:r>
              <a:rPr lang="ru-RU" dirty="0" err="1"/>
              <a:t>порушення</a:t>
            </a:r>
            <a:r>
              <a:rPr lang="ru-RU" dirty="0"/>
              <a:t> норм </a:t>
            </a:r>
            <a:r>
              <a:rPr lang="ru-RU" dirty="0" err="1"/>
              <a:t>міжнародного</a:t>
            </a:r>
            <a:r>
              <a:rPr lang="ru-RU" dirty="0"/>
              <a:t> </a:t>
            </a:r>
            <a:r>
              <a:rPr lang="ru-RU" dirty="0" err="1"/>
              <a:t>гуманітарного</a:t>
            </a:r>
            <a:r>
              <a:rPr lang="ru-RU" dirty="0"/>
              <a:t> права та </a:t>
            </a:r>
            <a:r>
              <a:rPr lang="ru-RU" dirty="0" err="1"/>
              <a:t>притягнення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до </a:t>
            </a:r>
            <a:r>
              <a:rPr lang="ru-RU" dirty="0" err="1"/>
              <a:t>відповідальності</a:t>
            </a:r>
            <a:r>
              <a:rPr lang="ru-RU" dirty="0"/>
              <a:t> і, </a:t>
            </a:r>
            <a:r>
              <a:rPr lang="ru-RU" dirty="0" err="1"/>
              <a:t>відповідно</a:t>
            </a:r>
            <a:r>
              <a:rPr lang="ru-RU" dirty="0"/>
              <a:t>, </a:t>
            </a:r>
            <a:r>
              <a:rPr lang="ru-RU" dirty="0" err="1"/>
              <a:t>досягнення</a:t>
            </a:r>
            <a:r>
              <a:rPr lang="ru-RU" dirty="0"/>
              <a:t> </a:t>
            </a:r>
            <a:r>
              <a:rPr lang="ru-RU" dirty="0" err="1"/>
              <a:t>справедливості</a:t>
            </a:r>
            <a:r>
              <a:rPr lang="ru-RU" dirty="0"/>
              <a:t> та </a:t>
            </a:r>
            <a:r>
              <a:rPr lang="ru-RU" dirty="0" err="1"/>
              <a:t>запобігання</a:t>
            </a:r>
            <a:r>
              <a:rPr lang="ru-RU" dirty="0"/>
              <a:t> </a:t>
            </a:r>
            <a:r>
              <a:rPr lang="ru-RU" dirty="0" err="1"/>
              <a:t>майбутнім</a:t>
            </a:r>
            <a:r>
              <a:rPr lang="ru-RU" dirty="0"/>
              <a:t> </a:t>
            </a:r>
            <a:r>
              <a:rPr lang="ru-RU" dirty="0" err="1" smtClean="0"/>
              <a:t>злочинам</a:t>
            </a:r>
            <a:endParaRPr lang="ru-RU" dirty="0" smtClean="0"/>
          </a:p>
          <a:p>
            <a:pPr algn="just">
              <a:buFont typeface="Wingdings" pitchFamily="2" charset="2"/>
              <a:buChar char="v"/>
            </a:pPr>
            <a:endParaRPr lang="ru-RU" dirty="0" smtClean="0"/>
          </a:p>
          <a:p>
            <a:pPr algn="just">
              <a:buFont typeface="Wingdings" pitchFamily="2" charset="2"/>
              <a:buChar char="v"/>
            </a:pPr>
            <a:r>
              <a:rPr lang="ru-RU" dirty="0" err="1" smtClean="0"/>
              <a:t>Комунікація</a:t>
            </a:r>
            <a:r>
              <a:rPr lang="ru-RU" dirty="0" smtClean="0"/>
              <a:t> </a:t>
            </a:r>
            <a:r>
              <a:rPr lang="ru-RU" dirty="0"/>
              <a:t>справ про </a:t>
            </a:r>
            <a:r>
              <a:rPr lang="ru-RU" dirty="0" err="1"/>
              <a:t>воєнні</a:t>
            </a:r>
            <a:r>
              <a:rPr lang="ru-RU" dirty="0"/>
              <a:t> </a:t>
            </a:r>
            <a:r>
              <a:rPr lang="ru-RU" dirty="0" err="1"/>
              <a:t>злочини</a:t>
            </a:r>
            <a:r>
              <a:rPr lang="ru-RU" dirty="0"/>
              <a:t> – </a:t>
            </a:r>
            <a:r>
              <a:rPr lang="ru-RU" dirty="0" err="1"/>
              <a:t>необхідне</a:t>
            </a:r>
            <a:r>
              <a:rPr lang="ru-RU" dirty="0"/>
              <a:t> і </a:t>
            </a:r>
            <a:r>
              <a:rPr lang="ru-RU" dirty="0" err="1"/>
              <a:t>водночас</a:t>
            </a:r>
            <a:r>
              <a:rPr lang="ru-RU" dirty="0"/>
              <a:t> складне </a:t>
            </a:r>
            <a:r>
              <a:rPr lang="ru-RU" dirty="0" err="1" smtClean="0"/>
              <a:t>завдання</a:t>
            </a:r>
            <a:r>
              <a:rPr lang="ru-RU" dirty="0" smtClean="0"/>
              <a:t>, а тому </a:t>
            </a:r>
            <a:r>
              <a:rPr lang="ru-RU" dirty="0" err="1" smtClean="0"/>
              <a:t>важлива</a:t>
            </a:r>
            <a:r>
              <a:rPr lang="ru-RU" dirty="0" smtClean="0"/>
              <a:t> </a:t>
            </a:r>
            <a:r>
              <a:rPr lang="ru-RU" dirty="0" err="1"/>
              <a:t>співпраця</a:t>
            </a:r>
            <a:r>
              <a:rPr lang="ru-RU" dirty="0"/>
              <a:t> </a:t>
            </a:r>
            <a:r>
              <a:rPr lang="ru-RU" dirty="0" err="1"/>
              <a:t>судової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 та </a:t>
            </a:r>
            <a:r>
              <a:rPr lang="ru-RU" dirty="0" err="1"/>
              <a:t>інститутів</a:t>
            </a:r>
            <a:r>
              <a:rPr lang="ru-RU" dirty="0"/>
              <a:t> </a:t>
            </a:r>
            <a:r>
              <a:rPr lang="ru-RU" dirty="0" err="1"/>
              <a:t>громадянського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. 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2801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ED3197-6ECA-A0AA-BE7B-0A4EF6425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96144"/>
          </a:xfrm>
        </p:spPr>
        <p:txBody>
          <a:bodyPr>
            <a:noAutofit/>
          </a:bodyPr>
          <a:lstStyle/>
          <a:p>
            <a:r>
              <a:rPr lang="ru-RU" sz="1800" b="1" dirty="0" err="1">
                <a:solidFill>
                  <a:schemeClr val="tx1"/>
                </a:solidFill>
              </a:rPr>
              <a:t>Рішення</a:t>
            </a:r>
            <a:r>
              <a:rPr lang="ru-RU" sz="1800" b="1" dirty="0">
                <a:solidFill>
                  <a:schemeClr val="tx1"/>
                </a:solidFill>
              </a:rPr>
              <a:t> РСУ № 33 </a:t>
            </a:r>
            <a:r>
              <a:rPr lang="ru-RU" sz="1800" b="1" dirty="0" err="1">
                <a:solidFill>
                  <a:schemeClr val="tx1"/>
                </a:solidFill>
              </a:rPr>
              <a:t>від</a:t>
            </a:r>
            <a:r>
              <a:rPr lang="ru-RU" sz="1800" b="1" dirty="0">
                <a:solidFill>
                  <a:schemeClr val="tx1"/>
                </a:solidFill>
              </a:rPr>
              <a:t> 06.10.2022 "</a:t>
            </a:r>
            <a:r>
              <a:rPr lang="ru-RU" sz="1800" b="1" dirty="0" err="1">
                <a:solidFill>
                  <a:schemeClr val="tx1"/>
                </a:solidFill>
              </a:rPr>
              <a:t>Щодо</a:t>
            </a:r>
            <a:r>
              <a:rPr lang="ru-RU" sz="1800" b="1" dirty="0">
                <a:solidFill>
                  <a:schemeClr val="tx1"/>
                </a:solidFill>
              </a:rPr>
              <a:t> </a:t>
            </a:r>
            <a:r>
              <a:rPr lang="ru-RU" sz="1800" b="1" dirty="0" err="1">
                <a:solidFill>
                  <a:schemeClr val="tx1"/>
                </a:solidFill>
              </a:rPr>
              <a:t>схвалення</a:t>
            </a:r>
            <a:r>
              <a:rPr lang="ru-RU" sz="1800" b="1" dirty="0">
                <a:solidFill>
                  <a:schemeClr val="tx1"/>
                </a:solidFill>
              </a:rPr>
              <a:t> </a:t>
            </a:r>
            <a:r>
              <a:rPr lang="ru-RU" sz="1800" b="1" dirty="0" err="1">
                <a:solidFill>
                  <a:schemeClr val="tx1"/>
                </a:solidFill>
              </a:rPr>
              <a:t>звіту</a:t>
            </a:r>
            <a:r>
              <a:rPr lang="ru-RU" sz="1800" b="1" dirty="0">
                <a:solidFill>
                  <a:schemeClr val="tx1"/>
                </a:solidFill>
              </a:rPr>
              <a:t> ''</a:t>
            </a:r>
            <a:r>
              <a:rPr lang="ru-RU" sz="1800" b="1" dirty="0" err="1">
                <a:solidFill>
                  <a:schemeClr val="tx1"/>
                </a:solidFill>
              </a:rPr>
              <a:t>Комунікація</a:t>
            </a:r>
            <a:r>
              <a:rPr lang="ru-RU" sz="1800" b="1" dirty="0">
                <a:solidFill>
                  <a:schemeClr val="tx1"/>
                </a:solidFill>
              </a:rPr>
              <a:t> судовою </a:t>
            </a:r>
            <a:r>
              <a:rPr lang="ru-RU" sz="1800" b="1" dirty="0" err="1">
                <a:solidFill>
                  <a:schemeClr val="tx1"/>
                </a:solidFill>
              </a:rPr>
              <a:t>владою</a:t>
            </a:r>
            <a:r>
              <a:rPr lang="ru-RU" sz="1800" b="1" dirty="0">
                <a:solidFill>
                  <a:schemeClr val="tx1"/>
                </a:solidFill>
              </a:rPr>
              <a:t> справ, </a:t>
            </a:r>
            <a:r>
              <a:rPr lang="ru-RU" sz="1800" b="1" dirty="0" err="1">
                <a:solidFill>
                  <a:schemeClr val="tx1"/>
                </a:solidFill>
              </a:rPr>
              <a:t>пов'язаних</a:t>
            </a:r>
            <a:r>
              <a:rPr lang="ru-RU" sz="1800" b="1" dirty="0">
                <a:solidFill>
                  <a:schemeClr val="tx1"/>
                </a:solidFill>
              </a:rPr>
              <a:t> з </a:t>
            </a:r>
            <a:r>
              <a:rPr lang="ru-RU" sz="1800" b="1" dirty="0" err="1">
                <a:solidFill>
                  <a:schemeClr val="tx1"/>
                </a:solidFill>
              </a:rPr>
              <a:t>війною</a:t>
            </a:r>
            <a:r>
              <a:rPr lang="ru-RU" sz="1800" b="1" dirty="0">
                <a:solidFill>
                  <a:schemeClr val="tx1"/>
                </a:solidFill>
              </a:rPr>
              <a:t>''</a:t>
            </a:r>
            <a:r>
              <a:rPr lang="ru-RU" sz="1800" b="1" dirty="0"/>
              <a:t/>
            </a:r>
            <a:br>
              <a:rPr lang="ru-RU" sz="1800" b="1" dirty="0"/>
            </a:br>
            <a:endParaRPr lang="x-none" sz="1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5DB345-C76D-421A-D944-5D13D8A5D6B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err="1" smtClean="0"/>
              <a:t>Схвалено</a:t>
            </a:r>
            <a:r>
              <a:rPr lang="ru-RU" dirty="0" smtClean="0"/>
              <a:t> </a:t>
            </a:r>
            <a:r>
              <a:rPr lang="ru-RU" dirty="0" err="1"/>
              <a:t>звіт</a:t>
            </a:r>
            <a:r>
              <a:rPr lang="ru-RU" dirty="0"/>
              <a:t> ГО «Вектор прав </a:t>
            </a:r>
            <a:r>
              <a:rPr lang="ru-RU" dirty="0" err="1"/>
              <a:t>людини</a:t>
            </a:r>
            <a:r>
              <a:rPr lang="ru-RU" dirty="0"/>
              <a:t>» «</a:t>
            </a:r>
            <a:r>
              <a:rPr lang="ru-RU" dirty="0" err="1"/>
              <a:t>Комунікація</a:t>
            </a:r>
            <a:r>
              <a:rPr lang="ru-RU" dirty="0"/>
              <a:t> судовою </a:t>
            </a:r>
            <a:r>
              <a:rPr lang="ru-RU" dirty="0" err="1"/>
              <a:t>владою</a:t>
            </a:r>
            <a:r>
              <a:rPr lang="ru-RU" dirty="0"/>
              <a:t> справ, </a:t>
            </a:r>
            <a:r>
              <a:rPr lang="ru-RU" dirty="0" err="1"/>
              <a:t>пов’язаних</a:t>
            </a:r>
            <a:r>
              <a:rPr lang="ru-RU" dirty="0"/>
              <a:t> з </a:t>
            </a:r>
            <a:r>
              <a:rPr lang="ru-RU" dirty="0" err="1"/>
              <a:t>війною</a:t>
            </a:r>
            <a:r>
              <a:rPr lang="ru-RU" dirty="0"/>
              <a:t>: 10 </a:t>
            </a:r>
            <a:r>
              <a:rPr lang="ru-RU" dirty="0" err="1"/>
              <a:t>питань-відповідей</a:t>
            </a:r>
            <a:r>
              <a:rPr lang="ru-RU" dirty="0"/>
              <a:t>».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err="1" smtClean="0"/>
              <a:t>Рекомендації</a:t>
            </a:r>
            <a:r>
              <a:rPr lang="ru-RU" dirty="0"/>
              <a:t>:</a:t>
            </a:r>
            <a:r>
              <a:rPr lang="ru-RU" dirty="0" smtClean="0"/>
              <a:t> 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 err="1" smtClean="0"/>
              <a:t>Наголошено</a:t>
            </a:r>
            <a:r>
              <a:rPr lang="ru-RU" dirty="0" smtClean="0"/>
              <a:t> на </a:t>
            </a:r>
            <a:r>
              <a:rPr lang="ru-RU" dirty="0" err="1" smtClean="0"/>
              <a:t>важливості</a:t>
            </a:r>
            <a:r>
              <a:rPr lang="ru-RU" dirty="0" smtClean="0"/>
              <a:t>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постійної</a:t>
            </a:r>
            <a:r>
              <a:rPr lang="ru-RU" dirty="0"/>
              <a:t>, </a:t>
            </a:r>
            <a:r>
              <a:rPr lang="ru-RU" dirty="0" err="1"/>
              <a:t>системної</a:t>
            </a:r>
            <a:r>
              <a:rPr lang="ru-RU" dirty="0"/>
              <a:t> </a:t>
            </a:r>
            <a:r>
              <a:rPr lang="ru-RU" dirty="0" err="1"/>
              <a:t>комунікації</a:t>
            </a:r>
            <a:r>
              <a:rPr lang="ru-RU" dirty="0"/>
              <a:t> </a:t>
            </a:r>
            <a:r>
              <a:rPr lang="ru-RU" dirty="0" err="1"/>
              <a:t>судових</a:t>
            </a:r>
            <a:r>
              <a:rPr lang="ru-RU" dirty="0"/>
              <a:t> справ, </a:t>
            </a:r>
            <a:r>
              <a:rPr lang="ru-RU" dirty="0" err="1"/>
              <a:t>пов’язаних</a:t>
            </a:r>
            <a:r>
              <a:rPr lang="ru-RU" dirty="0"/>
              <a:t> з </a:t>
            </a:r>
            <a:r>
              <a:rPr lang="ru-RU" dirty="0" err="1"/>
              <a:t>війною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, </a:t>
            </a:r>
            <a:r>
              <a:rPr lang="ru-RU" dirty="0" err="1"/>
              <a:t>насамперед</a:t>
            </a:r>
            <a:r>
              <a:rPr lang="ru-RU" dirty="0"/>
              <a:t> </a:t>
            </a:r>
            <a:r>
              <a:rPr lang="ru-RU" dirty="0" err="1"/>
              <a:t>приділяючи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</a:t>
            </a:r>
            <a:r>
              <a:rPr lang="ru-RU" dirty="0" err="1"/>
              <a:t>воєнним</a:t>
            </a:r>
            <a:r>
              <a:rPr lang="ru-RU" dirty="0"/>
              <a:t> </a:t>
            </a:r>
            <a:r>
              <a:rPr lang="ru-RU" dirty="0" err="1"/>
              <a:t>злочинам</a:t>
            </a:r>
            <a:r>
              <a:rPr lang="ru-RU" dirty="0"/>
              <a:t>, до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існує</a:t>
            </a:r>
            <a:r>
              <a:rPr lang="ru-RU" dirty="0"/>
              <a:t> великий </a:t>
            </a:r>
            <a:r>
              <a:rPr lang="ru-RU" dirty="0" err="1"/>
              <a:t>інтерес</a:t>
            </a:r>
            <a:r>
              <a:rPr lang="ru-RU" dirty="0"/>
              <a:t> з боку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 та </a:t>
            </a:r>
            <a:r>
              <a:rPr lang="ru-RU" dirty="0" err="1"/>
              <a:t>міжнародної</a:t>
            </a:r>
            <a:r>
              <a:rPr lang="ru-RU" dirty="0"/>
              <a:t> </a:t>
            </a:r>
            <a:r>
              <a:rPr lang="ru-RU" dirty="0" err="1"/>
              <a:t>спільноти</a:t>
            </a:r>
            <a:r>
              <a:rPr lang="ru-RU" dirty="0" smtClean="0"/>
              <a:t>.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 smtClean="0"/>
              <a:t>Судам</a:t>
            </a:r>
            <a:r>
              <a:rPr lang="ru-RU" dirty="0"/>
              <a:t>, </a:t>
            </a:r>
            <a:r>
              <a:rPr lang="ru-RU" dirty="0" err="1"/>
              <a:t>суддям-спікерам</a:t>
            </a:r>
            <a:r>
              <a:rPr lang="ru-RU" dirty="0"/>
              <a:t>, </a:t>
            </a:r>
            <a:r>
              <a:rPr lang="ru-RU" dirty="0" err="1"/>
              <a:t>прес</a:t>
            </a:r>
            <a:r>
              <a:rPr lang="ru-RU" dirty="0"/>
              <a:t>-секретарям </a:t>
            </a:r>
            <a:r>
              <a:rPr lang="ru-RU" dirty="0" err="1"/>
              <a:t>судів</a:t>
            </a:r>
            <a:r>
              <a:rPr lang="ru-RU" dirty="0"/>
              <a:t> </a:t>
            </a:r>
            <a:r>
              <a:rPr lang="ru-RU" dirty="0" err="1"/>
              <a:t>звернути</a:t>
            </a:r>
            <a:r>
              <a:rPr lang="ru-RU" dirty="0"/>
              <a:t> </a:t>
            </a:r>
            <a:r>
              <a:rPr lang="ru-RU" dirty="0" err="1"/>
              <a:t>особливу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на </a:t>
            </a:r>
            <a:r>
              <a:rPr lang="ru-RU" dirty="0" err="1"/>
              <a:t>цю</a:t>
            </a:r>
            <a:r>
              <a:rPr lang="ru-RU" dirty="0"/>
              <a:t> </a:t>
            </a:r>
            <a:r>
              <a:rPr lang="ru-RU" dirty="0" err="1"/>
              <a:t>категорію</a:t>
            </a:r>
            <a:r>
              <a:rPr lang="ru-RU" dirty="0"/>
              <a:t> справ при </a:t>
            </a:r>
            <a:r>
              <a:rPr lang="ru-RU" dirty="0" err="1"/>
              <a:t>розробці</a:t>
            </a:r>
            <a:r>
              <a:rPr lang="ru-RU" dirty="0"/>
              <a:t> </a:t>
            </a:r>
            <a:r>
              <a:rPr lang="ru-RU" dirty="0" err="1"/>
              <a:t>комунікаційних</a:t>
            </a:r>
            <a:r>
              <a:rPr lang="ru-RU" dirty="0"/>
              <a:t> </a:t>
            </a:r>
            <a:r>
              <a:rPr lang="ru-RU" dirty="0" err="1"/>
              <a:t>стратегій</a:t>
            </a:r>
            <a:r>
              <a:rPr lang="ru-RU" dirty="0"/>
              <a:t> та </a:t>
            </a:r>
            <a:r>
              <a:rPr lang="ru-RU" dirty="0" err="1"/>
              <a:t>планів</a:t>
            </a:r>
            <a:r>
              <a:rPr lang="ru-RU" dirty="0"/>
              <a:t>. </a:t>
            </a:r>
            <a:r>
              <a:rPr lang="ru-RU" dirty="0" err="1"/>
              <a:t>Використати</a:t>
            </a:r>
            <a:r>
              <a:rPr lang="ru-RU" dirty="0"/>
              <a:t> для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та </a:t>
            </a:r>
            <a:r>
              <a:rPr lang="ru-RU" dirty="0" err="1"/>
              <a:t>рекомендації</a:t>
            </a:r>
            <a:r>
              <a:rPr lang="ru-RU" dirty="0"/>
              <a:t> </a:t>
            </a:r>
            <a:r>
              <a:rPr lang="ru-RU" dirty="0" err="1"/>
              <a:t>викладені</a:t>
            </a:r>
            <a:r>
              <a:rPr lang="ru-RU" dirty="0"/>
              <a:t> у </a:t>
            </a:r>
            <a:r>
              <a:rPr lang="ru-RU" dirty="0" err="1"/>
              <a:t>звіті</a:t>
            </a:r>
            <a:r>
              <a:rPr lang="ru-RU" dirty="0"/>
              <a:t>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2250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7717D-9EA5-9A30-0E63-713FD424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9" y="-171400"/>
            <a:ext cx="9001000" cy="1112168"/>
          </a:xfrm>
        </p:spPr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Рішенням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РСУ №18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від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04.05.2023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року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схвалено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проєкт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Концепції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розвитку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комунікаційної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політики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судової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влади</a:t>
            </a:r>
            <a:endParaRPr lang="x-none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A67C74-D91A-719B-CD14-BD6F9C2F23D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947353" y="4509120"/>
            <a:ext cx="4017135" cy="2170173"/>
          </a:xfrm>
        </p:spPr>
      </p:pic>
      <p:sp>
        <p:nvSpPr>
          <p:cNvPr id="3" name="Прямоугольник 2"/>
          <p:cNvSpPr/>
          <p:nvPr/>
        </p:nvSpPr>
        <p:spPr>
          <a:xfrm>
            <a:off x="179512" y="1628800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dirty="0" err="1" smtClean="0"/>
              <a:t>Переосмислення</a:t>
            </a:r>
            <a:r>
              <a:rPr lang="ru-RU" sz="2000" dirty="0" smtClean="0"/>
              <a:t> </a:t>
            </a:r>
            <a:r>
              <a:rPr lang="ru-RU" sz="2000" dirty="0" err="1"/>
              <a:t>роботи</a:t>
            </a:r>
            <a:r>
              <a:rPr lang="ru-RU" sz="2000" dirty="0"/>
              <a:t> з </a:t>
            </a:r>
            <a:r>
              <a:rPr lang="ru-RU" sz="2000" dirty="0" err="1"/>
              <a:t>комунікації</a:t>
            </a:r>
            <a:r>
              <a:rPr lang="ru-RU" sz="2000" dirty="0"/>
              <a:t> в </a:t>
            </a:r>
            <a:r>
              <a:rPr lang="ru-RU" sz="2000" dirty="0" err="1"/>
              <a:t>судовій</a:t>
            </a:r>
            <a:r>
              <a:rPr lang="ru-RU" sz="2000" dirty="0"/>
              <a:t> </a:t>
            </a:r>
            <a:r>
              <a:rPr lang="ru-RU" sz="2000" dirty="0" err="1"/>
              <a:t>гілці</a:t>
            </a:r>
            <a:r>
              <a:rPr lang="ru-RU" sz="2000" dirty="0"/>
              <a:t> </a:t>
            </a:r>
            <a:r>
              <a:rPr lang="ru-RU" sz="2000" dirty="0" err="1" smtClean="0"/>
              <a:t>влади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err="1" smtClean="0"/>
              <a:t>Визначення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основних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суб</a:t>
            </a:r>
            <a:r>
              <a:rPr lang="en-US" sz="2000" dirty="0" smtClean="0"/>
              <a:t>’</a:t>
            </a:r>
            <a:r>
              <a:rPr lang="ru-RU" sz="2000" dirty="0" smtClean="0"/>
              <a:t> </a:t>
            </a:r>
            <a:r>
              <a:rPr lang="ru-RU" sz="2000" dirty="0" err="1" smtClean="0"/>
              <a:t>єктів</a:t>
            </a:r>
            <a:r>
              <a:rPr lang="ru-RU" sz="2000" dirty="0" smtClean="0"/>
              <a:t> </a:t>
            </a:r>
            <a:r>
              <a:rPr lang="ru-RU" sz="2000" dirty="0" err="1" smtClean="0"/>
              <a:t>комунікації</a:t>
            </a:r>
            <a:r>
              <a:rPr lang="ru-RU" sz="2000" dirty="0" smtClean="0"/>
              <a:t>, </a:t>
            </a:r>
            <a:r>
              <a:rPr lang="ru-RU" sz="2000" dirty="0" err="1" smtClean="0"/>
              <a:t>зміна</a:t>
            </a:r>
            <a:r>
              <a:rPr lang="ru-RU" sz="2000" dirty="0" smtClean="0"/>
              <a:t> </a:t>
            </a:r>
            <a:r>
              <a:rPr lang="ru-RU" sz="2000" dirty="0" err="1"/>
              <a:t>структури</a:t>
            </a:r>
            <a:r>
              <a:rPr lang="ru-RU" sz="2000" dirty="0"/>
              <a:t> та </a:t>
            </a:r>
            <a:r>
              <a:rPr lang="ru-RU" sz="2000" dirty="0" smtClean="0"/>
              <a:t>ролей </a:t>
            </a:r>
            <a:r>
              <a:rPr lang="ru-RU" sz="2000" dirty="0" err="1" smtClean="0"/>
              <a:t>відповідальних</a:t>
            </a:r>
            <a:r>
              <a:rPr lang="ru-RU" sz="2000" dirty="0" smtClean="0"/>
              <a:t> за </a:t>
            </a:r>
            <a:r>
              <a:rPr lang="ru-RU" sz="2000" dirty="0" err="1" smtClean="0"/>
              <a:t>комунікацію</a:t>
            </a:r>
            <a:r>
              <a:rPr lang="ru-RU" sz="2000" dirty="0" smtClean="0"/>
              <a:t> з </a:t>
            </a:r>
            <a:r>
              <a:rPr lang="ru-RU" sz="2000" dirty="0" err="1"/>
              <a:t>громадськістю</a:t>
            </a:r>
            <a:r>
              <a:rPr lang="ru-RU" sz="2000" dirty="0"/>
              <a:t>, </a:t>
            </a:r>
            <a:r>
              <a:rPr lang="uk-UA" sz="2000" dirty="0"/>
              <a:t>медіа</a:t>
            </a:r>
            <a:r>
              <a:rPr lang="ru-RU" sz="2000" dirty="0"/>
              <a:t> та </a:t>
            </a:r>
            <a:r>
              <a:rPr lang="ru-RU" sz="2000" dirty="0" err="1"/>
              <a:t>іншими</a:t>
            </a:r>
            <a:r>
              <a:rPr lang="ru-RU" sz="2000" dirty="0"/>
              <a:t> </a:t>
            </a:r>
            <a:r>
              <a:rPr lang="ru-RU" sz="2000" dirty="0" err="1"/>
              <a:t>зацікавленими</a:t>
            </a:r>
            <a:r>
              <a:rPr lang="ru-RU" sz="2000" dirty="0"/>
              <a:t> </a:t>
            </a:r>
            <a:r>
              <a:rPr lang="ru-RU" sz="2000" dirty="0" smtClean="0"/>
              <a:t>сторонами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uk-UA" sz="2000" dirty="0" smtClean="0"/>
              <a:t>Розвиток інституту судді-спікера: уточнення статусу, заохочувальні заходи, затвердження </a:t>
            </a:r>
            <a:r>
              <a:rPr lang="uk-UA" sz="2000" dirty="0"/>
              <a:t>Типового </a:t>
            </a:r>
            <a:r>
              <a:rPr lang="uk-UA" sz="2000" dirty="0" smtClean="0"/>
              <a:t>положення про </a:t>
            </a:r>
            <a:r>
              <a:rPr lang="uk-UA" sz="2000" dirty="0"/>
              <a:t>суддю-спікера</a:t>
            </a:r>
            <a:endParaRPr lang="x-none" sz="2000" dirty="0"/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/>
              <a:t> </a:t>
            </a:r>
            <a:r>
              <a:rPr lang="ru-RU" sz="2000" dirty="0" err="1" smtClean="0"/>
              <a:t>Запровадження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інституту</a:t>
            </a:r>
            <a:r>
              <a:rPr lang="ru-RU" sz="2000" dirty="0" smtClean="0"/>
              <a:t> </a:t>
            </a:r>
            <a:r>
              <a:rPr lang="ru-RU" sz="2000" dirty="0" err="1"/>
              <a:t>помічників</a:t>
            </a:r>
            <a:r>
              <a:rPr lang="ru-RU" sz="2000" dirty="0"/>
              <a:t> </a:t>
            </a:r>
            <a:r>
              <a:rPr lang="ru-RU" sz="2000" dirty="0" err="1"/>
              <a:t>суддів-спікерів</a:t>
            </a:r>
            <a:r>
              <a:rPr lang="ru-RU" sz="2000" dirty="0"/>
              <a:t> з </a:t>
            </a:r>
            <a:r>
              <a:rPr lang="ru-RU" sz="2000" dirty="0" err="1"/>
              <a:t>питань</a:t>
            </a:r>
            <a:r>
              <a:rPr lang="ru-RU" sz="2000" dirty="0"/>
              <a:t> </a:t>
            </a:r>
            <a:r>
              <a:rPr lang="ru-RU" sz="2000" dirty="0" err="1" smtClean="0"/>
              <a:t>комунікації</a:t>
            </a:r>
            <a:r>
              <a:rPr lang="ru-RU" sz="2000" dirty="0" smtClean="0"/>
              <a:t>. </a:t>
            </a:r>
            <a:endParaRPr lang="ru-RU" sz="2000" dirty="0"/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/>
              <a:t> </a:t>
            </a:r>
            <a:r>
              <a:rPr lang="ru-RU" sz="2000" dirty="0" err="1" smtClean="0"/>
              <a:t>Створення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судових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інфо-медіа</a:t>
            </a:r>
            <a:r>
              <a:rPr lang="ru-RU" sz="2000" dirty="0" smtClean="0"/>
              <a:t> </a:t>
            </a:r>
            <a:r>
              <a:rPr lang="ru-RU" sz="2000" dirty="0" err="1" smtClean="0"/>
              <a:t>центрів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20344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sus\Desktop\DIAGRAM ZAG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" y="-387424"/>
            <a:ext cx="10585176" cy="806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96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EF3B3C-146F-33A2-FAAB-89B9E623A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116632"/>
            <a:ext cx="8534400" cy="115212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7 вересня </a:t>
            </a:r>
            <a:r>
              <a:rPr lang="en-US" sz="2000" b="1" dirty="0">
                <a:solidFill>
                  <a:schemeClr val="tx1"/>
                </a:solidFill>
              </a:rPr>
              <a:t>2023 </a:t>
            </a:r>
            <a:r>
              <a:rPr lang="ru-RU" sz="2000" b="1" dirty="0">
                <a:solidFill>
                  <a:schemeClr val="tx1"/>
                </a:solidFill>
              </a:rPr>
              <a:t>року презентовано судам </a:t>
            </a:r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err="1" smtClean="0">
                <a:solidFill>
                  <a:schemeClr val="tx1"/>
                </a:solidFill>
              </a:rPr>
              <a:t>Керівні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принципи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комунікації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судових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процесів</a:t>
            </a:r>
            <a:r>
              <a:rPr lang="ru-RU" sz="2000" b="1" dirty="0">
                <a:solidFill>
                  <a:schemeClr val="tx1"/>
                </a:solidFill>
              </a:rPr>
              <a:t> та </a:t>
            </a:r>
            <a:r>
              <a:rPr lang="ru-RU" sz="2000" b="1" dirty="0" err="1">
                <a:solidFill>
                  <a:schemeClr val="tx1"/>
                </a:solidFill>
              </a:rPr>
              <a:t>рішень</a:t>
            </a:r>
            <a:r>
              <a:rPr lang="ru-RU" sz="2000" b="1" dirty="0">
                <a:solidFill>
                  <a:schemeClr val="tx1"/>
                </a:solidFill>
              </a:rPr>
              <a:t> про </a:t>
            </a:r>
            <a:r>
              <a:rPr lang="ru-RU" sz="2000" b="1" dirty="0" err="1">
                <a:solidFill>
                  <a:schemeClr val="tx1"/>
                </a:solidFill>
              </a:rPr>
              <a:t>воєнні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злочини</a:t>
            </a:r>
            <a:endParaRPr lang="x-none" sz="2000" b="1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78BF0D-7360-E013-94AD-5C32BBCD7C5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  <a:p>
            <a:endParaRPr lang="uk-UA" dirty="0" smtClean="0"/>
          </a:p>
          <a:p>
            <a:endParaRPr lang="uk-UA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ru-RU" i="1" dirty="0" smtClean="0"/>
          </a:p>
          <a:p>
            <a:pPr marL="0" indent="0" algn="ctr">
              <a:buNone/>
            </a:pPr>
            <a:endParaRPr lang="ru-RU" i="1" dirty="0"/>
          </a:p>
          <a:p>
            <a:pPr marL="0" indent="0" algn="ctr">
              <a:buNone/>
            </a:pPr>
            <a:endParaRPr lang="ru-RU" i="1" dirty="0"/>
          </a:p>
          <a:p>
            <a:pPr marL="0" indent="0" algn="ctr">
              <a:buNone/>
            </a:pPr>
            <a:endParaRPr lang="ru-RU" i="1" dirty="0" smtClean="0"/>
          </a:p>
          <a:p>
            <a:pPr marL="0" indent="0" algn="ctr">
              <a:buNone/>
            </a:pPr>
            <a:r>
              <a:rPr lang="ru-RU" i="1" dirty="0" err="1" smtClean="0"/>
              <a:t>Захід</a:t>
            </a:r>
            <a:r>
              <a:rPr lang="ru-RU" i="1" dirty="0" smtClean="0"/>
              <a:t> </a:t>
            </a:r>
            <a:r>
              <a:rPr lang="ru-RU" i="1" dirty="0" err="1"/>
              <a:t>відбувся</a:t>
            </a:r>
            <a:r>
              <a:rPr lang="ru-RU" i="1" dirty="0"/>
              <a:t> </a:t>
            </a:r>
            <a:r>
              <a:rPr lang="ru-RU" i="1" dirty="0" smtClean="0"/>
              <a:t>в </a:t>
            </a:r>
            <a:r>
              <a:rPr lang="ru-RU" i="1" dirty="0"/>
              <a:t>онлайн </a:t>
            </a:r>
            <a:r>
              <a:rPr lang="ru-RU" i="1" dirty="0" err="1"/>
              <a:t>режимі</a:t>
            </a:r>
            <a:r>
              <a:rPr lang="ru-RU" i="1" dirty="0"/>
              <a:t> та </a:t>
            </a:r>
            <a:r>
              <a:rPr lang="ru-RU" i="1" dirty="0" err="1"/>
              <a:t>зібрав</a:t>
            </a:r>
            <a:r>
              <a:rPr lang="ru-RU" i="1" dirty="0"/>
              <a:t> </a:t>
            </a:r>
            <a:r>
              <a:rPr lang="ru-RU" i="1" dirty="0" err="1"/>
              <a:t>понад</a:t>
            </a:r>
            <a:r>
              <a:rPr lang="ru-RU" i="1" dirty="0"/>
              <a:t> 100 </a:t>
            </a:r>
            <a:r>
              <a:rPr lang="ru-RU" i="1" dirty="0" err="1"/>
              <a:t>представників</a:t>
            </a:r>
            <a:r>
              <a:rPr lang="ru-RU" i="1" dirty="0"/>
              <a:t>(-</a:t>
            </a:r>
            <a:r>
              <a:rPr lang="ru-RU" i="1" dirty="0" err="1"/>
              <a:t>ць</a:t>
            </a:r>
            <a:r>
              <a:rPr lang="ru-RU" i="1" dirty="0"/>
              <a:t>) </a:t>
            </a:r>
            <a:r>
              <a:rPr lang="ru-RU" i="1" dirty="0" err="1"/>
              <a:t>судової</a:t>
            </a:r>
            <a:r>
              <a:rPr lang="ru-RU" i="1" dirty="0"/>
              <a:t> </a:t>
            </a:r>
            <a:r>
              <a:rPr lang="ru-RU" i="1" dirty="0" err="1"/>
              <a:t>влади</a:t>
            </a:r>
            <a:r>
              <a:rPr lang="ru-RU" i="1" dirty="0"/>
              <a:t>.</a:t>
            </a:r>
          </a:p>
          <a:p>
            <a:endParaRPr lang="x-none" dirty="0"/>
          </a:p>
        </p:txBody>
      </p:sp>
      <p:pic>
        <p:nvPicPr>
          <p:cNvPr id="1026" name="Picture 2" descr="C:\Users\Андрiй\Downloads\reli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84784"/>
            <a:ext cx="4464496" cy="374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12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2500" dirty="0"/>
              <a:t>ДЯКУЮ ЗА </a:t>
            </a:r>
            <a:r>
              <a:rPr lang="uk-UA" sz="2500" dirty="0" smtClean="0"/>
              <a:t>УВАГУ!</a:t>
            </a:r>
          </a:p>
          <a:p>
            <a:endParaRPr lang="uk-UA" sz="2500" dirty="0" smtClean="0"/>
          </a:p>
          <a:p>
            <a:r>
              <a:rPr lang="uk-UA" sz="2500" dirty="0" smtClean="0"/>
              <a:t>Разом </a:t>
            </a:r>
            <a:r>
              <a:rPr lang="uk-UA" sz="2500" dirty="0"/>
              <a:t>- до </a:t>
            </a:r>
            <a:r>
              <a:rPr lang="uk-UA" sz="2500" dirty="0" smtClean="0"/>
              <a:t>перемоги!</a:t>
            </a:r>
            <a:endParaRPr lang="uk-UA" sz="2500" dirty="0"/>
          </a:p>
          <a:p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103943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1726</TotalTime>
  <Words>451</Words>
  <Application>Microsoft Office PowerPoint</Application>
  <PresentationFormat>Экран (4:3)</PresentationFormat>
  <Paragraphs>42</Paragraphs>
  <Slides>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Calibri</vt:lpstr>
      <vt:lpstr>Georgia</vt:lpstr>
      <vt:lpstr>Wingdings</vt:lpstr>
      <vt:lpstr>Wingdings 2</vt:lpstr>
      <vt:lpstr>Официальная</vt:lpstr>
      <vt:lpstr>Сесія 9 «Підвищення рівня обізнаності суспільства задля забезпечення права на справедливий судовий розгляд у справах про міжнародні злочини»</vt:lpstr>
      <vt:lpstr>Історична місія суду</vt:lpstr>
      <vt:lpstr>Рішення РСУ № 33 від 06.10.2022 "Щодо схвалення звіту ''Комунікація судовою владою справ, пов'язаних з війною'' </vt:lpstr>
      <vt:lpstr>Рішенням РСУ №18 від 04.05.2023 року схвалено проєкт  Концепції розвитку комунікаційної політики судової влади</vt:lpstr>
      <vt:lpstr>Презентация PowerPoint</vt:lpstr>
      <vt:lpstr>7 вересня 2023 року презентовано судам  Керівні принципи комунікації судових процесів та рішень про воєнні злочини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Felimosha</dc:creator>
  <cp:lastModifiedBy>Пастухова Валентина Миколаївна</cp:lastModifiedBy>
  <cp:revision>173</cp:revision>
  <dcterms:created xsi:type="dcterms:W3CDTF">2021-03-29T11:57:20Z</dcterms:created>
  <dcterms:modified xsi:type="dcterms:W3CDTF">2023-10-26T10:13:25Z</dcterms:modified>
</cp:coreProperties>
</file>