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298" r:id="rId16"/>
    <p:sldId id="301" r:id="rId17"/>
    <p:sldId id="302" r:id="rId18"/>
    <p:sldId id="30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832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Оприлюднено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Geometria" panose="020B0503020204020204" pitchFamily="34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2017 рік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0.56499999999999995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Відсутня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Geometria" panose="020B0503020204020204" pitchFamily="34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2017 рік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0.435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6"/>
        <c:gapDepth val="0"/>
        <c:shape val="box"/>
        <c:axId val="-854322368"/>
        <c:axId val="-854310944"/>
        <c:axId val="0"/>
      </c:bar3DChart>
      <c:catAx>
        <c:axId val="-85432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metria" panose="020B0503020204020204" pitchFamily="34" charset="-52"/>
                <a:ea typeface="+mn-ea"/>
                <a:cs typeface="+mn-cs"/>
              </a:defRPr>
            </a:pPr>
            <a:endParaRPr lang="ru-RU"/>
          </a:p>
        </c:txPr>
        <c:crossAx val="-854310944"/>
        <c:crosses val="autoZero"/>
        <c:auto val="1"/>
        <c:lblAlgn val="ctr"/>
        <c:lblOffset val="100"/>
        <c:noMultiLvlLbl val="0"/>
      </c:catAx>
      <c:valAx>
        <c:axId val="-85431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metria" panose="020B0503020204020204" pitchFamily="34" charset="-52"/>
                <a:ea typeface="+mn-ea"/>
                <a:cs typeface="+mn-cs"/>
              </a:defRPr>
            </a:pPr>
            <a:endParaRPr lang="ru-RU"/>
          </a:p>
        </c:txPr>
        <c:crossAx val="-85432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ometria" panose="020B0503020204020204" pitchFamily="34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899897719706966"/>
          <c:y val="3.2716052996727224E-2"/>
          <c:w val="0.37904468851024731"/>
          <c:h val="0.88190465038670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12700"/>
            </a:effectLst>
            <a:scene3d>
              <a:camera prst="orthographicFront"/>
              <a:lightRig rig="threePt" dir="t">
                <a:rot lat="0" lon="0" rev="600000"/>
              </a:lightRig>
            </a:scene3d>
            <a:sp3d prstMaterial="matte">
              <a:bevelT w="44450"/>
              <a:bevelB w="6350"/>
            </a:sp3d>
          </c:spPr>
          <c:invertIfNegative val="0"/>
          <c:dLbls>
            <c:dLbl>
              <c:idx val="3"/>
              <c:layout>
                <c:manualLayout>
                  <c:x val="-6.42190770606169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metria" panose="020B0503020204020204" pitchFamily="34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Загальна інформація про суд</c:v>
                </c:pt>
                <c:pt idx="1">
                  <c:v>Структура суду</c:v>
                </c:pt>
                <c:pt idx="2">
                  <c:v>Інформація про органи суддівського самоврядування</c:v>
                </c:pt>
                <c:pt idx="3">
                  <c:v>Відомості про інформаційні системи та системи забезпечення гласності судового процесу</c:v>
                </c:pt>
                <c:pt idx="4">
                  <c:v>Відомості про заходи щодо протидії корупції та очищення влади</c:v>
                </c:pt>
                <c:pt idx="5">
                  <c:v>Нормативно-правові засади діяльності суду</c:v>
                </c:pt>
                <c:pt idx="6">
                  <c:v>Діяльність суду по забезпеченню прав, свобод і законних інтересів фізичних і юридичних осіб</c:v>
                </c:pt>
                <c:pt idx="7">
                  <c:v>Відкриті дані</c:v>
                </c:pt>
                <c:pt idx="8">
                  <c:v>Інформація про закупівлю товарів, робіт, послуг за бюджетні кошти (окрім судів загальної юрисдикції)</c:v>
                </c:pt>
                <c:pt idx="9">
                  <c:v>Кадрове забезпечення</c:v>
                </c:pt>
                <c:pt idx="10">
                  <c:v>Бюджет. Фінанси (окрім судів загальної юрисдикції)</c:v>
                </c:pt>
                <c:pt idx="11">
                  <c:v>Безкоштовна правова допомога</c:v>
                </c:pt>
                <c:pt idx="12">
                  <c:v>Критерії зручності сприйняття інформації</c:v>
                </c:pt>
              </c:strCache>
            </c:strRef>
          </c:cat>
          <c:val>
            <c:numRef>
              <c:f>Лист1!$B$2:$B$14</c:f>
              <c:numCache>
                <c:formatCode>0.00%</c:formatCode>
                <c:ptCount val="13"/>
                <c:pt idx="0">
                  <c:v>0.74250000000000005</c:v>
                </c:pt>
                <c:pt idx="1">
                  <c:v>0.5998</c:v>
                </c:pt>
                <c:pt idx="2">
                  <c:v>0.19900000000000001</c:v>
                </c:pt>
                <c:pt idx="3">
                  <c:v>0.97970000000000002</c:v>
                </c:pt>
                <c:pt idx="4">
                  <c:v>0.84650000000000003</c:v>
                </c:pt>
                <c:pt idx="5">
                  <c:v>0.7349</c:v>
                </c:pt>
                <c:pt idx="6">
                  <c:v>0.37580000000000002</c:v>
                </c:pt>
                <c:pt idx="7">
                  <c:v>5.5800000000000002E-2</c:v>
                </c:pt>
                <c:pt idx="8">
                  <c:v>0.34350000000000003</c:v>
                </c:pt>
                <c:pt idx="9">
                  <c:v>0.58530000000000004</c:v>
                </c:pt>
                <c:pt idx="10">
                  <c:v>0.18909999999999999</c:v>
                </c:pt>
                <c:pt idx="11">
                  <c:v>0.6613</c:v>
                </c:pt>
                <c:pt idx="12">
                  <c:v>0.5927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1"/>
        <c:axId val="-854311488"/>
        <c:axId val="-854308224"/>
      </c:barChart>
      <c:catAx>
        <c:axId val="-85431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metria" panose="020B0503020204020204" pitchFamily="34" charset="-52"/>
                <a:ea typeface="+mn-ea"/>
                <a:cs typeface="+mn-cs"/>
              </a:defRPr>
            </a:pPr>
            <a:endParaRPr lang="ru-RU"/>
          </a:p>
        </c:txPr>
        <c:crossAx val="-854308224"/>
        <c:crosses val="autoZero"/>
        <c:auto val="1"/>
        <c:lblAlgn val="ctr"/>
        <c:lblOffset val="100"/>
        <c:noMultiLvlLbl val="0"/>
      </c:catAx>
      <c:valAx>
        <c:axId val="-85430822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metria" panose="020B0503020204020204" pitchFamily="34" charset="-52"/>
                <a:ea typeface="+mn-ea"/>
                <a:cs typeface="+mn-cs"/>
              </a:defRPr>
            </a:pPr>
            <a:endParaRPr lang="ru-RU"/>
          </a:p>
        </c:txPr>
        <c:crossAx val="-854311488"/>
        <c:crosses val="autoZero"/>
        <c:crossBetween val="between"/>
        <c:majorUnit val="0.2"/>
        <c:min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5312500000000024E-3"/>
          <c:w val="0.77366863517060347"/>
          <c:h val="0.99146875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Geometria" panose="020B0503020204020204" pitchFamily="34" charset="-52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Доступно інформації до комунікації</c:v>
                </c:pt>
                <c:pt idx="1">
                  <c:v>Збільшення в період комунікації</c:v>
                </c:pt>
                <c:pt idx="2">
                  <c:v>Недоступно інформації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0.51600000000000001</c:v>
                </c:pt>
                <c:pt idx="1">
                  <c:v>4.9000000000000002E-2</c:v>
                </c:pt>
                <c:pt idx="2">
                  <c:v>0.435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341781667347415"/>
          <c:y val="0.33627559055118111"/>
          <c:w val="0.27587943707487489"/>
          <c:h val="0.327448818897637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ometria" panose="020B0503020204020204" pitchFamily="34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43994663177521"/>
          <c:y val="2.8828237206138026E-2"/>
          <c:w val="0.89556005336822464"/>
          <c:h val="0.753305091559007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0416666666666666E-2"/>
                  <c:y val="0.131249999999999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Geometria" panose="020B0503020204020204" pitchFamily="34" charset="-52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638800644811996E-17"/>
                  <c:y val="9.37499999999999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Geometria" panose="020B0503020204020204" pitchFamily="34" charset="-52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00000000000001E-2"/>
                  <c:y val="0.1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Geometria" panose="020B0503020204020204" pitchFamily="34" charset="-52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metria" panose="020B0503020204020204" pitchFamily="34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Херсонський окружний адміністративний суд </c:v>
                </c:pt>
                <c:pt idx="1">
                  <c:v>Господарський суд Львівської області</c:v>
                </c:pt>
                <c:pt idx="2">
                  <c:v>Господарський суд Одеської області 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0.84140000000000004</c:v>
                </c:pt>
                <c:pt idx="1">
                  <c:v>0.82330000000000003</c:v>
                </c:pt>
                <c:pt idx="2">
                  <c:v>0.81100000000000005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0"/>
        <c:shape val="box"/>
        <c:axId val="-1022151488"/>
        <c:axId val="-854319648"/>
        <c:axId val="0"/>
      </c:bar3DChart>
      <c:catAx>
        <c:axId val="-102215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metria" panose="020B0503020204020204" pitchFamily="34" charset="-52"/>
                <a:ea typeface="+mn-ea"/>
                <a:cs typeface="+mn-cs"/>
              </a:defRPr>
            </a:pPr>
            <a:endParaRPr lang="ru-RU"/>
          </a:p>
        </c:txPr>
        <c:crossAx val="-854319648"/>
        <c:crosses val="autoZero"/>
        <c:auto val="1"/>
        <c:lblAlgn val="ctr"/>
        <c:lblOffset val="100"/>
        <c:noMultiLvlLbl val="0"/>
      </c:catAx>
      <c:valAx>
        <c:axId val="-854319648"/>
        <c:scaling>
          <c:orientation val="minMax"/>
          <c:max val="0.9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metria" panose="020B0503020204020204" pitchFamily="34" charset="-52"/>
                <a:ea typeface="+mn-ea"/>
                <a:cs typeface="+mn-cs"/>
              </a:defRPr>
            </a:pPr>
            <a:endParaRPr lang="ru-RU"/>
          </a:p>
        </c:txPr>
        <c:crossAx val="-1022151488"/>
        <c:crosses val="autoZero"/>
        <c:crossBetween val="between"/>
        <c:majorUnit val="5.000000000000001E-2"/>
        <c:min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2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9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2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4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6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3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68EF-E386-43A7-9C42-108BA9FE8D6E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7217B-03BE-4AC1-AE29-365EB81C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7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74"/>
          <a:stretch/>
        </p:blipFill>
        <p:spPr>
          <a:xfrm>
            <a:off x="0" y="2374932"/>
            <a:ext cx="9144000" cy="4483068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0" y="1037839"/>
            <a:ext cx="9144000" cy="405335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28787"/>
            <a:ext cx="9144000" cy="32921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740" y="216424"/>
            <a:ext cx="3857532" cy="7761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5" b="15181"/>
          <a:stretch/>
        </p:blipFill>
        <p:spPr>
          <a:xfrm>
            <a:off x="498785" y="85965"/>
            <a:ext cx="3400355" cy="9518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42205" y="2648310"/>
            <a:ext cx="7685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200" b="1" dirty="0">
                <a:solidFill>
                  <a:schemeClr val="bg1"/>
                </a:solidFill>
                <a:latin typeface="Geometria" panose="020B0503020204020204" pitchFamily="34" charset="-52"/>
              </a:rPr>
              <a:t>РЕЗУЛЬТАТИ </a:t>
            </a:r>
            <a:r>
              <a:rPr lang="uk-UA" sz="32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МОНІТОРИНГУ офіційних </a:t>
            </a:r>
            <a:r>
              <a:rPr lang="uk-UA" sz="3200" b="1" dirty="0">
                <a:solidFill>
                  <a:schemeClr val="bg1"/>
                </a:solidFill>
                <a:latin typeface="Geometria" panose="020B0503020204020204" pitchFamily="34" charset="-52"/>
              </a:rPr>
              <a:t>веб-сайтів </a:t>
            </a:r>
            <a:r>
              <a:rPr lang="uk-UA" sz="32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судів України</a:t>
            </a:r>
            <a:endParaRPr lang="uk-UA" sz="3200" b="1" dirty="0">
              <a:solidFill>
                <a:schemeClr val="bg1"/>
              </a:solidFill>
              <a:latin typeface="Geometria" panose="020B0503020204020204" pitchFamily="34" charset="-52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469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51" y="-3656347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35170" y="561710"/>
            <a:ext cx="7798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СЕРЕДНІЙ КОЕФІЦІЄНТ ІНФОРМАЦІЙНОЇ ВІДКРИТОСТІ     90 ВЕБ-РЕСУРСІВ СУДІВ ПЕРШОЇ ІНСТАНЦІЇ</a:t>
            </a:r>
            <a:endParaRPr lang="uk-UA" sz="20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367601"/>
              </p:ext>
            </p:extLst>
          </p:nvPr>
        </p:nvGraphicFramePr>
        <p:xfrm>
          <a:off x="1523998" y="1845771"/>
          <a:ext cx="6610711" cy="391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56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РЕЗУЛЬТАТИ МОНІТОРИНГУ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7988061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Переважно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повною та доступною для користувачів офіційних веб-сайтів та веб-сторінок судів є наступна інформація: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Загальна інформація про суд, включаючи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контактну;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Інформація про структуру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суду;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Відомості про інформаційні системи та системи забезпечення гласності судового процесу;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Відомості щодо виконання закону «Про очищення влади»;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Нормативно-правові засади діяльності суду;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Реквізити для сплати судового збору, штрафів, депозитні рахунки;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Відомості щодо безкоштовної правової допомоги.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0" y="-51165"/>
            <a:ext cx="9144000" cy="72462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49238" y="673455"/>
            <a:ext cx="7384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КОЕФІЦІЄНТ ІНФОРМАЦІЙНОЇ ВІДКРИТОСТІ ЗА ГРУПАМИ ПАРАМЕТРІВ</a:t>
            </a:r>
            <a:endParaRPr lang="uk-UA" sz="20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526967647"/>
              </p:ext>
            </p:extLst>
          </p:nvPr>
        </p:nvGraphicFramePr>
        <p:xfrm>
          <a:off x="733245" y="1578634"/>
          <a:ext cx="7737895" cy="432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015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РЕЗУЛЬТАТИ ВЗАЄМОДІЇ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578256"/>
            <a:ext cx="798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Під час взаємодії представники 35-ти судів активно приймали участь у комунікаціях з експертами.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0113" y="1657648"/>
            <a:ext cx="78911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5417"/>
              </p:ext>
            </p:extLst>
          </p:nvPr>
        </p:nvGraphicFramePr>
        <p:xfrm>
          <a:off x="785004" y="2284977"/>
          <a:ext cx="7815532" cy="3667249"/>
        </p:xfrm>
        <a:graphic>
          <a:graphicData uri="http://schemas.openxmlformats.org/drawingml/2006/table">
            <a:tbl>
              <a:tblPr/>
              <a:tblGrid>
                <a:gridCol w="456008"/>
                <a:gridCol w="3529396"/>
                <a:gridCol w="414067"/>
                <a:gridCol w="3416061"/>
              </a:tblGrid>
              <a:tr h="31157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№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Назва суду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Назва суду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1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Херсонський окружний адміністративний суд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11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Харківської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Господарський суд Львівської області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12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Миколаївської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3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Господарський суд Одеської області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13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Волинської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4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Комунарський районний суд міста Запоріжжя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14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Житомирської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5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Одеський окружний адміністративний суд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15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Чернівецький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6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Господарський суд Чернівецької області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16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Вінницький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9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7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Московський районний суд міста Харкова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17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Жовтневий районний суд міста Харкова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8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Запорізький окружний адміністративний суд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18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Орджонікідзевський районний суд міста Харкова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9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Червонозаводський районний суд міста Харкова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19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Волинський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3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10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Київський районний суд міста Харкова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20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Личаківський районний суд міста Львова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30206" y="242150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РЕЗУЛЬТАТИ ВЗАЄМОДІЇ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0113" y="1657648"/>
            <a:ext cx="78911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30750"/>
              </p:ext>
            </p:extLst>
          </p:nvPr>
        </p:nvGraphicFramePr>
        <p:xfrm>
          <a:off x="759125" y="1776018"/>
          <a:ext cx="7979434" cy="3032492"/>
        </p:xfrm>
        <a:graphic>
          <a:graphicData uri="http://schemas.openxmlformats.org/drawingml/2006/table">
            <a:tbl>
              <a:tblPr/>
              <a:tblGrid>
                <a:gridCol w="456008"/>
                <a:gridCol w="3520769"/>
                <a:gridCol w="448574"/>
                <a:gridCol w="3554083"/>
              </a:tblGrid>
              <a:tr h="31157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№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Назва суду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Назва суду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21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Луганський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29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Харківський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22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Дніпропетровської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30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Вінницької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23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Київський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31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Залізничний районний суд міста Львова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24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Галицький районний суд міста Львова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32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Самарський районний суд міста Дніпропетровська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25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Івано- Франківський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33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Запорізької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26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Кіровоградської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34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Дзержинський районний суд міста Харкова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9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27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Господарський суд Черкаської області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35</a:t>
                      </a: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55332" marB="5533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Дніпровський районний суд міста Києва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2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</a:rPr>
                        <a:t>28</a:t>
                      </a:r>
                      <a:endParaRPr lang="uk-UA" sz="10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000" b="0" i="0" u="none" strike="noStrike" kern="1200" noProof="0" dirty="0" smtClean="0">
                          <a:solidFill>
                            <a:srgbClr val="44546A"/>
                          </a:solidFill>
                          <a:effectLst/>
                          <a:latin typeface="Geometria" panose="020B0503020204020204" pitchFamily="34" charset="-52"/>
                          <a:ea typeface="+mn-ea"/>
                          <a:cs typeface="+mn-cs"/>
                        </a:rPr>
                        <a:t>Полтавський окружний адміністративний суд</a:t>
                      </a:r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00" b="0" i="0" u="none" strike="noStrike" kern="120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55332" marR="55332" marT="22133" marB="2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000" b="0" i="0" u="none" strike="noStrike" kern="1200" noProof="0" dirty="0">
                        <a:solidFill>
                          <a:srgbClr val="44546A"/>
                        </a:solidFill>
                        <a:effectLst/>
                        <a:latin typeface="Geometria" panose="020B0503020204020204" pitchFamily="34" charset="-52"/>
                        <a:ea typeface="+mn-ea"/>
                        <a:cs typeface="+mn-cs"/>
                      </a:endParaRPr>
                    </a:p>
                  </a:txBody>
                  <a:tcPr marL="63500" marR="63500" marT="25400" marB="254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30206" y="242150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0113" y="5124090"/>
            <a:ext cx="8074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Загалом, середній коефіцієнт інформаційної відкритості зріс на 4,9% після періоду взаємодії.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649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0" y="-51165"/>
            <a:ext cx="9144000" cy="72462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49238" y="673455"/>
            <a:ext cx="7384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ПРИРІСТ КОЕФІЦІЄНТА ІНФОРМАЦІЙНОЇ ВІДКРИТОСТІ ПІД ЧАС ВЗАЄМОДІЇ</a:t>
            </a:r>
            <a:endParaRPr lang="uk-UA" sz="20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3258673"/>
              </p:ext>
            </p:extLst>
          </p:nvPr>
        </p:nvGraphicFramePr>
        <p:xfrm>
          <a:off x="724619" y="1871453"/>
          <a:ext cx="74445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355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ЛІДЕРИ</a:t>
            </a:r>
            <a:endParaRPr lang="uk-UA" sz="24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798806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Лідерами серед судів відповідної юрисдикції є:</a:t>
            </a:r>
          </a:p>
          <a:p>
            <a:pPr marL="400050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Херсонський окружний адміністративний суд із коефіцієнтом інформаційної відкритості 84,14%, який посів перше місце як серед окружних адміністративних судів, так і в загальному рейтингу інформаційної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відкритості.</a:t>
            </a:r>
          </a:p>
          <a:p>
            <a:pPr marL="400050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Господарський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суд Львівської області із показником відкритості 82,33%, який посів перше місце серед господарських судів та друге в загальному рейтингу інформаційної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відкритості.</a:t>
            </a:r>
          </a:p>
          <a:p>
            <a:pPr marL="400050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Комунарський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районний суд міста Запоріжжя із показником інформаційної відкритості 79,79%, який виявився лідером серед місцевих загальних судів (районних судів міст Києва, Харкова, Львова, Дніпра та Запоріжжя), посівши четверте місце в загальному рейтингу.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ЛІДЕРИ</a:t>
            </a:r>
            <a:endParaRPr lang="uk-UA" sz="24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113" y="1508688"/>
            <a:ext cx="798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Лідерами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 загальному рейтингу інформаційної відкритості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виявилися: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82003848"/>
              </p:ext>
            </p:extLst>
          </p:nvPr>
        </p:nvGraphicFramePr>
        <p:xfrm>
          <a:off x="776377" y="2133494"/>
          <a:ext cx="7901797" cy="404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28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ЛІДЕРИ</a:t>
            </a:r>
            <a:endParaRPr lang="uk-UA" sz="24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487" y="1903647"/>
            <a:ext cx="79880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Дякуємо за увагу!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Мо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ніторинг проведено експертами громадської організації «Платформа прав людини» в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межах проекту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«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Оцінка та підвищення рівня інформаційної відкритості офіційних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веб-сайтів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судів України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».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«Проект реалізується за підтримки американського народу, наданої через Агентство США з міжнародного розвитку (USAID) в рамках Програми «Нове правосуддя»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«Погляди авторів, викладені у цьому виданні, не обов’язково відображають погляди Агентства США з міжнародного розвитку або уряду Сполучених Штатів Америки».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7" name="Прямоугольник 16"/>
          <p:cNvSpPr/>
          <p:nvPr/>
        </p:nvSpPr>
        <p:spPr>
          <a:xfrm rot="16200000">
            <a:off x="4135251" y="-3644438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49969" y="696729"/>
            <a:ext cx="3683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МЕТА ДОСЛІДЖЕННЯ</a:t>
            </a:r>
            <a:endParaRPr lang="ru-RU" sz="24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2" y="6175969"/>
            <a:ext cx="3524716" cy="6820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0113" y="1767480"/>
            <a:ext cx="803119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Головною </a:t>
            </a: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метою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 зазначеного дослідження є покращення інформування громадськості про діяльність судової влади та створення умов для впровадження електронного врядування в Україні.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Предметом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 моніторингу є визначення відповідності змісту офіційних веб-сайтів положенням нормативно-правових актів, які регулюють питання доступу до інформації про їх діяльність, та перевірка дотримання технічних, технологічних, програмних і лінгвістичних вимог до офіційних сайтів державних органів.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379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8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23759" y="713758"/>
            <a:ext cx="420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bg1"/>
                </a:solidFill>
                <a:latin typeface="Geometria" panose="020B0503020204020204" pitchFamily="34" charset="-52"/>
              </a:rPr>
              <a:t>ОБ’ЄКТ ДОСЛІДЖЕННЯ</a:t>
            </a:r>
            <a:endParaRPr lang="ru-RU" sz="2400" b="1" dirty="0">
              <a:solidFill>
                <a:schemeClr val="bg1"/>
              </a:solidFill>
              <a:latin typeface="Geometria" panose="020B0503020204020204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803119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Об’єктом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 дослідження є офіційні веб-сайти судів чи їх веб-сторінки на веб-порталі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«Судова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влада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України».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У рамках зазначеного проекту було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досліджено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веб-сайти/веб-сторінки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таких судів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25-ти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місцевих господарських судів,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25-ти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місцевих (окружних) адміністративних судів,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40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місцевих загальних судів, а саме районних судів міст Києва, Харкова, Львова, Дніпра та Запоріжжя. </a:t>
            </a:r>
          </a:p>
          <a:p>
            <a:pPr algn="just"/>
            <a:endParaRPr lang="uk-UA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79400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23759" y="650764"/>
            <a:ext cx="420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МЕТОДОЛОГІЯ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80311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У 2016 році на замовлення та під керівництвом Секретаріату Уповноваженого Верховної Ради України з прав людини експертами неурядових організацій було розроблено єдину Методологію оцінки рівня забезпечення доступу до публічної інформації суб’єктами владних повноважень.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Моніторинг проведено з використанням зазначеної Методології (зокрема, відповідно до розділу ІІІ).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Визначені в Методології орієнтовні «Параметри для аналізу наповнення сайтів судів» актуалізовано станом на              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            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 1 листопада 2017 року.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45021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23759" y="671231"/>
            <a:ext cx="420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ЗАКОНОДАВСТВО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80311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Закони України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«Про доступ до публічної інформації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»,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«Про інформацію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», «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Про судоустрій і статус суддів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», “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Про очищення влади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”, “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Про державну службу”; 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Концепція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розвитку електронного врядування в Україні,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схвалена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розпорядженням Кабінету Міністрів України від 13.12.2010 р. № 2250-р;  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Рішення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Ради суддів України № 68 від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06.10.2016 «Про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супровід веб-сайту місцевого (апеляційного) суду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»;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Положення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про набори даних, які підлягають оприлюдненню у формі відкритих даних,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затверджене постановою Кабінету Міністрів України від 21 жовтня 2015 року № 835; 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85005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23759" y="656162"/>
            <a:ext cx="420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ЗАКОНОДАВСТВО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798806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Регламент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інформаційного наповнення офіційного веб-порталу «Судова влада України»,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затверджений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наказом Державної судової адміністрації України від 17.03.2014 р. 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30;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Порядок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оприлюднення в мережі Інтернет інформації про діяльність органів виконавчої влади, затвердженим постановою Кабінету Міністрів України від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04.01.2002 р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. 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3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8" y="-3679441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23759" y="653885"/>
            <a:ext cx="420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ПАРАМЕТРИ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7988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Під час моніторингу досліджено такі основні групи відомостей: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Загальна інформація про суд;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Структура суду;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Суддівське самоврядування;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Відомості про інформаційні системи та електронні сервіси судів;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Відомості про заходи щодо протидії корупції та очищення влади;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Нормативно-правові засади діяльності суду;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51" y="-3640257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23759" y="673477"/>
            <a:ext cx="420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ПАРАМЕТРИ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798806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Діяльність суду по забезпеченню прав, свобод і законних інтересів фізичних і юридичних осіб;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Відкриті дані;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Інформація про закупівлю товарів, робіт, послуг за бюджетні кошти;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Кадрове забезпечення;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Бюджет. Фінанси;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Безкоштовна правова допомога.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7"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Крім того, під час дослідження перевірялися зручність користування сайтом (технічні параметри) та наявність/відсутність негативного контент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.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36" b="40714"/>
          <a:stretch/>
        </p:blipFill>
        <p:spPr>
          <a:xfrm>
            <a:off x="-2" y="-14465"/>
            <a:ext cx="9144000" cy="7246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 rot="16200000">
            <a:off x="4135249" y="-3627409"/>
            <a:ext cx="873499" cy="9144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5623" y="751997"/>
            <a:ext cx="503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dirty="0">
                <a:solidFill>
                  <a:schemeClr val="bg1"/>
                </a:solidFill>
                <a:latin typeface="Geometria" panose="020B0503020204020204" pitchFamily="34" charset="-52"/>
              </a:rPr>
              <a:t>РЕЗУЛЬТАТИ МОНІТОРИНГУ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113" y="1767480"/>
            <a:ext cx="798806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Рівень оприлюднення інформації на сайтах судів є переважно </a:t>
            </a: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задовільним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3 суди мають високий рівень інформаційної відкритості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(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більше 81 %);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25 судів - середній рівень інформаційної відкритості (від 61 % до 80 %);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59 судів - задовільний рівень інформаційної відкритості (від 41 % до 60 %);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3 суди мають низький рівень інформаційної відкритості (від 21 % до 41 %).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metria" panose="020B0503020204020204" pitchFamily="34" charset="-52"/>
              </a:rPr>
              <a:t>Слід зазначити, що жоден із досліджених судів не має незадовільного рівня інформаційної відкритості (від 0 % до 20 %).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Geometria" panose="020B0503020204020204" pitchFamily="34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733" y="6175969"/>
            <a:ext cx="3524716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987</Words>
  <Application>Microsoft Office PowerPoint</Application>
  <PresentationFormat>Экран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Geometria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Stepanova</dc:creator>
  <cp:lastModifiedBy>Stepanova</cp:lastModifiedBy>
  <cp:revision>68</cp:revision>
  <dcterms:created xsi:type="dcterms:W3CDTF">2017-09-28T15:04:33Z</dcterms:created>
  <dcterms:modified xsi:type="dcterms:W3CDTF">2018-03-28T18:59:30Z</dcterms:modified>
</cp:coreProperties>
</file>