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8.xml" ContentType="application/vnd.openxmlformats-officedocument.drawingml.chart+xml"/>
  <Override PartName="/ppt/theme/themeOverride11.xml" ContentType="application/vnd.openxmlformats-officedocument.themeOverride+xml"/>
  <Override PartName="/ppt/charts/chart19.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theme/themeOverride14.xml" ContentType="application/vnd.openxmlformats-officedocument.themeOverride+xml"/>
  <Override PartName="/ppt/notesSlides/notesSlide10.xml" ContentType="application/vnd.openxmlformats-officedocument.presentationml.notesSlide+xml"/>
  <Override PartName="/ppt/charts/chart22.xml" ContentType="application/vnd.openxmlformats-officedocument.drawingml.chart+xml"/>
  <Override PartName="/ppt/theme/themeOverride15.xml" ContentType="application/vnd.openxmlformats-officedocument.themeOverride+xml"/>
  <Override PartName="/ppt/charts/chart23.xml" ContentType="application/vnd.openxmlformats-officedocument.drawingml.chart+xml"/>
  <Override PartName="/ppt/theme/themeOverride16.xml" ContentType="application/vnd.openxmlformats-officedocument.themeOverride+xml"/>
  <Override PartName="/ppt/notesSlides/notesSlide1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1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4.xml" ContentType="application/vnd.openxmlformats-officedocument.presentationml.notesSlide+xml"/>
  <Override PartName="/ppt/charts/chart31.xml" ContentType="application/vnd.openxmlformats-officedocument.drawingml.chart+xml"/>
  <Override PartName="/ppt/theme/themeOverride17.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notesSlides/notesSlide15.xml" ContentType="application/vnd.openxmlformats-officedocument.presentationml.notesSlide+xml"/>
  <Override PartName="/ppt/charts/chart34.xml" ContentType="application/vnd.openxmlformats-officedocument.drawingml.chart+xml"/>
  <Override PartName="/ppt/theme/themeOverride18.xml" ContentType="application/vnd.openxmlformats-officedocument.themeOverride+xml"/>
  <Override PartName="/ppt/charts/chart35.xml" ContentType="application/vnd.openxmlformats-officedocument.drawingml.chart+xml"/>
  <Override PartName="/ppt/notesSlides/notesSlide16.xml" ContentType="application/vnd.openxmlformats-officedocument.presentationml.notesSlide+xml"/>
  <Override PartName="/ppt/charts/chart36.xml" ContentType="application/vnd.openxmlformats-officedocument.drawingml.chart+xml"/>
  <Override PartName="/ppt/theme/themeOverride19.xml" ContentType="application/vnd.openxmlformats-officedocument.themeOverride+xml"/>
  <Override PartName="/ppt/charts/chart37.xml" ContentType="application/vnd.openxmlformats-officedocument.drawingml.chart+xml"/>
  <Override PartName="/ppt/theme/themeOverride20.xml" ContentType="application/vnd.openxmlformats-officedocument.themeOverride+xml"/>
  <Override PartName="/ppt/notesSlides/notesSlide17.xml" ContentType="application/vnd.openxmlformats-officedocument.presentationml.notesSlide+xml"/>
  <Override PartName="/ppt/charts/chart38.xml" ContentType="application/vnd.openxmlformats-officedocument.drawingml.chart+xml"/>
  <Override PartName="/ppt/theme/themeOverride21.xml" ContentType="application/vnd.openxmlformats-officedocument.themeOverride+xml"/>
  <Override PartName="/ppt/charts/chart39.xml" ContentType="application/vnd.openxmlformats-officedocument.drawingml.chart+xml"/>
  <Override PartName="/ppt/theme/themeOverride22.xml" ContentType="application/vnd.openxmlformats-officedocument.themeOverride+xml"/>
  <Override PartName="/ppt/notesSlides/notesSlide18.xml" ContentType="application/vnd.openxmlformats-officedocument.presentationml.notesSlide+xml"/>
  <Override PartName="/ppt/charts/chart40.xml" ContentType="application/vnd.openxmlformats-officedocument.drawingml.chart+xml"/>
  <Override PartName="/ppt/theme/themeOverride23.xml" ContentType="application/vnd.openxmlformats-officedocument.themeOverride+xml"/>
  <Override PartName="/ppt/charts/chart41.xml" ContentType="application/vnd.openxmlformats-officedocument.drawingml.chart+xml"/>
  <Override PartName="/ppt/theme/themeOverride24.xml" ContentType="application/vnd.openxmlformats-officedocument.themeOverride+xml"/>
  <Override PartName="/ppt/notesSlides/notesSlide19.xml" ContentType="application/vnd.openxmlformats-officedocument.presentationml.notesSlide+xml"/>
  <Override PartName="/ppt/charts/chart42.xml" ContentType="application/vnd.openxmlformats-officedocument.drawingml.chart+xml"/>
  <Override PartName="/ppt/theme/themeOverride25.xml" ContentType="application/vnd.openxmlformats-officedocument.themeOverride+xml"/>
  <Override PartName="/ppt/charts/chart43.xml" ContentType="application/vnd.openxmlformats-officedocument.drawingml.chart+xml"/>
  <Override PartName="/ppt/theme/themeOverride26.xml" ContentType="application/vnd.openxmlformats-officedocument.themeOverride+xml"/>
  <Override PartName="/ppt/notesSlides/notesSlide20.xml" ContentType="application/vnd.openxmlformats-officedocument.presentationml.notesSlide+xml"/>
  <Override PartName="/ppt/charts/chart44.xml" ContentType="application/vnd.openxmlformats-officedocument.drawingml.chart+xml"/>
  <Override PartName="/ppt/theme/themeOverride27.xml" ContentType="application/vnd.openxmlformats-officedocument.themeOverride+xml"/>
  <Override PartName="/ppt/charts/chart45.xml" ContentType="application/vnd.openxmlformats-officedocument.drawingml.chart+xml"/>
  <Override PartName="/ppt/theme/themeOverride28.xml" ContentType="application/vnd.openxmlformats-officedocument.themeOverride+xml"/>
  <Override PartName="/ppt/notesSlides/notesSlide21.xml" ContentType="application/vnd.openxmlformats-officedocument.presentationml.notesSlide+xml"/>
  <Override PartName="/ppt/charts/chart46.xml" ContentType="application/vnd.openxmlformats-officedocument.drawingml.chart+xml"/>
  <Override PartName="/ppt/theme/themeOverride29.xml" ContentType="application/vnd.openxmlformats-officedocument.themeOverride+xml"/>
  <Override PartName="/ppt/charts/chart47.xml" ContentType="application/vnd.openxmlformats-officedocument.drawingml.chart+xml"/>
  <Override PartName="/ppt/theme/themeOverride30.xml" ContentType="application/vnd.openxmlformats-officedocument.themeOverride+xml"/>
  <Override PartName="/ppt/notesSlides/notesSlide22.xml" ContentType="application/vnd.openxmlformats-officedocument.presentationml.notesSlide+xml"/>
  <Override PartName="/ppt/charts/chart48.xml" ContentType="application/vnd.openxmlformats-officedocument.drawingml.chart+xml"/>
  <Override PartName="/ppt/theme/themeOverride31.xml" ContentType="application/vnd.openxmlformats-officedocument.themeOverride+xml"/>
  <Override PartName="/ppt/charts/chart49.xml" ContentType="application/vnd.openxmlformats-officedocument.drawingml.chart+xml"/>
  <Override PartName="/ppt/theme/themeOverride32.xml" ContentType="application/vnd.openxmlformats-officedocument.themeOverride+xml"/>
  <Override PartName="/ppt/notesSlides/notesSlide23.xml" ContentType="application/vnd.openxmlformats-officedocument.presentationml.notesSlide+xml"/>
  <Override PartName="/ppt/charts/chart50.xml" ContentType="application/vnd.openxmlformats-officedocument.drawingml.chart+xml"/>
  <Override PartName="/ppt/theme/themeOverride33.xml" ContentType="application/vnd.openxmlformats-officedocument.themeOverride+xml"/>
  <Override PartName="/ppt/charts/chart51.xml" ContentType="application/vnd.openxmlformats-officedocument.drawingml.chart+xml"/>
  <Override PartName="/ppt/theme/themeOverride34.xml" ContentType="application/vnd.openxmlformats-officedocument.themeOverride+xml"/>
  <Override PartName="/ppt/notesSlides/notesSlide24.xml" ContentType="application/vnd.openxmlformats-officedocument.presentationml.notesSlide+xml"/>
  <Override PartName="/ppt/charts/chart52.xml" ContentType="application/vnd.openxmlformats-officedocument.drawingml.chart+xml"/>
  <Override PartName="/ppt/theme/themeOverride35.xml" ContentType="application/vnd.openxmlformats-officedocument.themeOverride+xml"/>
  <Override PartName="/ppt/charts/chart53.xml" ContentType="application/vnd.openxmlformats-officedocument.drawingml.chart+xml"/>
  <Override PartName="/ppt/theme/themeOverride36.xml" ContentType="application/vnd.openxmlformats-officedocument.themeOverride+xml"/>
  <Override PartName="/ppt/notesSlides/notesSlide25.xml" ContentType="application/vnd.openxmlformats-officedocument.presentationml.notesSlide+xml"/>
  <Override PartName="/ppt/charts/chart54.xml" ContentType="application/vnd.openxmlformats-officedocument.drawingml.chart+xml"/>
  <Override PartName="/ppt/theme/themeOverride37.xml" ContentType="application/vnd.openxmlformats-officedocument.themeOverride+xml"/>
  <Override PartName="/ppt/charts/chart55.xml" ContentType="application/vnd.openxmlformats-officedocument.drawingml.chart+xml"/>
  <Override PartName="/ppt/theme/themeOverride38.xml" ContentType="application/vnd.openxmlformats-officedocument.themeOverride+xml"/>
  <Override PartName="/ppt/notesSlides/notesSlide26.xml" ContentType="application/vnd.openxmlformats-officedocument.presentationml.notesSlide+xml"/>
  <Override PartName="/ppt/charts/chart56.xml" ContentType="application/vnd.openxmlformats-officedocument.drawingml.chart+xml"/>
  <Override PartName="/ppt/theme/themeOverride39.xml" ContentType="application/vnd.openxmlformats-officedocument.themeOverride+xml"/>
  <Override PartName="/ppt/charts/chart57.xml" ContentType="application/vnd.openxmlformats-officedocument.drawingml.chart+xml"/>
  <Override PartName="/ppt/theme/themeOverride40.xml" ContentType="application/vnd.openxmlformats-officedocument.themeOverride+xml"/>
  <Override PartName="/ppt/notesSlides/notesSlide27.xml" ContentType="application/vnd.openxmlformats-officedocument.presentationml.notesSlide+xml"/>
  <Override PartName="/ppt/charts/chart58.xml" ContentType="application/vnd.openxmlformats-officedocument.drawingml.chart+xml"/>
  <Override PartName="/ppt/theme/themeOverride41.xml" ContentType="application/vnd.openxmlformats-officedocument.themeOverride+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theme/themeOverride42.xml" ContentType="application/vnd.openxmlformats-officedocument.themeOverride+xml"/>
  <Override PartName="/ppt/notesSlides/notesSlide29.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30.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62"/>
  </p:notesMasterIdLst>
  <p:handoutMasterIdLst>
    <p:handoutMasterId r:id="rId63"/>
  </p:handoutMasterIdLst>
  <p:sldIdLst>
    <p:sldId id="380" r:id="rId2"/>
    <p:sldId id="450" r:id="rId3"/>
    <p:sldId id="383" r:id="rId4"/>
    <p:sldId id="471" r:id="rId5"/>
    <p:sldId id="490" r:id="rId6"/>
    <p:sldId id="465" r:id="rId7"/>
    <p:sldId id="479" r:id="rId8"/>
    <p:sldId id="498" r:id="rId9"/>
    <p:sldId id="464" r:id="rId10"/>
    <p:sldId id="544" r:id="rId11"/>
    <p:sldId id="545" r:id="rId12"/>
    <p:sldId id="434" r:id="rId13"/>
    <p:sldId id="546" r:id="rId14"/>
    <p:sldId id="547" r:id="rId15"/>
    <p:sldId id="548" r:id="rId16"/>
    <p:sldId id="564" r:id="rId17"/>
    <p:sldId id="435" r:id="rId18"/>
    <p:sldId id="453" r:id="rId19"/>
    <p:sldId id="436" r:id="rId20"/>
    <p:sldId id="437" r:id="rId21"/>
    <p:sldId id="539" r:id="rId22"/>
    <p:sldId id="499" r:id="rId23"/>
    <p:sldId id="500" r:id="rId24"/>
    <p:sldId id="501" r:id="rId25"/>
    <p:sldId id="559" r:id="rId26"/>
    <p:sldId id="560" r:id="rId27"/>
    <p:sldId id="561" r:id="rId28"/>
    <p:sldId id="562" r:id="rId29"/>
    <p:sldId id="563" r:id="rId30"/>
    <p:sldId id="482" r:id="rId31"/>
    <p:sldId id="549" r:id="rId32"/>
    <p:sldId id="440" r:id="rId33"/>
    <p:sldId id="517" r:id="rId34"/>
    <p:sldId id="441" r:id="rId35"/>
    <p:sldId id="422" r:id="rId36"/>
    <p:sldId id="550" r:id="rId37"/>
    <p:sldId id="472" r:id="rId38"/>
    <p:sldId id="473" r:id="rId39"/>
    <p:sldId id="540" r:id="rId40"/>
    <p:sldId id="474" r:id="rId41"/>
    <p:sldId id="475" r:id="rId42"/>
    <p:sldId id="541" r:id="rId43"/>
    <p:sldId id="415" r:id="rId44"/>
    <p:sldId id="551" r:id="rId45"/>
    <p:sldId id="552" r:id="rId46"/>
    <p:sldId id="503" r:id="rId47"/>
    <p:sldId id="504" r:id="rId48"/>
    <p:sldId id="543" r:id="rId49"/>
    <p:sldId id="505" r:id="rId50"/>
    <p:sldId id="506" r:id="rId51"/>
    <p:sldId id="487" r:id="rId52"/>
    <p:sldId id="553" r:id="rId53"/>
    <p:sldId id="507" r:id="rId54"/>
    <p:sldId id="554" r:id="rId55"/>
    <p:sldId id="514" r:id="rId56"/>
    <p:sldId id="556" r:id="rId57"/>
    <p:sldId id="516" r:id="rId58"/>
    <p:sldId id="518" r:id="rId59"/>
    <p:sldId id="521" r:id="rId60"/>
    <p:sldId id="421" r:id="rId61"/>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6" userDrawn="1">
          <p15:clr>
            <a:srgbClr val="A4A3A4"/>
          </p15:clr>
        </p15:guide>
        <p15:guide id="2" pos="476" userDrawn="1">
          <p15:clr>
            <a:srgbClr val="A4A3A4"/>
          </p15:clr>
        </p15:guide>
        <p15:guide id="3" orient="horz" pos="1202" userDrawn="1">
          <p15:clr>
            <a:srgbClr val="A4A3A4"/>
          </p15:clr>
        </p15:guide>
        <p15:guide id="4" pos="5329" userDrawn="1">
          <p15:clr>
            <a:srgbClr val="A4A3A4"/>
          </p15:clr>
        </p15:guide>
        <p15:guide id="6" orient="horz" pos="272" userDrawn="1">
          <p15:clr>
            <a:srgbClr val="A4A3A4"/>
          </p15:clr>
        </p15:guide>
        <p15:guide id="7" orient="horz" pos="386" userDrawn="1">
          <p15:clr>
            <a:srgbClr val="A4A3A4"/>
          </p15:clr>
        </p15:guide>
        <p15:guide id="10" pos="4967" userDrawn="1">
          <p15:clr>
            <a:srgbClr val="A4A3A4"/>
          </p15:clr>
        </p15:guide>
        <p15:guide id="11" pos="2971" userDrawn="1">
          <p15:clr>
            <a:srgbClr val="A4A3A4"/>
          </p15:clr>
        </p15:guide>
        <p15:guide id="12" pos="4195" userDrawn="1">
          <p15:clr>
            <a:srgbClr val="A4A3A4"/>
          </p15:clr>
        </p15:guide>
        <p15:guide id="13" orient="horz" pos="2654" userDrawn="1">
          <p15:clr>
            <a:srgbClr val="A4A3A4"/>
          </p15:clr>
        </p15:guide>
        <p15:guide id="14" orient="horz" pos="3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D04"/>
    <a:srgbClr val="0067B9"/>
    <a:srgbClr val="F44F70"/>
    <a:srgbClr val="6C6463"/>
    <a:srgbClr val="CBCDD4"/>
    <a:srgbClr val="8B0923"/>
    <a:srgbClr val="7F7F7F"/>
    <a:srgbClr val="A6A6A6"/>
    <a:srgbClr val="747474"/>
    <a:srgbClr val="0E7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6" autoAdjust="0"/>
    <p:restoredTop sz="95441" autoAdjust="0"/>
  </p:normalViewPr>
  <p:slideViewPr>
    <p:cSldViewPr snapToGrid="0" snapToObjects="1">
      <p:cViewPr varScale="1">
        <p:scale>
          <a:sx n="149" d="100"/>
          <a:sy n="149" d="100"/>
        </p:scale>
        <p:origin x="738" y="120"/>
      </p:cViewPr>
      <p:guideLst>
        <p:guide orient="horz" pos="726"/>
        <p:guide pos="476"/>
        <p:guide orient="horz" pos="1202"/>
        <p:guide pos="5329"/>
        <p:guide orient="horz" pos="272"/>
        <p:guide orient="horz" pos="386"/>
        <p:guide pos="4967"/>
        <p:guide pos="2971"/>
        <p:guide pos="4195"/>
        <p:guide orient="horz" pos="2654"/>
        <p:guide orient="horz" pos="3016"/>
      </p:guideLst>
    </p:cSldViewPr>
  </p:slideViewPr>
  <p:notesTextViewPr>
    <p:cViewPr>
      <p:scale>
        <a:sx n="100" d="100"/>
        <a:sy n="100" d="100"/>
      </p:scale>
      <p:origin x="0" y="0"/>
    </p:cViewPr>
  </p:notesTextViewPr>
  <p:sorterViewPr>
    <p:cViewPr>
      <p:scale>
        <a:sx n="66" d="100"/>
        <a:sy n="66" d="100"/>
      </p:scale>
      <p:origin x="0" y="-4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7.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8.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9.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1.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2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4.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2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6.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7.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2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9.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1.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3.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34.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3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36.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37.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38.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39.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0.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41.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42.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76"/>
          <c:w val="0.42640883759991466"/>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accent6"/>
              </a:solidFill>
            </c:spPr>
            <c:extLst>
              <c:ext xmlns:c16="http://schemas.microsoft.com/office/drawing/2014/chart" uri="{C3380CC4-5D6E-409C-BE32-E72D297353CC}">
                <c16:uniqueId val="{00000001-3A09-4A7B-8A3F-9F728445D93B}"/>
              </c:ext>
            </c:extLst>
          </c:dPt>
          <c:dPt>
            <c:idx val="1"/>
            <c:bubble3D val="0"/>
            <c:spPr>
              <a:solidFill>
                <a:schemeClr val="accent3"/>
              </a:solidFill>
            </c:spPr>
            <c:extLst>
              <c:ext xmlns:c16="http://schemas.microsoft.com/office/drawing/2014/chart" uri="{C3380CC4-5D6E-409C-BE32-E72D297353CC}">
                <c16:uniqueId val="{00000002-3A09-4A7B-8A3F-9F728445D93B}"/>
              </c:ext>
            </c:extLst>
          </c:dPt>
          <c:dPt>
            <c:idx val="2"/>
            <c:bubble3D val="0"/>
            <c:spPr>
              <a:solidFill>
                <a:schemeClr val="accent2"/>
              </a:solidFill>
            </c:spPr>
            <c:extLst>
              <c:ext xmlns:c16="http://schemas.microsoft.com/office/drawing/2014/chart" uri="{C3380CC4-5D6E-409C-BE32-E72D297353CC}">
                <c16:uniqueId val="{00000003-3A09-4A7B-8A3F-9F728445D93B}"/>
              </c:ext>
            </c:extLst>
          </c:dPt>
          <c:dPt>
            <c:idx val="3"/>
            <c:bubble3D val="0"/>
            <c:spPr>
              <a:solidFill>
                <a:schemeClr val="accent1"/>
              </a:solidFill>
            </c:spPr>
            <c:extLst>
              <c:ext xmlns:c16="http://schemas.microsoft.com/office/drawing/2014/chart" uri="{C3380CC4-5D6E-409C-BE32-E72D297353CC}">
                <c16:uniqueId val="{00000004-3A09-4A7B-8A3F-9F728445D93B}"/>
              </c:ext>
            </c:extLst>
          </c:dPt>
          <c:dPt>
            <c:idx val="4"/>
            <c:bubble3D val="0"/>
            <c:spPr>
              <a:solidFill>
                <a:schemeClr val="accent1">
                  <a:lumMod val="50000"/>
                </a:schemeClr>
              </a:solidFill>
            </c:spPr>
            <c:extLst>
              <c:ext xmlns:c16="http://schemas.microsoft.com/office/drawing/2014/chart" uri="{C3380CC4-5D6E-409C-BE32-E72D297353CC}">
                <c16:uniqueId val="{00000005-3A09-4A7B-8A3F-9F728445D93B}"/>
              </c:ext>
            </c:extLst>
          </c:dPt>
          <c:dPt>
            <c:idx val="5"/>
            <c:bubble3D val="0"/>
            <c:spPr>
              <a:solidFill>
                <a:schemeClr val="bg2">
                  <a:lumMod val="75000"/>
                </a:schemeClr>
              </a:solidFill>
            </c:spPr>
            <c:extLst>
              <c:ext xmlns:c16="http://schemas.microsoft.com/office/drawing/2014/chart" uri="{C3380CC4-5D6E-409C-BE32-E72D297353CC}">
                <c16:uniqueId val="{00000006-3A09-4A7B-8A3F-9F728445D93B}"/>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A09-4A7B-8A3F-9F728445D93B}"/>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Західний</c:v>
                </c:pt>
                <c:pt idx="1">
                  <c:v>Центральний</c:v>
                </c:pt>
                <c:pt idx="2">
                  <c:v>Південний</c:v>
                </c:pt>
                <c:pt idx="3">
                  <c:v>Східний</c:v>
                </c:pt>
                <c:pt idx="4">
                  <c:v>Північний</c:v>
                </c:pt>
                <c:pt idx="5">
                  <c:v>м. Київ</c:v>
                </c:pt>
              </c:strCache>
            </c:strRef>
          </c:cat>
          <c:val>
            <c:numRef>
              <c:f>Лист1!$B$2:$B$7</c:f>
              <c:numCache>
                <c:formatCode>###0</c:formatCode>
                <c:ptCount val="6"/>
                <c:pt idx="0">
                  <c:v>21</c:v>
                </c:pt>
                <c:pt idx="1">
                  <c:v>13.25</c:v>
                </c:pt>
                <c:pt idx="2">
                  <c:v>13</c:v>
                </c:pt>
                <c:pt idx="3">
                  <c:v>34</c:v>
                </c:pt>
                <c:pt idx="4">
                  <c:v>10.75</c:v>
                </c:pt>
                <c:pt idx="5">
                  <c:v>7.5</c:v>
                </c:pt>
              </c:numCache>
            </c:numRef>
          </c:val>
          <c:extLst>
            <c:ext xmlns:c16="http://schemas.microsoft.com/office/drawing/2014/chart" uri="{C3380CC4-5D6E-409C-BE32-E72D297353CC}">
              <c16:uniqueId val="{00000007-3A09-4A7B-8A3F-9F728445D93B}"/>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2.045010319934721E-3"/>
          <c:y val="0.24837137734129391"/>
          <c:w val="0.35741149593147187"/>
          <c:h val="0.65979466447297752"/>
        </c:manualLayout>
      </c:layout>
      <c:overlay val="0"/>
      <c:txPr>
        <a:bodyPr/>
        <a:lstStyle/>
        <a:p>
          <a:pPr>
            <a:defRPr sz="90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873"/>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8-47D1-9497-D1B20D7F2DD1}"/>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Sheet1!$B$2:$B$9</c:f>
              <c:numCache>
                <c:formatCode>General</c:formatCode>
                <c:ptCount val="8"/>
                <c:pt idx="0">
                  <c:v>62</c:v>
                </c:pt>
                <c:pt idx="1">
                  <c:v>61</c:v>
                </c:pt>
                <c:pt idx="2">
                  <c:v>60</c:v>
                </c:pt>
                <c:pt idx="3">
                  <c:v>59</c:v>
                </c:pt>
                <c:pt idx="4">
                  <c:v>56</c:v>
                </c:pt>
                <c:pt idx="5">
                  <c:v>53</c:v>
                </c:pt>
                <c:pt idx="6">
                  <c:v>51</c:v>
                </c:pt>
                <c:pt idx="7">
                  <c:v>45</c:v>
                </c:pt>
              </c:numCache>
            </c:numRef>
          </c:val>
          <c:extLst>
            <c:ext xmlns:c16="http://schemas.microsoft.com/office/drawing/2014/chart" uri="{C3380CC4-5D6E-409C-BE32-E72D297353CC}">
              <c16:uniqueId val="{00000001-44E8-47D1-9497-D1B20D7F2DD1}"/>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6B-46D0-9E17-4F25537D82C0}"/>
                </c:ext>
              </c:extLst>
            </c:dLbl>
            <c:dLbl>
              <c:idx val="1"/>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6B-46D0-9E17-4F25537D82C0}"/>
                </c:ext>
              </c:extLst>
            </c:dLbl>
            <c:dLbl>
              <c:idx val="2"/>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6B-46D0-9E17-4F25537D82C0}"/>
                </c:ext>
              </c:extLst>
            </c:dLbl>
            <c:dLbl>
              <c:idx val="3"/>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6B-46D0-9E17-4F25537D82C0}"/>
                </c:ext>
              </c:extLst>
            </c:dLbl>
            <c:dLbl>
              <c:idx val="4"/>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6B-46D0-9E17-4F25537D82C0}"/>
                </c:ext>
              </c:extLst>
            </c:dLbl>
            <c:dLbl>
              <c:idx val="5"/>
              <c:tx>
                <c:rich>
                  <a:bodyPr/>
                  <a:lstStyle/>
                  <a:p>
                    <a:r>
                      <a:rPr lang="en-US"/>
                      <a:t>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6B-46D0-9E17-4F25537D82C0}"/>
                </c:ext>
              </c:extLst>
            </c:dLbl>
            <c:dLbl>
              <c:idx val="6"/>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6B-46D0-9E17-4F25537D82C0}"/>
                </c:ext>
              </c:extLst>
            </c:dLbl>
            <c:dLbl>
              <c:idx val="7"/>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6B-46D0-9E17-4F25537D82C0}"/>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Sheet1!$C$2:$C$9</c:f>
              <c:numCache>
                <c:formatCode>0</c:formatCode>
                <c:ptCount val="8"/>
                <c:pt idx="0">
                  <c:v>-12</c:v>
                </c:pt>
                <c:pt idx="1">
                  <c:v>-10</c:v>
                </c:pt>
                <c:pt idx="2">
                  <c:v>-12</c:v>
                </c:pt>
                <c:pt idx="3">
                  <c:v>-10</c:v>
                </c:pt>
                <c:pt idx="4">
                  <c:v>-20</c:v>
                </c:pt>
                <c:pt idx="5">
                  <c:v>-11</c:v>
                </c:pt>
                <c:pt idx="6">
                  <c:v>-28</c:v>
                </c:pt>
                <c:pt idx="7">
                  <c:v>-25</c:v>
                </c:pt>
              </c:numCache>
            </c:numRef>
          </c:val>
          <c:extLst>
            <c:ext xmlns:c16="http://schemas.microsoft.com/office/drawing/2014/chart" uri="{C3380CC4-5D6E-409C-BE32-E72D297353CC}">
              <c16:uniqueId val="{00000002-44E8-47D1-9497-D1B20D7F2DD1}"/>
            </c:ext>
          </c:extLst>
        </c:ser>
        <c:dLbls>
          <c:showLegendKey val="0"/>
          <c:showVal val="1"/>
          <c:showCatName val="0"/>
          <c:showSerName val="0"/>
          <c:showPercent val="0"/>
          <c:showBubbleSize val="0"/>
        </c:dLbls>
        <c:gapWidth val="20"/>
        <c:overlap val="100"/>
        <c:axId val="166282752"/>
        <c:axId val="166378880"/>
      </c:barChart>
      <c:catAx>
        <c:axId val="166282752"/>
        <c:scaling>
          <c:orientation val="maxMin"/>
        </c:scaling>
        <c:delete val="0"/>
        <c:axPos val="l"/>
        <c:numFmt formatCode="General" sourceLinked="1"/>
        <c:majorTickMark val="none"/>
        <c:minorTickMark val="none"/>
        <c:tickLblPos val="none"/>
        <c:crossAx val="166378880"/>
        <c:crosses val="autoZero"/>
        <c:auto val="1"/>
        <c:lblAlgn val="ctr"/>
        <c:lblOffset val="100"/>
        <c:noMultiLvlLbl val="0"/>
      </c:catAx>
      <c:valAx>
        <c:axId val="166378880"/>
        <c:scaling>
          <c:orientation val="minMax"/>
          <c:max val="120"/>
          <c:min val="-120"/>
        </c:scaling>
        <c:delete val="1"/>
        <c:axPos val="t"/>
        <c:numFmt formatCode="General" sourceLinked="1"/>
        <c:majorTickMark val="out"/>
        <c:minorTickMark val="none"/>
        <c:tickLblPos val="none"/>
        <c:crossAx val="16628275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76678920751253421"/>
        </c:manualLayout>
      </c:layout>
      <c:barChart>
        <c:barDir val="bar"/>
        <c:grouping val="stacked"/>
        <c:varyColors val="0"/>
        <c:ser>
          <c:idx val="0"/>
          <c:order val="0"/>
          <c:tx>
            <c:strRef>
              <c:f>Sheet1!$B$1</c:f>
              <c:strCache>
                <c:ptCount val="1"/>
                <c:pt idx="0">
                  <c:v>Безумовно погоджуюсь/Скоріше погоджуюся, ніж ні</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Sheet1!$B$2:$B$9</c:f>
              <c:numCache>
                <c:formatCode>General</c:formatCode>
                <c:ptCount val="8"/>
                <c:pt idx="0">
                  <c:v>62</c:v>
                </c:pt>
                <c:pt idx="1">
                  <c:v>61</c:v>
                </c:pt>
                <c:pt idx="2">
                  <c:v>60</c:v>
                </c:pt>
                <c:pt idx="3">
                  <c:v>59</c:v>
                </c:pt>
                <c:pt idx="4">
                  <c:v>56</c:v>
                </c:pt>
                <c:pt idx="5">
                  <c:v>53</c:v>
                </c:pt>
                <c:pt idx="6">
                  <c:v>51</c:v>
                </c:pt>
                <c:pt idx="7">
                  <c:v>45</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lgn="ctr">
                  <a:defRPr lang="ru-RU" sz="1200" b="0" i="0" u="none" strike="noStrike" kern="1200" baseline="0">
                    <a:solidFill>
                      <a:srgbClr val="FFFFFF"/>
                    </a:solidFill>
                    <a:latin typeface="Gill Sans MT" panose="020B0502020104020203"/>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Sheet1!$C$2:$C$9</c:f>
              <c:numCache>
                <c:formatCode>General</c:formatCode>
                <c:ptCount val="8"/>
                <c:pt idx="0">
                  <c:v>25</c:v>
                </c:pt>
                <c:pt idx="1">
                  <c:v>28</c:v>
                </c:pt>
                <c:pt idx="2">
                  <c:v>25</c:v>
                </c:pt>
                <c:pt idx="3">
                  <c:v>30</c:v>
                </c:pt>
                <c:pt idx="4">
                  <c:v>24</c:v>
                </c:pt>
                <c:pt idx="5">
                  <c:v>36</c:v>
                </c:pt>
                <c:pt idx="6">
                  <c:v>20</c:v>
                </c:pt>
                <c:pt idx="7">
                  <c:v>25</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 ніж погоджуюся/Категорично не погоджуюся</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Sheet1!$D$2:$D$9</c:f>
              <c:numCache>
                <c:formatCode>General</c:formatCode>
                <c:ptCount val="8"/>
                <c:pt idx="0">
                  <c:v>12</c:v>
                </c:pt>
                <c:pt idx="1">
                  <c:v>10</c:v>
                </c:pt>
                <c:pt idx="2">
                  <c:v>12</c:v>
                </c:pt>
                <c:pt idx="3">
                  <c:v>10</c:v>
                </c:pt>
                <c:pt idx="4">
                  <c:v>20</c:v>
                </c:pt>
                <c:pt idx="5">
                  <c:v>11</c:v>
                </c:pt>
                <c:pt idx="6">
                  <c:v>28</c:v>
                </c:pt>
                <c:pt idx="7">
                  <c:v>25</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96C-43FC-802C-9067983604E0}"/>
                </c:ext>
              </c:extLst>
            </c:dLbl>
            <c:dLbl>
              <c:idx val="5"/>
              <c:delete val="1"/>
              <c:extLst>
                <c:ext xmlns:c15="http://schemas.microsoft.com/office/drawing/2012/chart" uri="{CE6537A1-D6FC-4f65-9D91-7224C49458BB}"/>
                <c:ext xmlns:c16="http://schemas.microsoft.com/office/drawing/2014/chart" uri="{C3380CC4-5D6E-409C-BE32-E72D297353CC}">
                  <c16:uniqueId val="{00000001-A96C-43FC-802C-9067983604E0}"/>
                </c:ext>
              </c:extLst>
            </c:dLbl>
            <c:dLbl>
              <c:idx val="7"/>
              <c:delete val="1"/>
              <c:extLst>
                <c:ext xmlns:c15="http://schemas.microsoft.com/office/drawing/2012/chart" uri="{CE6537A1-D6FC-4f65-9D91-7224C49458BB}"/>
                <c:ext xmlns:c16="http://schemas.microsoft.com/office/drawing/2014/chart" uri="{C3380CC4-5D6E-409C-BE32-E72D297353CC}">
                  <c16:uniqueId val="{00000002-A96C-43FC-802C-9067983604E0}"/>
                </c:ext>
              </c:extLst>
            </c:dLbl>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Sheet1!$E$2:$E$9</c:f>
              <c:numCache>
                <c:formatCode>General</c:formatCode>
                <c:ptCount val="8"/>
                <c:pt idx="0">
                  <c:v>1</c:v>
                </c:pt>
                <c:pt idx="1">
                  <c:v>1</c:v>
                </c:pt>
                <c:pt idx="2">
                  <c:v>3</c:v>
                </c:pt>
                <c:pt idx="3">
                  <c:v>1</c:v>
                </c:pt>
                <c:pt idx="4">
                  <c:v>0</c:v>
                </c:pt>
                <c:pt idx="5">
                  <c:v>0</c:v>
                </c:pt>
                <c:pt idx="6">
                  <c:v>1</c:v>
                </c:pt>
                <c:pt idx="7">
                  <c:v>3</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A96C-43FC-802C-9067983604E0}"/>
                </c:ext>
              </c:extLst>
            </c:dLbl>
            <c:dLbl>
              <c:idx val="5"/>
              <c:delete val="1"/>
              <c:extLst>
                <c:ext xmlns:c15="http://schemas.microsoft.com/office/drawing/2012/chart" uri="{CE6537A1-D6FC-4f65-9D91-7224C49458BB}"/>
                <c:ext xmlns:c16="http://schemas.microsoft.com/office/drawing/2014/chart" uri="{C3380CC4-5D6E-409C-BE32-E72D297353CC}">
                  <c16:uniqueId val="{00000004-A96C-43FC-802C-9067983604E0}"/>
                </c:ext>
              </c:extLst>
            </c:dLbl>
            <c:spPr>
              <a:noFill/>
              <a:ln>
                <a:noFill/>
              </a:ln>
              <a:effectLst/>
            </c:spPr>
            <c:txPr>
              <a:bodyPr/>
              <a:lstStyle/>
              <a:p>
                <a:pPr>
                  <a:defRPr sz="10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Робота канцелярії /апарату суду була добре організована</c:v>
                </c:pt>
                <c:pt idx="1">
                  <c:v>Рівень професійної кваліфікації суддів є належним</c:v>
                </c:pt>
                <c:pt idx="2">
                  <c:v>Не було ознак того, що суддя діяв під впливом іншої сторони чи будь-яких осіб</c:v>
                </c:pt>
                <c:pt idx="3">
                  <c:v>Судові рішення були належним чином мотивовані та зрозумілі</c:v>
                </c:pt>
                <c:pt idx="4">
                  <c:v>В суді були комфортні умови  (зручне приміщення; достатність інформації для відвідувачів; тощо)</c:v>
                </c:pt>
                <c:pt idx="5">
                  <c:v>Судді ухвалювали законні та справедливі рішення</c:v>
                </c:pt>
                <c:pt idx="6">
                  <c:v>Розгляд справи відбувався в розумні строки, з дотриманням графіків призначених засідань</c:v>
                </c:pt>
                <c:pt idx="7">
                  <c:v>Судові рішення виконувалися вчасно та у повному обсязі</c:v>
                </c:pt>
              </c:strCache>
            </c:strRef>
          </c:cat>
          <c:val>
            <c:numRef>
              <c:f>Sheet1!$F$2:$F$9</c:f>
              <c:numCache>
                <c:formatCode>General</c:formatCode>
                <c:ptCount val="8"/>
                <c:pt idx="0">
                  <c:v>0</c:v>
                </c:pt>
                <c:pt idx="1">
                  <c:v>0</c:v>
                </c:pt>
                <c:pt idx="2">
                  <c:v>0</c:v>
                </c:pt>
                <c:pt idx="3">
                  <c:v>0</c:v>
                </c:pt>
                <c:pt idx="4">
                  <c:v>0</c:v>
                </c:pt>
                <c:pt idx="5">
                  <c:v>0</c:v>
                </c:pt>
                <c:pt idx="6">
                  <c:v>0</c:v>
                </c:pt>
                <c:pt idx="7">
                  <c:v>2</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176593152"/>
        <c:axId val="176882432"/>
      </c:barChart>
      <c:catAx>
        <c:axId val="176593152"/>
        <c:scaling>
          <c:orientation val="maxMin"/>
        </c:scaling>
        <c:delete val="1"/>
        <c:axPos val="l"/>
        <c:numFmt formatCode="General" sourceLinked="0"/>
        <c:majorTickMark val="out"/>
        <c:minorTickMark val="none"/>
        <c:tickLblPos val="none"/>
        <c:crossAx val="176882432"/>
        <c:crosses val="autoZero"/>
        <c:auto val="1"/>
        <c:lblAlgn val="ctr"/>
        <c:lblOffset val="100"/>
        <c:noMultiLvlLbl val="0"/>
      </c:catAx>
      <c:valAx>
        <c:axId val="176882432"/>
        <c:scaling>
          <c:orientation val="minMax"/>
          <c:max val="100"/>
        </c:scaling>
        <c:delete val="1"/>
        <c:axPos val="t"/>
        <c:numFmt formatCode="General" sourceLinked="1"/>
        <c:majorTickMark val="out"/>
        <c:minorTickMark val="none"/>
        <c:tickLblPos val="none"/>
        <c:crossAx val="176593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873"/>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3CA-43D6-AE2D-4EDC66449D0D}"/>
                </c:ext>
              </c:extLst>
            </c:dLbl>
            <c:spPr>
              <a:noFill/>
              <a:ln>
                <a:noFill/>
              </a:ln>
              <a:effectLst/>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Sheet1!$B$2:$B$6</c:f>
              <c:numCache>
                <c:formatCode>General</c:formatCode>
                <c:ptCount val="5"/>
                <c:pt idx="0">
                  <c:v>43</c:v>
                </c:pt>
                <c:pt idx="1">
                  <c:v>39</c:v>
                </c:pt>
                <c:pt idx="2">
                  <c:v>32</c:v>
                </c:pt>
                <c:pt idx="3">
                  <c:v>30</c:v>
                </c:pt>
                <c:pt idx="4">
                  <c:v>27</c:v>
                </c:pt>
              </c:numCache>
            </c:numRef>
          </c:val>
          <c:extLst>
            <c:ext xmlns:c16="http://schemas.microsoft.com/office/drawing/2014/chart" uri="{C3380CC4-5D6E-409C-BE32-E72D297353CC}">
              <c16:uniqueId val="{00000001-44E8-47D1-9497-D1B20D7F2DD1}"/>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dirty="0"/>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F1-4DDB-994C-67E93F1DB18C}"/>
                </c:ext>
              </c:extLst>
            </c:dLbl>
            <c:dLbl>
              <c:idx val="1"/>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F1-4DDB-994C-67E93F1DB18C}"/>
                </c:ext>
              </c:extLst>
            </c:dLbl>
            <c:dLbl>
              <c:idx val="2"/>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F1-4DDB-994C-67E93F1DB18C}"/>
                </c:ext>
              </c:extLst>
            </c:dLbl>
            <c:dLbl>
              <c:idx val="3"/>
              <c:tx>
                <c:rich>
                  <a:bodyPr/>
                  <a:lstStyle/>
                  <a:p>
                    <a:r>
                      <a:rPr lang="en-US" dirty="0"/>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F1-4DDB-994C-67E93F1DB18C}"/>
                </c:ext>
              </c:extLst>
            </c:dLbl>
            <c:dLbl>
              <c:idx val="4"/>
              <c:tx>
                <c:rich>
                  <a:bodyPr/>
                  <a:lstStyle/>
                  <a:p>
                    <a:r>
                      <a:rPr lang="en-US"/>
                      <a:t>34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A5-4860-8434-9B83C5AAFC15}"/>
                </c:ext>
              </c:extLst>
            </c:dLbl>
            <c:spPr>
              <a:noFill/>
              <a:ln>
                <a:noFill/>
              </a:ln>
              <a:effectLst/>
            </c:spPr>
            <c:txPr>
              <a:bodyPr/>
              <a:lstStyle/>
              <a:p>
                <a:pPr algn="ctr">
                  <a:defRPr lang="ru-RU" sz="1200" b="0" i="0" u="none" strike="noStrike" kern="1200" baseline="0">
                    <a:solidFill>
                      <a:srgbClr val="6C6463"/>
                    </a:solidFill>
                    <a:latin typeface="Gill Sans MT" panose="020B05020201040202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Sheet1!$C$2:$C$6</c:f>
              <c:numCache>
                <c:formatCode>0</c:formatCode>
                <c:ptCount val="5"/>
                <c:pt idx="0">
                  <c:v>-24</c:v>
                </c:pt>
                <c:pt idx="1">
                  <c:v>-26</c:v>
                </c:pt>
                <c:pt idx="2">
                  <c:v>-30</c:v>
                </c:pt>
                <c:pt idx="3">
                  <c:v>-33</c:v>
                </c:pt>
                <c:pt idx="4">
                  <c:v>-34</c:v>
                </c:pt>
              </c:numCache>
            </c:numRef>
          </c:val>
          <c:extLst>
            <c:ext xmlns:c16="http://schemas.microsoft.com/office/drawing/2014/chart" uri="{C3380CC4-5D6E-409C-BE32-E72D297353CC}">
              <c16:uniqueId val="{00000002-44E8-47D1-9497-D1B20D7F2DD1}"/>
            </c:ext>
          </c:extLst>
        </c:ser>
        <c:dLbls>
          <c:showLegendKey val="0"/>
          <c:showVal val="1"/>
          <c:showCatName val="0"/>
          <c:showSerName val="0"/>
          <c:showPercent val="0"/>
          <c:showBubbleSize val="0"/>
        </c:dLbls>
        <c:gapWidth val="20"/>
        <c:overlap val="100"/>
        <c:axId val="178307456"/>
        <c:axId val="180398336"/>
      </c:barChart>
      <c:catAx>
        <c:axId val="178307456"/>
        <c:scaling>
          <c:orientation val="maxMin"/>
        </c:scaling>
        <c:delete val="0"/>
        <c:axPos val="l"/>
        <c:numFmt formatCode="General" sourceLinked="1"/>
        <c:majorTickMark val="none"/>
        <c:minorTickMark val="none"/>
        <c:tickLblPos val="none"/>
        <c:crossAx val="180398336"/>
        <c:crosses val="autoZero"/>
        <c:auto val="1"/>
        <c:lblAlgn val="ctr"/>
        <c:lblOffset val="100"/>
        <c:noMultiLvlLbl val="0"/>
      </c:catAx>
      <c:valAx>
        <c:axId val="180398336"/>
        <c:scaling>
          <c:orientation val="minMax"/>
          <c:max val="120"/>
          <c:min val="-120"/>
        </c:scaling>
        <c:delete val="1"/>
        <c:axPos val="t"/>
        <c:numFmt formatCode="General" sourceLinked="1"/>
        <c:majorTickMark val="out"/>
        <c:minorTickMark val="none"/>
        <c:tickLblPos val="none"/>
        <c:crossAx val="178307456"/>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7237617693892695"/>
        </c:manualLayout>
      </c:layout>
      <c:barChart>
        <c:barDir val="bar"/>
        <c:grouping val="stacked"/>
        <c:varyColors val="0"/>
        <c:ser>
          <c:idx val="0"/>
          <c:order val="0"/>
          <c:tx>
            <c:strRef>
              <c:f>Sheet1!$B$1</c:f>
              <c:strCache>
                <c:ptCount val="1"/>
                <c:pt idx="0">
                  <c:v>Абсолютно задоволені/Скоріше задоволені </c:v>
                </c:pt>
              </c:strCache>
            </c:strRef>
          </c:tx>
          <c:spPr>
            <a:solidFill>
              <a:srgbClr val="002F6C"/>
            </a:solidFill>
            <a:ln>
              <a:solidFill>
                <a:srgbClr val="FFFFFF"/>
              </a:solid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Sheet1!$B$2:$B$6</c:f>
              <c:numCache>
                <c:formatCode>General</c:formatCode>
                <c:ptCount val="5"/>
                <c:pt idx="0">
                  <c:v>43</c:v>
                </c:pt>
                <c:pt idx="1">
                  <c:v>39</c:v>
                </c:pt>
                <c:pt idx="2">
                  <c:v>32</c:v>
                </c:pt>
                <c:pt idx="3">
                  <c:v>30</c:v>
                </c:pt>
                <c:pt idx="4">
                  <c:v>27</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задоволені і не задоволені</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Sheet1!$C$2:$C$6</c:f>
              <c:numCache>
                <c:formatCode>General</c:formatCode>
                <c:ptCount val="5"/>
                <c:pt idx="0">
                  <c:v>32</c:v>
                </c:pt>
                <c:pt idx="1">
                  <c:v>34</c:v>
                </c:pt>
                <c:pt idx="2">
                  <c:v>37</c:v>
                </c:pt>
                <c:pt idx="3">
                  <c:v>32</c:v>
                </c:pt>
                <c:pt idx="4">
                  <c:v>35</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задоволені/Абсолютно не задоволені</c:v>
                </c:pt>
              </c:strCache>
            </c:strRef>
          </c:tx>
          <c:spPr>
            <a:solidFill>
              <a:srgbClr val="BA0C2F"/>
            </a:solidFill>
            <a:ln>
              <a:solidFill>
                <a:srgbClr val="FFFFFF"/>
              </a:solid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Sheet1!$D$2:$D$6</c:f>
              <c:numCache>
                <c:formatCode>General</c:formatCode>
                <c:ptCount val="5"/>
                <c:pt idx="0">
                  <c:v>24</c:v>
                </c:pt>
                <c:pt idx="1">
                  <c:v>26</c:v>
                </c:pt>
                <c:pt idx="2">
                  <c:v>30</c:v>
                </c:pt>
                <c:pt idx="3">
                  <c:v>33</c:v>
                </c:pt>
                <c:pt idx="4">
                  <c:v>34</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22A-430A-ACAD-B9487F426057}"/>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Sheet1!$E$2:$E$6</c:f>
              <c:numCache>
                <c:formatCode>General</c:formatCode>
                <c:ptCount val="5"/>
                <c:pt idx="0">
                  <c:v>0</c:v>
                </c:pt>
                <c:pt idx="1">
                  <c:v>1</c:v>
                </c:pt>
                <c:pt idx="2">
                  <c:v>1</c:v>
                </c:pt>
                <c:pt idx="3">
                  <c:v>4</c:v>
                </c:pt>
                <c:pt idx="4">
                  <c:v>2</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322A-430A-ACAD-B9487F426057}"/>
                </c:ext>
              </c:extLst>
            </c:dLbl>
            <c:dLbl>
              <c:idx val="1"/>
              <c:delete val="1"/>
              <c:extLst>
                <c:ext xmlns:c15="http://schemas.microsoft.com/office/drawing/2012/chart" uri="{CE6537A1-D6FC-4f65-9D91-7224C49458BB}"/>
                <c:ext xmlns:c16="http://schemas.microsoft.com/office/drawing/2014/chart" uri="{C3380CC4-5D6E-409C-BE32-E72D297353CC}">
                  <c16:uniqueId val="{00000002-322A-430A-ACAD-B9487F426057}"/>
                </c:ext>
              </c:extLst>
            </c:dLbl>
            <c:dLbl>
              <c:idx val="2"/>
              <c:delete val="1"/>
              <c:extLst>
                <c:ext xmlns:c15="http://schemas.microsoft.com/office/drawing/2012/chart" uri="{CE6537A1-D6FC-4f65-9D91-7224C49458BB}"/>
                <c:ext xmlns:c16="http://schemas.microsoft.com/office/drawing/2014/chart" uri="{C3380CC4-5D6E-409C-BE32-E72D297353CC}">
                  <c16:uniqueId val="{00000003-322A-430A-ACAD-B9487F426057}"/>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Якістю законодавчого врегулювання діяльності адвокатури</c:v>
                </c:pt>
                <c:pt idx="1">
                  <c:v>Якістю законодавчого врегулювання судоустрою та статусу судді</c:v>
                </c:pt>
                <c:pt idx="2">
                  <c:v>Якістю процесуального законодавства</c:v>
                </c:pt>
                <c:pt idx="3">
                  <c:v>Якість законодавчого врегулювання діяльності прокуратури</c:v>
                </c:pt>
                <c:pt idx="4">
                  <c:v>Якість законодавчого врегулювання (реформи) примусового виконання судових рішень</c:v>
                </c:pt>
              </c:strCache>
            </c:strRef>
          </c:cat>
          <c:val>
            <c:numRef>
              <c:f>Sheet1!$F$2:$F$6</c:f>
              <c:numCache>
                <c:formatCode>General</c:formatCode>
                <c:ptCount val="5"/>
                <c:pt idx="0">
                  <c:v>1</c:v>
                </c:pt>
                <c:pt idx="1">
                  <c:v>0</c:v>
                </c:pt>
                <c:pt idx="2">
                  <c:v>0</c:v>
                </c:pt>
                <c:pt idx="3">
                  <c:v>1</c:v>
                </c:pt>
                <c:pt idx="4">
                  <c:v>2</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183393664"/>
        <c:axId val="183816960"/>
      </c:barChart>
      <c:catAx>
        <c:axId val="183393664"/>
        <c:scaling>
          <c:orientation val="maxMin"/>
        </c:scaling>
        <c:delete val="1"/>
        <c:axPos val="l"/>
        <c:numFmt formatCode="General" sourceLinked="0"/>
        <c:majorTickMark val="out"/>
        <c:minorTickMark val="none"/>
        <c:tickLblPos val="none"/>
        <c:crossAx val="183816960"/>
        <c:crosses val="autoZero"/>
        <c:auto val="1"/>
        <c:lblAlgn val="ctr"/>
        <c:lblOffset val="100"/>
        <c:noMultiLvlLbl val="0"/>
      </c:catAx>
      <c:valAx>
        <c:axId val="183816960"/>
        <c:scaling>
          <c:orientation val="minMax"/>
          <c:max val="100"/>
        </c:scaling>
        <c:delete val="1"/>
        <c:axPos val="t"/>
        <c:numFmt formatCode="General" sourceLinked="1"/>
        <c:majorTickMark val="out"/>
        <c:minorTickMark val="none"/>
        <c:tickLblPos val="none"/>
        <c:crossAx val="183393664"/>
        <c:crosses val="autoZero"/>
        <c:crossBetween val="between"/>
      </c:valAx>
    </c:plotArea>
    <c:plotVisOnly val="1"/>
    <c:dispBlanksAs val="gap"/>
    <c:showDLblsOverMax val="0"/>
  </c:chart>
  <c:txPr>
    <a:bodyPr/>
    <a:lstStyle/>
    <a:p>
      <a:pPr>
        <a:defRPr lang="ru-RU" sz="1200" b="0" kern="1200" noProof="0" dirty="0" smtClean="0">
          <a:solidFill>
            <a:srgbClr val="6C6463"/>
          </a:solidFill>
          <a:latin typeface="Gill Sans MT"/>
          <a:ea typeface="+mn-ea"/>
          <a:cs typeface="Gill Sans MT"/>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47640536904934"/>
          <c:y val="5.246380204209497E-2"/>
          <c:w val="0.51449607419363652"/>
          <c:h val="0.94485875395027663"/>
        </c:manualLayout>
      </c:layout>
      <c:barChart>
        <c:barDir val="col"/>
        <c:grouping val="percentStacked"/>
        <c:varyColors val="0"/>
        <c:ser>
          <c:idx val="1"/>
          <c:order val="0"/>
          <c:tx>
            <c:strRef>
              <c:f>Лист1!$A$6</c:f>
              <c:strCache>
                <c:ptCount val="1"/>
                <c:pt idx="0">
                  <c:v>Зовсім не обізнаний</c:v>
                </c:pt>
              </c:strCache>
            </c:strRef>
          </c:tx>
          <c:spPr>
            <a:solidFill>
              <a:srgbClr val="8B0923"/>
            </a:solidFill>
          </c:spPr>
          <c:invertIfNegative val="0"/>
          <c:dLbls>
            <c:dLbl>
              <c:idx val="0"/>
              <c:layout>
                <c:manualLayout>
                  <c:x val="-4.02119860945929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DC-4F34-A123-0A281CC96CD2}"/>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###0</c:formatCode>
                <c:ptCount val="1"/>
                <c:pt idx="0">
                  <c:v>1</c:v>
                </c:pt>
              </c:numCache>
            </c:numRef>
          </c:val>
          <c:extLst>
            <c:ext xmlns:c16="http://schemas.microsoft.com/office/drawing/2014/chart" uri="{C3380CC4-5D6E-409C-BE32-E72D297353CC}">
              <c16:uniqueId val="{00000000-18E2-47B3-9A82-D97E359886E8}"/>
            </c:ext>
          </c:extLst>
        </c:ser>
        <c:ser>
          <c:idx val="3"/>
          <c:order val="1"/>
          <c:tx>
            <c:strRef>
              <c:f>Лист1!$A$5</c:f>
              <c:strCache>
                <c:ptCount val="1"/>
                <c:pt idx="0">
                  <c:v>Майже не обізнаний</c:v>
                </c:pt>
              </c:strCache>
            </c:strRef>
          </c:tx>
          <c:spPr>
            <a:solidFill>
              <a:srgbClr val="BA0C2F"/>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DC-4F34-A123-0A281CC96CD2}"/>
                </c:ext>
              </c:extLst>
            </c:dLbl>
            <c:numFmt formatCode="#,##0" sourceLinked="0"/>
            <c:spPr>
              <a:noFill/>
              <a:ln>
                <a:noFill/>
              </a:ln>
              <a:effectLst/>
            </c:spPr>
            <c:txPr>
              <a:bodyPr/>
              <a:lstStyle/>
              <a:p>
                <a:pPr algn="ctr">
                  <a:defRPr lang="uk-UA" sz="12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Лист1!$B$5:$B$5</c:f>
              <c:numCache>
                <c:formatCode>###0</c:formatCode>
                <c:ptCount val="1"/>
                <c:pt idx="0">
                  <c:v>6</c:v>
                </c:pt>
              </c:numCache>
            </c:numRef>
          </c:val>
          <c:extLst>
            <c:ext xmlns:c16="http://schemas.microsoft.com/office/drawing/2014/chart" uri="{C3380CC4-5D6E-409C-BE32-E72D297353CC}">
              <c16:uniqueId val="{00000002-18E2-47B3-9A82-D97E359886E8}"/>
            </c:ext>
          </c:extLst>
        </c:ser>
        <c:ser>
          <c:idx val="4"/>
          <c:order val="2"/>
          <c:tx>
            <c:strRef>
              <c:f>Лист1!$A$4</c:f>
              <c:strCache>
                <c:ptCount val="1"/>
                <c:pt idx="0">
                  <c:v>Поверхнево обізнаний з усіма її положеннями</c:v>
                </c:pt>
              </c:strCache>
            </c:strRef>
          </c:tx>
          <c:spPr>
            <a:solidFill>
              <a:srgbClr val="7F7F7F"/>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Лист1!$B$4:$B$4</c:f>
              <c:numCache>
                <c:formatCode>###0</c:formatCode>
                <c:ptCount val="1"/>
                <c:pt idx="0">
                  <c:v>30.75</c:v>
                </c:pt>
              </c:numCache>
            </c:numRef>
          </c:val>
          <c:extLst>
            <c:ext xmlns:c16="http://schemas.microsoft.com/office/drawing/2014/chart" uri="{C3380CC4-5D6E-409C-BE32-E72D297353CC}">
              <c16:uniqueId val="{00000003-18E2-47B3-9A82-D97E359886E8}"/>
            </c:ext>
          </c:extLst>
        </c:ser>
        <c:ser>
          <c:idx val="0"/>
          <c:order val="3"/>
          <c:tx>
            <c:strRef>
              <c:f>Лист1!$A$3</c:f>
              <c:strCache>
                <c:ptCount val="1"/>
                <c:pt idx="0">
                  <c:v>Добре обізнаний з деякими положеннями, але з деякими</c:v>
                </c:pt>
              </c:strCache>
            </c:strRef>
          </c:tx>
          <c:spPr>
            <a:solidFill>
              <a:srgbClr val="0067B9"/>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Лист1!$B$3:$B$3</c:f>
              <c:numCache>
                <c:formatCode>###0</c:formatCode>
                <c:ptCount val="1"/>
                <c:pt idx="0">
                  <c:v>40.75</c:v>
                </c:pt>
              </c:numCache>
            </c:numRef>
          </c:val>
          <c:extLst>
            <c:ext xmlns:c16="http://schemas.microsoft.com/office/drawing/2014/chart" uri="{C3380CC4-5D6E-409C-BE32-E72D297353CC}">
              <c16:uniqueId val="{00000004-18E2-47B3-9A82-D97E359886E8}"/>
            </c:ext>
          </c:extLst>
        </c:ser>
        <c:ser>
          <c:idx val="5"/>
          <c:order val="4"/>
          <c:tx>
            <c:strRef>
              <c:f>Лист1!$A$2</c:f>
              <c:strCache>
                <c:ptCount val="1"/>
                <c:pt idx="0">
                  <c:v>Добре обізнаний з усіма її положеннями</c:v>
                </c:pt>
              </c:strCache>
            </c:strRef>
          </c:tx>
          <c:spPr>
            <a:solidFill>
              <a:srgbClr val="002F6C"/>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Лист1!$B$2:$B$2</c:f>
              <c:numCache>
                <c:formatCode>###0</c:formatCode>
                <c:ptCount val="1"/>
                <c:pt idx="0">
                  <c:v>21</c:v>
                </c:pt>
              </c:numCache>
            </c:numRef>
          </c:val>
          <c:extLst>
            <c:ext xmlns:c16="http://schemas.microsoft.com/office/drawing/2014/chart" uri="{C3380CC4-5D6E-409C-BE32-E72D297353CC}">
              <c16:uniqueId val="{00000005-18E2-47B3-9A82-D97E359886E8}"/>
            </c:ext>
          </c:extLst>
        </c:ser>
        <c:dLbls>
          <c:showLegendKey val="0"/>
          <c:showVal val="0"/>
          <c:showCatName val="0"/>
          <c:showSerName val="0"/>
          <c:showPercent val="0"/>
          <c:showBubbleSize val="0"/>
        </c:dLbls>
        <c:gapWidth val="208"/>
        <c:overlap val="100"/>
        <c:axId val="185096064"/>
        <c:axId val="185137792"/>
      </c:barChart>
      <c:catAx>
        <c:axId val="185096064"/>
        <c:scaling>
          <c:orientation val="minMax"/>
        </c:scaling>
        <c:delete val="1"/>
        <c:axPos val="b"/>
        <c:numFmt formatCode="General" sourceLinked="0"/>
        <c:majorTickMark val="out"/>
        <c:minorTickMark val="none"/>
        <c:tickLblPos val="none"/>
        <c:crossAx val="185137792"/>
        <c:crosses val="autoZero"/>
        <c:auto val="1"/>
        <c:lblAlgn val="ctr"/>
        <c:lblOffset val="100"/>
        <c:noMultiLvlLbl val="0"/>
      </c:catAx>
      <c:valAx>
        <c:axId val="185137792"/>
        <c:scaling>
          <c:orientation val="minMax"/>
        </c:scaling>
        <c:delete val="1"/>
        <c:axPos val="l"/>
        <c:numFmt formatCode="0%" sourceLinked="1"/>
        <c:majorTickMark val="out"/>
        <c:minorTickMark val="none"/>
        <c:tickLblPos val="none"/>
        <c:crossAx val="185096064"/>
        <c:crosses val="autoZero"/>
        <c:crossBetween val="between"/>
      </c:valAx>
      <c:spPr>
        <a:noFill/>
        <a:ln w="25400">
          <a:noFill/>
        </a:ln>
      </c:spPr>
    </c:plotArea>
    <c:legend>
      <c:legendPos val="l"/>
      <c:layout>
        <c:manualLayout>
          <c:xMode val="edge"/>
          <c:yMode val="edge"/>
          <c:x val="0"/>
          <c:y val="8.97434948865935E-2"/>
          <c:w val="0.62903356779949304"/>
          <c:h val="0.90824082592569166"/>
        </c:manualLayout>
      </c:layout>
      <c:overlay val="0"/>
      <c:txPr>
        <a:bodyPr/>
        <a:lstStyle/>
        <a:p>
          <a:pPr>
            <a:defRPr sz="120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47640536904967"/>
          <c:y val="5.246380204209497E-2"/>
          <c:w val="0.51449607419363652"/>
          <c:h val="0.94485875395027663"/>
        </c:manualLayout>
      </c:layout>
      <c:barChart>
        <c:barDir val="col"/>
        <c:grouping val="percentStacked"/>
        <c:varyColors val="0"/>
        <c:ser>
          <c:idx val="2"/>
          <c:order val="0"/>
          <c:tx>
            <c:strRef>
              <c:f>Лист1!$A$7</c:f>
              <c:strCache>
                <c:ptCount val="1"/>
                <c:pt idx="0">
                  <c:v>Відмова від відповіді</c:v>
                </c:pt>
              </c:strCache>
            </c:strRef>
          </c:tx>
          <c:invertIfNegative val="0"/>
          <c:dLbls>
            <c:dLbl>
              <c:idx val="0"/>
              <c:layout>
                <c:manualLayout>
                  <c:x val="3.0932296995840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E-42ED-B72C-CFEEBA60ECF9}"/>
                </c:ext>
              </c:extLst>
            </c:dLbl>
            <c:spPr>
              <a:noFill/>
              <a:ln>
                <a:noFill/>
              </a:ln>
              <a:effectLst/>
            </c:spPr>
            <c:txPr>
              <a:bodyPr wrap="square" lIns="38100" tIns="19050" rIns="38100" bIns="19050" anchor="ctr">
                <a:spAutoFit/>
              </a:bodyPr>
              <a:lstStyle/>
              <a:p>
                <a:pPr>
                  <a:defRPr sz="1200">
                    <a:solidFill>
                      <a:schemeClr val="bg1"/>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Лист1!$B$7</c:f>
              <c:numCache>
                <c:formatCode>###0</c:formatCode>
                <c:ptCount val="1"/>
                <c:pt idx="0">
                  <c:v>1</c:v>
                </c:pt>
              </c:numCache>
            </c:numRef>
          </c:val>
          <c:extLst>
            <c:ext xmlns:c16="http://schemas.microsoft.com/office/drawing/2014/chart" uri="{C3380CC4-5D6E-409C-BE32-E72D297353CC}">
              <c16:uniqueId val="{00000003-6F3E-42ED-B72C-CFEEBA60ECF9}"/>
            </c:ext>
          </c:extLst>
        </c:ser>
        <c:ser>
          <c:idx val="1"/>
          <c:order val="1"/>
          <c:tx>
            <c:strRef>
              <c:f>Лист1!$A$6</c:f>
              <c:strCache>
                <c:ptCount val="1"/>
                <c:pt idx="0">
                  <c:v>Важко сказати</c:v>
                </c:pt>
              </c:strCache>
            </c:strRef>
          </c:tx>
          <c:spPr>
            <a:solidFill>
              <a:schemeClr val="bg1">
                <a:lumMod val="50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###0</c:formatCode>
                <c:ptCount val="1"/>
                <c:pt idx="0">
                  <c:v>6.75</c:v>
                </c:pt>
              </c:numCache>
            </c:numRef>
          </c:val>
          <c:extLst>
            <c:ext xmlns:c16="http://schemas.microsoft.com/office/drawing/2014/chart" uri="{C3380CC4-5D6E-409C-BE32-E72D297353CC}">
              <c16:uniqueId val="{00000000-18E2-47B3-9A82-D97E359886E8}"/>
            </c:ext>
          </c:extLst>
        </c:ser>
        <c:ser>
          <c:idx val="3"/>
          <c:order val="2"/>
          <c:tx>
            <c:strRef>
              <c:f>Лист1!$A$5</c:f>
              <c:strCache>
                <c:ptCount val="1"/>
                <c:pt idx="0">
                  <c:v>Не змінює принципово ситуацію в судовій системі</c:v>
                </c:pt>
              </c:strCache>
            </c:strRef>
          </c:tx>
          <c:spPr>
            <a:solidFill>
              <a:srgbClr val="8B0923"/>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E2-47B3-9A82-D97E359886E8}"/>
                </c:ext>
              </c:extLst>
            </c:dLbl>
            <c:numFmt formatCode="#,##0" sourceLinked="0"/>
            <c:spPr>
              <a:noFill/>
              <a:ln>
                <a:noFill/>
              </a:ln>
              <a:effectLst/>
            </c:spPr>
            <c:txPr>
              <a:bodyPr/>
              <a:lstStyle/>
              <a:p>
                <a:pPr algn="ctr">
                  <a:defRPr lang="uk-UA" sz="12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Лист1!$B$5:$B$5</c:f>
              <c:numCache>
                <c:formatCode>###0</c:formatCode>
                <c:ptCount val="1"/>
                <c:pt idx="0">
                  <c:v>18</c:v>
                </c:pt>
              </c:numCache>
            </c:numRef>
          </c:val>
          <c:extLst>
            <c:ext xmlns:c16="http://schemas.microsoft.com/office/drawing/2014/chart" uri="{C3380CC4-5D6E-409C-BE32-E72D297353CC}">
              <c16:uniqueId val="{00000002-18E2-47B3-9A82-D97E359886E8}"/>
            </c:ext>
          </c:extLst>
        </c:ser>
        <c:ser>
          <c:idx val="4"/>
          <c:order val="3"/>
          <c:tx>
            <c:strRef>
              <c:f>Лист1!$A$4</c:f>
              <c:strCache>
                <c:ptCount val="1"/>
                <c:pt idx="0">
                  <c:v>Не стільки вирішення проблем, скільки створення нових</c:v>
                </c:pt>
              </c:strCache>
            </c:strRef>
          </c:tx>
          <c:spPr>
            <a:solidFill>
              <a:srgbClr val="BA0C2F"/>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Лист1!$B$4:$B$4</c:f>
              <c:numCache>
                <c:formatCode>###0</c:formatCode>
                <c:ptCount val="1"/>
                <c:pt idx="0">
                  <c:v>33</c:v>
                </c:pt>
              </c:numCache>
            </c:numRef>
          </c:val>
          <c:extLst>
            <c:ext xmlns:c16="http://schemas.microsoft.com/office/drawing/2014/chart" uri="{C3380CC4-5D6E-409C-BE32-E72D297353CC}">
              <c16:uniqueId val="{00000003-18E2-47B3-9A82-D97E359886E8}"/>
            </c:ext>
          </c:extLst>
        </c:ser>
        <c:ser>
          <c:idx val="0"/>
          <c:order val="4"/>
          <c:tx>
            <c:strRef>
              <c:f>Лист1!$A$3</c:f>
              <c:strCache>
                <c:ptCount val="1"/>
                <c:pt idx="0">
                  <c:v>Вирішення лише окремих проблем судової системи</c:v>
                </c:pt>
              </c:strCache>
            </c:strRef>
          </c:tx>
          <c:spPr>
            <a:solidFill>
              <a:srgbClr val="0067B9"/>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Лист1!$B$3:$B$3</c:f>
              <c:numCache>
                <c:formatCode>###0</c:formatCode>
                <c:ptCount val="1"/>
                <c:pt idx="0">
                  <c:v>34</c:v>
                </c:pt>
              </c:numCache>
            </c:numRef>
          </c:val>
          <c:extLst>
            <c:ext xmlns:c16="http://schemas.microsoft.com/office/drawing/2014/chart" uri="{C3380CC4-5D6E-409C-BE32-E72D297353CC}">
              <c16:uniqueId val="{00000004-18E2-47B3-9A82-D97E359886E8}"/>
            </c:ext>
          </c:extLst>
        </c:ser>
        <c:ser>
          <c:idx val="5"/>
          <c:order val="5"/>
          <c:tx>
            <c:strRef>
              <c:f>Лист1!$A$2</c:f>
              <c:strCache>
                <c:ptCount val="1"/>
                <c:pt idx="0">
                  <c:v>Вирішення майже всіх існуючих проблем судової системи</c:v>
                </c:pt>
              </c:strCache>
            </c:strRef>
          </c:tx>
          <c:spPr>
            <a:solidFill>
              <a:srgbClr val="002F6C"/>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Лист1!$B$2:$B$2</c:f>
              <c:numCache>
                <c:formatCode>###0</c:formatCode>
                <c:ptCount val="1"/>
                <c:pt idx="0">
                  <c:v>6.5</c:v>
                </c:pt>
              </c:numCache>
            </c:numRef>
          </c:val>
          <c:extLst>
            <c:ext xmlns:c16="http://schemas.microsoft.com/office/drawing/2014/chart" uri="{C3380CC4-5D6E-409C-BE32-E72D297353CC}">
              <c16:uniqueId val="{00000005-18E2-47B3-9A82-D97E359886E8}"/>
            </c:ext>
          </c:extLst>
        </c:ser>
        <c:dLbls>
          <c:showLegendKey val="0"/>
          <c:showVal val="0"/>
          <c:showCatName val="0"/>
          <c:showSerName val="0"/>
          <c:showPercent val="0"/>
          <c:showBubbleSize val="0"/>
        </c:dLbls>
        <c:gapWidth val="208"/>
        <c:overlap val="100"/>
        <c:axId val="187293056"/>
        <c:axId val="187559936"/>
      </c:barChart>
      <c:catAx>
        <c:axId val="187293056"/>
        <c:scaling>
          <c:orientation val="minMax"/>
        </c:scaling>
        <c:delete val="1"/>
        <c:axPos val="b"/>
        <c:numFmt formatCode="General" sourceLinked="0"/>
        <c:majorTickMark val="out"/>
        <c:minorTickMark val="none"/>
        <c:tickLblPos val="none"/>
        <c:crossAx val="187559936"/>
        <c:crosses val="autoZero"/>
        <c:auto val="1"/>
        <c:lblAlgn val="ctr"/>
        <c:lblOffset val="100"/>
        <c:noMultiLvlLbl val="0"/>
      </c:catAx>
      <c:valAx>
        <c:axId val="187559936"/>
        <c:scaling>
          <c:orientation val="minMax"/>
        </c:scaling>
        <c:delete val="1"/>
        <c:axPos val="l"/>
        <c:numFmt formatCode="0%" sourceLinked="1"/>
        <c:majorTickMark val="out"/>
        <c:minorTickMark val="none"/>
        <c:tickLblPos val="none"/>
        <c:crossAx val="187293056"/>
        <c:crosses val="autoZero"/>
        <c:crossBetween val="between"/>
      </c:valAx>
      <c:spPr>
        <a:noFill/>
        <a:ln w="25400">
          <a:noFill/>
        </a:ln>
      </c:spPr>
    </c:plotArea>
    <c:legend>
      <c:legendPos val="l"/>
      <c:legendEntry>
        <c:idx val="0"/>
        <c:txPr>
          <a:bodyPr/>
          <a:lstStyle/>
          <a:p>
            <a:pPr>
              <a:defRPr sz="1200">
                <a:solidFill>
                  <a:srgbClr val="717171"/>
                </a:solidFill>
                <a:latin typeface="Gill Sans MT" panose="020B0502020104020203" pitchFamily="34" charset="0"/>
              </a:defRPr>
            </a:pPr>
            <a:endParaRPr lang="en-US"/>
          </a:p>
        </c:txPr>
      </c:legendEntry>
      <c:legendEntry>
        <c:idx val="1"/>
        <c:txPr>
          <a:bodyPr/>
          <a:lstStyle/>
          <a:p>
            <a:pPr>
              <a:defRPr sz="1200">
                <a:solidFill>
                  <a:srgbClr val="717171"/>
                </a:solidFill>
                <a:latin typeface="Gill Sans MT" panose="020B0502020104020203" pitchFamily="34" charset="0"/>
              </a:defRPr>
            </a:pPr>
            <a:endParaRPr lang="en-US"/>
          </a:p>
        </c:txPr>
      </c:legendEntry>
      <c:layout>
        <c:manualLayout>
          <c:xMode val="edge"/>
          <c:yMode val="edge"/>
          <c:x val="0"/>
          <c:y val="2.0753295946229652E-2"/>
          <c:w val="0.62633127613261563"/>
          <c:h val="0.97452992242298864"/>
        </c:manualLayout>
      </c:layout>
      <c:overlay val="0"/>
      <c:txPr>
        <a:bodyPr/>
        <a:lstStyle/>
        <a:p>
          <a:pPr>
            <a:defRPr sz="120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39910064464067391"/>
        </c:manualLayout>
      </c:layout>
      <c:barChart>
        <c:barDir val="bar"/>
        <c:grouping val="stacked"/>
        <c:varyColors val="0"/>
        <c:ser>
          <c:idx val="0"/>
          <c:order val="0"/>
          <c:tx>
            <c:strRef>
              <c:f>Sheet1!$B$1</c:f>
              <c:strCache>
                <c:ptCount val="1"/>
                <c:pt idx="0">
                  <c:v>Добре обізнаний з усіма її положеннями</c:v>
                </c:pt>
              </c:strCache>
            </c:strRef>
          </c:tx>
          <c:spPr>
            <a:solidFill>
              <a:srgbClr val="002F6C"/>
            </a:solidFill>
            <a:ln>
              <a:solidFill>
                <a:srgbClr val="FFFFFF"/>
              </a:solid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Sheet1!$B$2:$B$4</c:f>
              <c:numCache>
                <c:formatCode>###0</c:formatCode>
                <c:ptCount val="3"/>
                <c:pt idx="0">
                  <c:v>9</c:v>
                </c:pt>
                <c:pt idx="1">
                  <c:v>21</c:v>
                </c:pt>
                <c:pt idx="2">
                  <c:v>21</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Добре обізнаний з деякими положеннями</c:v>
                </c:pt>
              </c:strCache>
            </c:strRef>
          </c:tx>
          <c:spPr>
            <a:solidFill>
              <a:srgbClr val="002F6C">
                <a:lumMod val="60000"/>
                <a:lumOff val="40000"/>
              </a:srgbClr>
            </a:solidFill>
            <a:ln>
              <a:solidFill>
                <a:srgbClr val="FFFFFF"/>
              </a:solidFill>
            </a:ln>
          </c:spPr>
          <c:invertIfNegative val="0"/>
          <c:dLbls>
            <c:spPr>
              <a:noFill/>
              <a:ln>
                <a:noFill/>
              </a:ln>
              <a:effectLst/>
            </c:spPr>
            <c:txPr>
              <a:bodyPr/>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Sheet1!$C$2:$C$4</c:f>
              <c:numCache>
                <c:formatCode>###0</c:formatCode>
                <c:ptCount val="3"/>
                <c:pt idx="0">
                  <c:v>43</c:v>
                </c:pt>
                <c:pt idx="1">
                  <c:v>39</c:v>
                </c:pt>
                <c:pt idx="2">
                  <c:v>40.75</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Поверхнево обізнаний з усіма її положеннями</c:v>
                </c:pt>
              </c:strCache>
            </c:strRef>
          </c:tx>
          <c:spPr>
            <a:solidFill>
              <a:srgbClr val="7F7F7F"/>
            </a:solidFill>
            <a:ln>
              <a:solidFill>
                <a:srgbClr val="FFFFFF"/>
              </a:solid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Sheet1!$D$2:$D$4</c:f>
              <c:numCache>
                <c:formatCode>###0</c:formatCode>
                <c:ptCount val="3"/>
                <c:pt idx="0">
                  <c:v>31.75</c:v>
                </c:pt>
                <c:pt idx="1">
                  <c:v>30</c:v>
                </c:pt>
                <c:pt idx="2">
                  <c:v>30.75</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Майже не обізнаний</c:v>
                </c:pt>
              </c:strCache>
            </c:strRef>
          </c:tx>
          <c:spPr>
            <a:solidFill>
              <a:srgbClr val="BA0C2F"/>
            </a:solidFill>
            <a:ln>
              <a:solidFill>
                <a:srgbClr val="FFFFFF"/>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9E-4213-BD81-6F161F4D2F8F}"/>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Хвиля І</c:v>
                </c:pt>
                <c:pt idx="1">
                  <c:v>Хвиля ІІ</c:v>
                </c:pt>
                <c:pt idx="2">
                  <c:v>Хвиля ІІІ</c:v>
                </c:pt>
              </c:strCache>
            </c:strRef>
          </c:cat>
          <c:val>
            <c:numRef>
              <c:f>Sheet1!$E$2:$E$4</c:f>
              <c:numCache>
                <c:formatCode>###0</c:formatCode>
                <c:ptCount val="3"/>
                <c:pt idx="0">
                  <c:v>10</c:v>
                </c:pt>
                <c:pt idx="1">
                  <c:v>7</c:v>
                </c:pt>
                <c:pt idx="2">
                  <c:v>6</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Зовсім не обізнаний</c:v>
                </c:pt>
              </c:strCache>
            </c:strRef>
          </c:tx>
          <c:spPr>
            <a:solidFill>
              <a:srgbClr val="8B0923"/>
            </a:solidFill>
            <a:ln>
              <a:solidFill>
                <a:srgbClr val="FFFFFF"/>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9E-4213-BD81-6F161F4D2F8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9E-4213-BD81-6F161F4D2F8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9E-4213-BD81-6F161F4D2F8F}"/>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Sheet1!$F$2:$F$4</c:f>
              <c:numCache>
                <c:formatCode>###0</c:formatCode>
                <c:ptCount val="3"/>
                <c:pt idx="0">
                  <c:v>5.75</c:v>
                </c:pt>
                <c:pt idx="1">
                  <c:v>3</c:v>
                </c:pt>
                <c:pt idx="2">
                  <c:v>1</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65212416"/>
        <c:axId val="65213952"/>
      </c:barChart>
      <c:catAx>
        <c:axId val="65212416"/>
        <c:scaling>
          <c:orientation val="maxMin"/>
        </c:scaling>
        <c:delete val="1"/>
        <c:axPos val="l"/>
        <c:numFmt formatCode="General" sourceLinked="0"/>
        <c:majorTickMark val="out"/>
        <c:minorTickMark val="none"/>
        <c:tickLblPos val="none"/>
        <c:crossAx val="65213952"/>
        <c:crosses val="autoZero"/>
        <c:auto val="1"/>
        <c:lblAlgn val="ctr"/>
        <c:lblOffset val="100"/>
        <c:noMultiLvlLbl val="0"/>
      </c:catAx>
      <c:valAx>
        <c:axId val="65213952"/>
        <c:scaling>
          <c:orientation val="minMax"/>
          <c:max val="100"/>
        </c:scaling>
        <c:delete val="1"/>
        <c:axPos val="t"/>
        <c:numFmt formatCode="###0" sourceLinked="1"/>
        <c:majorTickMark val="out"/>
        <c:minorTickMark val="none"/>
        <c:tickLblPos val="none"/>
        <c:crossAx val="65212416"/>
        <c:crosses val="autoZero"/>
        <c:crossBetween val="between"/>
      </c:valAx>
    </c:plotArea>
    <c:legend>
      <c:legendPos val="b"/>
      <c:layout>
        <c:manualLayout>
          <c:xMode val="edge"/>
          <c:yMode val="edge"/>
          <c:x val="2.7112546630483235E-3"/>
          <c:y val="0.49831062871715598"/>
          <c:w val="0.99405538567417739"/>
          <c:h val="0.43128093459037758"/>
        </c:manualLayout>
      </c:layout>
      <c:overlay val="0"/>
      <c:txPr>
        <a:bodyPr/>
        <a:lstStyle/>
        <a:p>
          <a:pPr>
            <a:defRPr sz="900"/>
          </a:pPr>
          <a:endParaRPr lang="en-US"/>
        </a:p>
      </c:txPr>
    </c:legend>
    <c:plotVisOnly val="1"/>
    <c:dispBlanksAs val="gap"/>
    <c:showDLblsOverMax val="0"/>
  </c:chart>
  <c:txPr>
    <a:bodyPr/>
    <a:lstStyle/>
    <a:p>
      <a:pPr>
        <a:defRPr lang="ru-RU" sz="1200" b="0" kern="1200" noProof="0" dirty="0" smtClean="0">
          <a:solidFill>
            <a:srgbClr val="6C6463"/>
          </a:solidFill>
          <a:latin typeface="Gill Sans MT"/>
          <a:ea typeface="+mn-ea"/>
          <a:cs typeface="Gill Sans MT"/>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39910064464067391"/>
        </c:manualLayout>
      </c:layout>
      <c:barChart>
        <c:barDir val="bar"/>
        <c:grouping val="stacked"/>
        <c:varyColors val="0"/>
        <c:ser>
          <c:idx val="0"/>
          <c:order val="0"/>
          <c:tx>
            <c:strRef>
              <c:f>Sheet1!$B$1</c:f>
              <c:strCache>
                <c:ptCount val="1"/>
                <c:pt idx="0">
                  <c:v>Вирішення майже всіх існуючих проблем судової системи</c:v>
                </c:pt>
              </c:strCache>
            </c:strRef>
          </c:tx>
          <c:spPr>
            <a:solidFill>
              <a:srgbClr val="002F6C"/>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D-4FD9-B6F3-34C704BE1078}"/>
                </c:ext>
              </c:extLst>
            </c:dLbl>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Sheet1!$B$2:$B$4</c:f>
              <c:numCache>
                <c:formatCode>###0</c:formatCode>
                <c:ptCount val="3"/>
                <c:pt idx="0">
                  <c:v>3.75</c:v>
                </c:pt>
                <c:pt idx="1">
                  <c:v>5.75</c:v>
                </c:pt>
                <c:pt idx="2">
                  <c:v>6.5</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Вирішення лише окремих проблем судової системи</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Sheet1!$C$2:$C$4</c:f>
              <c:numCache>
                <c:formatCode>###0</c:formatCode>
                <c:ptCount val="3"/>
                <c:pt idx="0">
                  <c:v>31.75</c:v>
                </c:pt>
                <c:pt idx="1">
                  <c:v>32</c:v>
                </c:pt>
                <c:pt idx="2">
                  <c:v>33</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Не стільки вирішення проблем, скільки створення нових</c:v>
                </c:pt>
              </c:strCache>
            </c:strRef>
          </c:tx>
          <c:spPr>
            <a:solidFill>
              <a:srgbClr val="BA0C2F"/>
            </a:solidFill>
            <a:ln>
              <a:solidFill>
                <a:srgbClr val="FFFFFF"/>
              </a:solid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Sheet1!$D$2:$D$4</c:f>
              <c:numCache>
                <c:formatCode>###0</c:formatCode>
                <c:ptCount val="3"/>
                <c:pt idx="0">
                  <c:v>30.25</c:v>
                </c:pt>
                <c:pt idx="1">
                  <c:v>40</c:v>
                </c:pt>
                <c:pt idx="2">
                  <c:v>33</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Не змінює принципово ситуацію в судовій системі</c:v>
                </c:pt>
              </c:strCache>
            </c:strRef>
          </c:tx>
          <c:spPr>
            <a:solidFill>
              <a:srgbClr val="BA0C2F">
                <a:lumMod val="75000"/>
              </a:srgbClr>
            </a:solidFill>
            <a:ln>
              <a:solidFill>
                <a:srgbClr val="FFFFFF"/>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1D-4FD9-B6F3-34C704BE1078}"/>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Хвиля І</c:v>
                </c:pt>
                <c:pt idx="1">
                  <c:v>Хвиля ІІ</c:v>
                </c:pt>
                <c:pt idx="2">
                  <c:v>Хвиля ІІІ</c:v>
                </c:pt>
              </c:strCache>
            </c:strRef>
          </c:cat>
          <c:val>
            <c:numRef>
              <c:f>Sheet1!$E$2:$E$4</c:f>
              <c:numCache>
                <c:formatCode>###0</c:formatCode>
                <c:ptCount val="3"/>
                <c:pt idx="0">
                  <c:v>22.5</c:v>
                </c:pt>
                <c:pt idx="1">
                  <c:v>14.500000000000002</c:v>
                </c:pt>
                <c:pt idx="2">
                  <c:v>18</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Важко сказати</c:v>
                </c:pt>
              </c:strCache>
            </c:strRef>
          </c:tx>
          <c:spPr>
            <a:solidFill>
              <a:srgbClr val="FFFFFF">
                <a:lumMod val="65000"/>
              </a:srgbClr>
            </a:solidFill>
            <a:ln>
              <a:solidFill>
                <a:srgbClr val="FFFFFF"/>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Sheet1!$F$2:$F$4</c:f>
              <c:numCache>
                <c:formatCode>###0</c:formatCode>
                <c:ptCount val="3"/>
                <c:pt idx="0">
                  <c:v>11.75</c:v>
                </c:pt>
                <c:pt idx="1">
                  <c:v>7.0000000000000009</c:v>
                </c:pt>
                <c:pt idx="2">
                  <c:v>6.75</c:v>
                </c:pt>
              </c:numCache>
            </c:numRef>
          </c:val>
          <c:extLst>
            <c:ext xmlns:c16="http://schemas.microsoft.com/office/drawing/2014/chart" uri="{C3380CC4-5D6E-409C-BE32-E72D297353CC}">
              <c16:uniqueId val="{00000008-D988-4717-B4B0-D1F73362DF33}"/>
            </c:ext>
          </c:extLst>
        </c:ser>
        <c:ser>
          <c:idx val="5"/>
          <c:order val="5"/>
          <c:tx>
            <c:strRef>
              <c:f>Sheet1!$G$1</c:f>
              <c:strCache>
                <c:ptCount val="1"/>
                <c:pt idx="0">
                  <c:v>Відмова від відповіді</c:v>
                </c:pt>
              </c:strCache>
            </c:strRef>
          </c:tx>
          <c:spPr>
            <a:solidFill>
              <a:srgbClr val="FFFFFF">
                <a:lumMod val="50000"/>
              </a:srgb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B1D-4FD9-B6F3-34C704BE1078}"/>
                </c:ext>
              </c:extLst>
            </c:dLbl>
            <c:dLbl>
              <c:idx val="1"/>
              <c:delete val="1"/>
              <c:extLst>
                <c:ext xmlns:c15="http://schemas.microsoft.com/office/drawing/2012/chart" uri="{CE6537A1-D6FC-4f65-9D91-7224C49458BB}"/>
                <c:ext xmlns:c16="http://schemas.microsoft.com/office/drawing/2014/chart" uri="{C3380CC4-5D6E-409C-BE32-E72D297353CC}">
                  <c16:uniqueId val="{00000003-CB1D-4FD9-B6F3-34C704BE1078}"/>
                </c:ext>
              </c:extLst>
            </c:dLbl>
            <c:dLbl>
              <c:idx val="2"/>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040-41FB-9DFB-4DEE3FCB18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Хвиля І</c:v>
                </c:pt>
                <c:pt idx="1">
                  <c:v>Хвиля ІІ</c:v>
                </c:pt>
                <c:pt idx="2">
                  <c:v>Хвиля ІІІ</c:v>
                </c:pt>
              </c:strCache>
            </c:strRef>
          </c:cat>
          <c:val>
            <c:numRef>
              <c:f>Sheet1!$G$2:$G$4</c:f>
              <c:numCache>
                <c:formatCode>###0</c:formatCode>
                <c:ptCount val="3"/>
                <c:pt idx="0">
                  <c:v>0</c:v>
                </c:pt>
                <c:pt idx="1">
                  <c:v>0</c:v>
                </c:pt>
                <c:pt idx="2">
                  <c:v>1.75</c:v>
                </c:pt>
              </c:numCache>
            </c:numRef>
          </c:val>
          <c:extLst>
            <c:ext xmlns:c16="http://schemas.microsoft.com/office/drawing/2014/chart" uri="{C3380CC4-5D6E-409C-BE32-E72D297353CC}">
              <c16:uniqueId val="{00000005-CB1D-4FD9-B6F3-34C704BE1078}"/>
            </c:ext>
          </c:extLst>
        </c:ser>
        <c:dLbls>
          <c:showLegendKey val="0"/>
          <c:showVal val="0"/>
          <c:showCatName val="0"/>
          <c:showSerName val="0"/>
          <c:showPercent val="0"/>
          <c:showBubbleSize val="0"/>
        </c:dLbls>
        <c:gapWidth val="22"/>
        <c:overlap val="100"/>
        <c:axId val="65321216"/>
        <c:axId val="65335296"/>
      </c:barChart>
      <c:catAx>
        <c:axId val="65321216"/>
        <c:scaling>
          <c:orientation val="maxMin"/>
        </c:scaling>
        <c:delete val="1"/>
        <c:axPos val="l"/>
        <c:numFmt formatCode="General" sourceLinked="0"/>
        <c:majorTickMark val="out"/>
        <c:minorTickMark val="none"/>
        <c:tickLblPos val="none"/>
        <c:crossAx val="65335296"/>
        <c:crosses val="autoZero"/>
        <c:auto val="1"/>
        <c:lblAlgn val="ctr"/>
        <c:lblOffset val="100"/>
        <c:noMultiLvlLbl val="0"/>
      </c:catAx>
      <c:valAx>
        <c:axId val="65335296"/>
        <c:scaling>
          <c:orientation val="minMax"/>
          <c:max val="100"/>
        </c:scaling>
        <c:delete val="1"/>
        <c:axPos val="t"/>
        <c:numFmt formatCode="###0" sourceLinked="1"/>
        <c:majorTickMark val="out"/>
        <c:minorTickMark val="none"/>
        <c:tickLblPos val="none"/>
        <c:crossAx val="65321216"/>
        <c:crosses val="autoZero"/>
        <c:crossBetween val="between"/>
      </c:valAx>
    </c:plotArea>
    <c:legend>
      <c:legendPos val="b"/>
      <c:layout>
        <c:manualLayout>
          <c:xMode val="edge"/>
          <c:yMode val="edge"/>
          <c:x val="0"/>
          <c:y val="0.49831062871715598"/>
          <c:w val="0.99910375624672509"/>
          <c:h val="0.50168937128284408"/>
        </c:manualLayout>
      </c:layout>
      <c:overlay val="0"/>
      <c:txPr>
        <a:bodyPr/>
        <a:lstStyle/>
        <a:p>
          <a:pPr>
            <a:defRPr sz="900"/>
          </a:pPr>
          <a:endParaRPr lang="en-US"/>
        </a:p>
      </c:txPr>
    </c:legend>
    <c:plotVisOnly val="1"/>
    <c:dispBlanksAs val="gap"/>
    <c:showDLblsOverMax val="0"/>
  </c:chart>
  <c:txPr>
    <a:bodyPr/>
    <a:lstStyle/>
    <a:p>
      <a:pPr>
        <a:defRPr lang="ru-RU" sz="1200" b="0" kern="1200" noProof="0" dirty="0" smtClean="0">
          <a:solidFill>
            <a:srgbClr val="6C6463"/>
          </a:solidFill>
          <a:latin typeface="Gill Sans MT"/>
          <a:ea typeface="+mn-ea"/>
          <a:cs typeface="Gill Sans MT"/>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3028"/>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1-4F1A-A6C8-EB190E43BAC8}"/>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Sheet1!$B$3:$B$9</c:f>
              <c:numCache>
                <c:formatCode>General</c:formatCode>
                <c:ptCount val="7"/>
                <c:pt idx="0">
                  <c:v>78</c:v>
                </c:pt>
                <c:pt idx="1">
                  <c:v>76</c:v>
                </c:pt>
                <c:pt idx="2">
                  <c:v>76</c:v>
                </c:pt>
                <c:pt idx="3">
                  <c:v>74</c:v>
                </c:pt>
                <c:pt idx="4">
                  <c:v>68</c:v>
                </c:pt>
                <c:pt idx="5">
                  <c:v>64</c:v>
                </c:pt>
                <c:pt idx="6" formatCode="###0">
                  <c:v>64</c:v>
                </c:pt>
              </c:numCache>
            </c:numRef>
          </c:val>
          <c:extLst>
            <c:ext xmlns:c16="http://schemas.microsoft.com/office/drawing/2014/chart" uri="{C3380CC4-5D6E-409C-BE32-E72D297353CC}">
              <c16:uniqueId val="{00000001-8E91-4F1A-A6C8-EB190E43BAC8}"/>
            </c:ext>
          </c:extLst>
        </c:ser>
        <c:ser>
          <c:idx val="1"/>
          <c:order val="1"/>
          <c:tx>
            <c:strRef>
              <c:f>Sheet1!$C$1</c:f>
              <c:strCache>
                <c:ptCount val="1"/>
                <c:pt idx="0">
                  <c:v>B2B (1-2)</c:v>
                </c:pt>
              </c:strCache>
            </c:strRef>
          </c:tx>
          <c:spPr>
            <a:solidFill>
              <a:srgbClr val="BA0C2F"/>
            </a:solidFill>
            <a:ln>
              <a:noFill/>
            </a:ln>
          </c:spPr>
          <c:invertIfNegative val="0"/>
          <c:dLbls>
            <c:dLbl>
              <c:idx val="0"/>
              <c:layout>
                <c:manualLayout>
                  <c:x val="4.5951019155846227E-2"/>
                  <c:y val="4.662888678075989E-3"/>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A-407B-89E0-85EE4152BCAE}"/>
                </c:ext>
              </c:extLst>
            </c:dLbl>
            <c:dLbl>
              <c:idx val="1"/>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A-407B-89E0-85EE4152BCAE}"/>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EA-407B-89E0-85EE4152BCAE}"/>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A-407B-89E0-85EE4152BCAE}"/>
                </c:ext>
              </c:extLst>
            </c:dLbl>
            <c:dLbl>
              <c:idx val="4"/>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EA-407B-89E0-85EE4152BCAE}"/>
                </c:ext>
              </c:extLst>
            </c:dLbl>
            <c:dLbl>
              <c:idx val="5"/>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A-407B-89E0-85EE4152BCAE}"/>
                </c:ext>
              </c:extLst>
            </c:dLbl>
            <c:dLbl>
              <c:idx val="6"/>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9D-44B5-96BF-58DACEF0587B}"/>
                </c:ext>
              </c:extLst>
            </c:dLbl>
            <c:spPr>
              <a:noFill/>
              <a:ln>
                <a:noFill/>
              </a:ln>
              <a:effectLst/>
            </c:spPr>
            <c:txPr>
              <a:bodyPr/>
              <a:lstStyle/>
              <a:p>
                <a:pPr algn="ctr">
                  <a:defRPr lang="ru-RU" sz="1200" b="0" i="0" u="none" strike="noStrike" kern="1200" baseline="0">
                    <a:solidFill>
                      <a:srgbClr val="6C6463"/>
                    </a:solidFill>
                    <a:latin typeface="Gill Sans MT" panose="020B05020201040202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Sheet1!$C$3:$C$9</c:f>
              <c:numCache>
                <c:formatCode>0</c:formatCode>
                <c:ptCount val="7"/>
                <c:pt idx="0">
                  <c:v>-3</c:v>
                </c:pt>
                <c:pt idx="1">
                  <c:v>-6</c:v>
                </c:pt>
                <c:pt idx="2">
                  <c:v>-6</c:v>
                </c:pt>
                <c:pt idx="3">
                  <c:v>-9</c:v>
                </c:pt>
                <c:pt idx="4">
                  <c:v>-9</c:v>
                </c:pt>
                <c:pt idx="5">
                  <c:v>-8</c:v>
                </c:pt>
                <c:pt idx="6">
                  <c:v>-6</c:v>
                </c:pt>
              </c:numCache>
            </c:numRef>
          </c:val>
          <c:extLst>
            <c:ext xmlns:c16="http://schemas.microsoft.com/office/drawing/2014/chart" uri="{C3380CC4-5D6E-409C-BE32-E72D297353CC}">
              <c16:uniqueId val="{00000002-8E91-4F1A-A6C8-EB190E43BAC8}"/>
            </c:ext>
          </c:extLst>
        </c:ser>
        <c:dLbls>
          <c:showLegendKey val="0"/>
          <c:showVal val="1"/>
          <c:showCatName val="0"/>
          <c:showSerName val="0"/>
          <c:showPercent val="0"/>
          <c:showBubbleSize val="0"/>
        </c:dLbls>
        <c:gapWidth val="20"/>
        <c:overlap val="100"/>
        <c:axId val="65428480"/>
        <c:axId val="65438464"/>
      </c:barChart>
      <c:catAx>
        <c:axId val="65428480"/>
        <c:scaling>
          <c:orientation val="maxMin"/>
        </c:scaling>
        <c:delete val="0"/>
        <c:axPos val="l"/>
        <c:numFmt formatCode="General" sourceLinked="1"/>
        <c:majorTickMark val="none"/>
        <c:minorTickMark val="none"/>
        <c:tickLblPos val="none"/>
        <c:crossAx val="65438464"/>
        <c:crosses val="autoZero"/>
        <c:auto val="1"/>
        <c:lblAlgn val="ctr"/>
        <c:lblOffset val="100"/>
        <c:noMultiLvlLbl val="0"/>
      </c:catAx>
      <c:valAx>
        <c:axId val="65438464"/>
        <c:scaling>
          <c:orientation val="minMax"/>
          <c:max val="120"/>
          <c:min val="-120"/>
        </c:scaling>
        <c:delete val="1"/>
        <c:axPos val="t"/>
        <c:numFmt formatCode="General" sourceLinked="1"/>
        <c:majorTickMark val="out"/>
        <c:minorTickMark val="none"/>
        <c:tickLblPos val="none"/>
        <c:crossAx val="65428480"/>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756"/>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Конкурсний добір суддів Верховного Суду</c:v>
                </c:pt>
                <c:pt idx="1">
                  <c:v>Запровадження кваліфікаційного оцінювання суддів</c:v>
                </c:pt>
                <c:pt idx="2">
                  <c:v>Запровадження процедури регулярного оцінювання суддів</c:v>
                </c:pt>
                <c:pt idx="3">
                  <c:v>Підвищення мінімального віку кандидата на посаду судді з 25 до 30 років</c:v>
                </c:pt>
                <c:pt idx="4">
                  <c:v>Звуження обсягу суддівської недоторканності до функціональної</c:v>
                </c:pt>
                <c:pt idx="5">
                  <c:v>Повернення до три-ланкової системи судоустрою</c:v>
                </c:pt>
                <c:pt idx="6">
                  <c:v>Створення нового Верховного Суду замість Верховного Суду України та трьох вищих спеціалізованих судів</c:v>
                </c:pt>
              </c:strCache>
            </c:strRef>
          </c:cat>
          <c:val>
            <c:numRef>
              <c:f>Sheet1!$B$2:$B$8</c:f>
              <c:numCache>
                <c:formatCode>General</c:formatCode>
                <c:ptCount val="7"/>
                <c:pt idx="0">
                  <c:v>78</c:v>
                </c:pt>
                <c:pt idx="1">
                  <c:v>76</c:v>
                </c:pt>
                <c:pt idx="2">
                  <c:v>76</c:v>
                </c:pt>
                <c:pt idx="3">
                  <c:v>74</c:v>
                </c:pt>
                <c:pt idx="4">
                  <c:v>68</c:v>
                </c:pt>
                <c:pt idx="5">
                  <c:v>64</c:v>
                </c:pt>
                <c:pt idx="6">
                  <c:v>64</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defRPr sz="1200">
                    <a:solidFill>
                      <a:srgbClr val="FFFFFF"/>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Конкурсний добір суддів Верховного Суду</c:v>
                </c:pt>
                <c:pt idx="1">
                  <c:v>Запровадження кваліфікаційного оцінювання суддів</c:v>
                </c:pt>
                <c:pt idx="2">
                  <c:v>Запровадження процедури регулярного оцінювання суддів</c:v>
                </c:pt>
                <c:pt idx="3">
                  <c:v>Підвищення мінімального віку кандидата на посаду судді з 25 до 30 років</c:v>
                </c:pt>
                <c:pt idx="4">
                  <c:v>Звуження обсягу суддівської недоторканності до функціональної</c:v>
                </c:pt>
                <c:pt idx="5">
                  <c:v>Повернення до три-ланкової системи судоустрою</c:v>
                </c:pt>
                <c:pt idx="6">
                  <c:v>Створення нового Верховного Суду замість Верховного Суду України та трьох вищих спеціалізованих судів</c:v>
                </c:pt>
              </c:strCache>
            </c:strRef>
          </c:cat>
          <c:val>
            <c:numRef>
              <c:f>Sheet1!$C$2:$C$8</c:f>
              <c:numCache>
                <c:formatCode>General</c:formatCode>
                <c:ptCount val="7"/>
                <c:pt idx="0">
                  <c:v>17</c:v>
                </c:pt>
                <c:pt idx="1">
                  <c:v>15</c:v>
                </c:pt>
                <c:pt idx="2">
                  <c:v>16</c:v>
                </c:pt>
                <c:pt idx="3">
                  <c:v>15</c:v>
                </c:pt>
                <c:pt idx="4">
                  <c:v>21</c:v>
                </c:pt>
                <c:pt idx="5">
                  <c:v>23</c:v>
                </c:pt>
                <c:pt idx="6">
                  <c:v>27</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7-4A74-9F17-44A49AA844C2}"/>
                </c:ext>
              </c:extLst>
            </c:dLbl>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Конкурсний добір суддів Верховного Суду</c:v>
                </c:pt>
                <c:pt idx="1">
                  <c:v>Запровадження кваліфікаційного оцінювання суддів</c:v>
                </c:pt>
                <c:pt idx="2">
                  <c:v>Запровадження процедури регулярного оцінювання суддів</c:v>
                </c:pt>
                <c:pt idx="3">
                  <c:v>Підвищення мінімального віку кандидата на посаду судді з 25 до 30 років</c:v>
                </c:pt>
                <c:pt idx="4">
                  <c:v>Звуження обсягу суддівської недоторканності до функціональної</c:v>
                </c:pt>
                <c:pt idx="5">
                  <c:v>Повернення до три-ланкової системи судоустрою</c:v>
                </c:pt>
                <c:pt idx="6">
                  <c:v>Створення нового Верховного Суду замість Верховного Суду України та трьох вищих спеціалізованих судів</c:v>
                </c:pt>
              </c:strCache>
            </c:strRef>
          </c:cat>
          <c:val>
            <c:numRef>
              <c:f>Sheet1!$D$2:$D$8</c:f>
              <c:numCache>
                <c:formatCode>General</c:formatCode>
                <c:ptCount val="7"/>
                <c:pt idx="0">
                  <c:v>3</c:v>
                </c:pt>
                <c:pt idx="1">
                  <c:v>6</c:v>
                </c:pt>
                <c:pt idx="2">
                  <c:v>6</c:v>
                </c:pt>
                <c:pt idx="3">
                  <c:v>9</c:v>
                </c:pt>
                <c:pt idx="4">
                  <c:v>9</c:v>
                </c:pt>
                <c:pt idx="5">
                  <c:v>8</c:v>
                </c:pt>
                <c:pt idx="6">
                  <c:v>6</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Конкурсний добір суддів Верховного Суду</c:v>
                </c:pt>
                <c:pt idx="1">
                  <c:v>Запровадження кваліфікаційного оцінювання суддів</c:v>
                </c:pt>
                <c:pt idx="2">
                  <c:v>Запровадження процедури регулярного оцінювання суддів</c:v>
                </c:pt>
                <c:pt idx="3">
                  <c:v>Підвищення мінімального віку кандидата на посаду судді з 25 до 30 років</c:v>
                </c:pt>
                <c:pt idx="4">
                  <c:v>Звуження обсягу суддівської недоторканності до функціональної</c:v>
                </c:pt>
                <c:pt idx="5">
                  <c:v>Повернення до три-ланкової системи судоустрою</c:v>
                </c:pt>
                <c:pt idx="6">
                  <c:v>Створення нового Верховного Суду замість Верховного Суду України та трьох вищих спеціалізованих судів</c:v>
                </c:pt>
              </c:strCache>
            </c:strRef>
          </c:cat>
          <c:val>
            <c:numRef>
              <c:f>Sheet1!$E$2:$E$8</c:f>
              <c:numCache>
                <c:formatCode>General</c:formatCode>
                <c:ptCount val="7"/>
                <c:pt idx="0">
                  <c:v>2</c:v>
                </c:pt>
                <c:pt idx="1">
                  <c:v>2</c:v>
                </c:pt>
                <c:pt idx="2">
                  <c:v>2</c:v>
                </c:pt>
                <c:pt idx="3">
                  <c:v>2</c:v>
                </c:pt>
                <c:pt idx="4">
                  <c:v>2</c:v>
                </c:pt>
                <c:pt idx="5">
                  <c:v>4</c:v>
                </c:pt>
                <c:pt idx="6">
                  <c:v>2</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Конкурсний добір суддів Верховного Суду</c:v>
                </c:pt>
                <c:pt idx="1">
                  <c:v>Запровадження кваліфікаційного оцінювання суддів</c:v>
                </c:pt>
                <c:pt idx="2">
                  <c:v>Запровадження процедури регулярного оцінювання суддів</c:v>
                </c:pt>
                <c:pt idx="3">
                  <c:v>Підвищення мінімального віку кандидата на посаду судді з 25 до 30 років</c:v>
                </c:pt>
                <c:pt idx="4">
                  <c:v>Звуження обсягу суддівської недоторканності до функціональної</c:v>
                </c:pt>
                <c:pt idx="5">
                  <c:v>Повернення до три-ланкової системи судоустрою</c:v>
                </c:pt>
                <c:pt idx="6">
                  <c:v>Створення нового Верховного Суду замість Верховного Суду України та трьох вищих спеціалізованих судів</c:v>
                </c:pt>
              </c:strCache>
            </c:strRef>
          </c:cat>
          <c:val>
            <c:numRef>
              <c:f>Sheet1!$F$2:$F$8</c:f>
              <c:numCache>
                <c:formatCode>General</c:formatCode>
                <c:ptCount val="7"/>
                <c:pt idx="0">
                  <c:v>0</c:v>
                </c:pt>
                <c:pt idx="1">
                  <c:v>1</c:v>
                </c:pt>
                <c:pt idx="2">
                  <c:v>0</c:v>
                </c:pt>
                <c:pt idx="3">
                  <c:v>0</c:v>
                </c:pt>
                <c:pt idx="4">
                  <c:v>0</c:v>
                </c:pt>
                <c:pt idx="5">
                  <c:v>1</c:v>
                </c:pt>
                <c:pt idx="6">
                  <c:v>1</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65521920"/>
        <c:axId val="65531904"/>
      </c:barChart>
      <c:catAx>
        <c:axId val="65521920"/>
        <c:scaling>
          <c:orientation val="maxMin"/>
        </c:scaling>
        <c:delete val="1"/>
        <c:axPos val="l"/>
        <c:numFmt formatCode="General" sourceLinked="0"/>
        <c:majorTickMark val="out"/>
        <c:minorTickMark val="none"/>
        <c:tickLblPos val="none"/>
        <c:crossAx val="65531904"/>
        <c:crosses val="autoZero"/>
        <c:auto val="1"/>
        <c:lblAlgn val="ctr"/>
        <c:lblOffset val="100"/>
        <c:noMultiLvlLbl val="0"/>
      </c:catAx>
      <c:valAx>
        <c:axId val="65531904"/>
        <c:scaling>
          <c:orientation val="minMax"/>
          <c:max val="100"/>
        </c:scaling>
        <c:delete val="1"/>
        <c:axPos val="t"/>
        <c:numFmt formatCode="General" sourceLinked="1"/>
        <c:majorTickMark val="out"/>
        <c:minorTickMark val="none"/>
        <c:tickLblPos val="none"/>
        <c:crossAx val="655219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06"/>
          <c:w val="0.42640883759991466"/>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accent6"/>
              </a:solidFill>
            </c:spPr>
            <c:extLst>
              <c:ext xmlns:c16="http://schemas.microsoft.com/office/drawing/2014/chart" uri="{C3380CC4-5D6E-409C-BE32-E72D297353CC}">
                <c16:uniqueId val="{00000001-F976-4555-AC76-3C9CCA8A7FB2}"/>
              </c:ext>
            </c:extLst>
          </c:dPt>
          <c:dPt>
            <c:idx val="1"/>
            <c:bubble3D val="0"/>
            <c:spPr>
              <a:solidFill>
                <a:schemeClr val="accent3"/>
              </a:solidFill>
            </c:spPr>
            <c:extLst>
              <c:ext xmlns:c16="http://schemas.microsoft.com/office/drawing/2014/chart" uri="{C3380CC4-5D6E-409C-BE32-E72D297353CC}">
                <c16:uniqueId val="{00000002-F976-4555-AC76-3C9CCA8A7FB2}"/>
              </c:ext>
            </c:extLst>
          </c:dPt>
          <c:dPt>
            <c:idx val="3"/>
            <c:bubble3D val="0"/>
            <c:spPr>
              <a:solidFill>
                <a:schemeClr val="tx2"/>
              </a:solidFill>
            </c:spPr>
            <c:extLst>
              <c:ext xmlns:c16="http://schemas.microsoft.com/office/drawing/2014/chart" uri="{C3380CC4-5D6E-409C-BE32-E72D297353CC}">
                <c16:uniqueId val="{00000004-F976-4555-AC76-3C9CCA8A7FB2}"/>
              </c:ext>
            </c:extLst>
          </c:dPt>
          <c:dPt>
            <c:idx val="4"/>
            <c:bubble3D val="0"/>
            <c:spPr>
              <a:solidFill>
                <a:schemeClr val="tx2">
                  <a:lumMod val="50000"/>
                </a:schemeClr>
              </a:solidFill>
            </c:spPr>
            <c:extLst>
              <c:ext xmlns:c16="http://schemas.microsoft.com/office/drawing/2014/chart" uri="{C3380CC4-5D6E-409C-BE32-E72D297353CC}">
                <c16:uniqueId val="{00000005-F976-4555-AC76-3C9CCA8A7FB2}"/>
              </c:ext>
            </c:extLst>
          </c:dPt>
          <c:dPt>
            <c:idx val="5"/>
            <c:bubble3D val="0"/>
            <c:spPr>
              <a:solidFill>
                <a:schemeClr val="bg1">
                  <a:lumMod val="50000"/>
                </a:schemeClr>
              </a:solidFill>
            </c:spPr>
            <c:extLst>
              <c:ext xmlns:c16="http://schemas.microsoft.com/office/drawing/2014/chart" uri="{C3380CC4-5D6E-409C-BE32-E72D297353CC}">
                <c16:uniqueId val="{00000006-F976-4555-AC76-3C9CCA8A7FB2}"/>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976-4555-AC76-3C9CCA8A7FB2}"/>
                </c:ext>
              </c:extLst>
            </c:dLbl>
            <c:dLbl>
              <c:idx val="5"/>
              <c:delete val="1"/>
              <c:extLst>
                <c:ext xmlns:c15="http://schemas.microsoft.com/office/drawing/2012/chart" uri="{CE6537A1-D6FC-4f65-9D91-7224C49458BB}"/>
                <c:ext xmlns:c16="http://schemas.microsoft.com/office/drawing/2014/chart" uri="{C3380CC4-5D6E-409C-BE32-E72D297353CC}">
                  <c16:uniqueId val="{00000006-F976-4555-AC76-3C9CCA8A7FB2}"/>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До 30</c:v>
                </c:pt>
                <c:pt idx="1">
                  <c:v>31-39</c:v>
                </c:pt>
                <c:pt idx="2">
                  <c:v>40-49</c:v>
                </c:pt>
                <c:pt idx="3">
                  <c:v>50-59</c:v>
                </c:pt>
                <c:pt idx="4">
                  <c:v>60 і старше</c:v>
                </c:pt>
                <c:pt idx="5">
                  <c:v>Відмова від відповіді</c:v>
                </c:pt>
              </c:strCache>
            </c:strRef>
          </c:cat>
          <c:val>
            <c:numRef>
              <c:f>Лист1!$B$2:$B$7</c:f>
              <c:numCache>
                <c:formatCode>###0</c:formatCode>
                <c:ptCount val="6"/>
                <c:pt idx="0">
                  <c:v>16.25</c:v>
                </c:pt>
                <c:pt idx="1">
                  <c:v>39.75</c:v>
                </c:pt>
                <c:pt idx="2">
                  <c:v>24.25</c:v>
                </c:pt>
                <c:pt idx="3">
                  <c:v>14.500000000000002</c:v>
                </c:pt>
                <c:pt idx="4">
                  <c:v>4</c:v>
                </c:pt>
                <c:pt idx="5">
                  <c:v>1.25</c:v>
                </c:pt>
              </c:numCache>
            </c:numRef>
          </c:val>
          <c:extLst>
            <c:ext xmlns:c16="http://schemas.microsoft.com/office/drawing/2014/chart" uri="{C3380CC4-5D6E-409C-BE32-E72D297353CC}">
              <c16:uniqueId val="{00000007-F976-4555-AC76-3C9CCA8A7FB2}"/>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2.3627757517440819E-2"/>
          <c:y val="0.19198560989548041"/>
          <c:w val="0.47182250382044694"/>
          <c:h val="0.7967315282699462"/>
        </c:manualLayout>
      </c:layout>
      <c:overlay val="0"/>
      <c:txPr>
        <a:bodyPr/>
        <a:lstStyle/>
        <a:p>
          <a:pPr>
            <a:defRPr sz="90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3006"/>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spPr>
              <a:noFill/>
              <a:ln>
                <a:noFill/>
              </a:ln>
              <a:effectLst/>
            </c:spPr>
            <c:txPr>
              <a:bodyPr wrap="square" lIns="38100" tIns="19050" rIns="38100" bIns="19050" anchor="ctr">
                <a:spAutoFit/>
              </a:bodyPr>
              <a:lstStyle/>
              <a:p>
                <a:pPr algn="ctr">
                  <a:defRPr lang="ru-RU" sz="1200" b="0" i="0" u="none" strike="noStrike" kern="1200" baseline="0">
                    <a:solidFill>
                      <a:schemeClr val="bg1"/>
                    </a:solidFill>
                    <a:latin typeface="Gill Sans MT" panose="020B0502020104020203"/>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Sheet1!$B$2:$B$8</c:f>
              <c:numCache>
                <c:formatCode>###0</c:formatCode>
                <c:ptCount val="7"/>
                <c:pt idx="0">
                  <c:v>63</c:v>
                </c:pt>
                <c:pt idx="1">
                  <c:v>60</c:v>
                </c:pt>
                <c:pt idx="2">
                  <c:v>56</c:v>
                </c:pt>
                <c:pt idx="3">
                  <c:v>52</c:v>
                </c:pt>
                <c:pt idx="4">
                  <c:v>51</c:v>
                </c:pt>
                <c:pt idx="5">
                  <c:v>50</c:v>
                </c:pt>
                <c:pt idx="6">
                  <c:v>45</c:v>
                </c:pt>
              </c:numCache>
            </c:numRef>
          </c:val>
          <c:extLst>
            <c:ext xmlns:c16="http://schemas.microsoft.com/office/drawing/2014/chart" uri="{C3380CC4-5D6E-409C-BE32-E72D297353CC}">
              <c16:uniqueId val="{00000001-8E91-4F1A-A6C8-EB190E43BAC8}"/>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D6-4E59-AC95-04B031774065}"/>
                </c:ext>
              </c:extLst>
            </c:dLbl>
            <c:dLbl>
              <c:idx val="1"/>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D6-4E59-AC95-04B031774065}"/>
                </c:ext>
              </c:extLst>
            </c:dLbl>
            <c:dLbl>
              <c:idx val="2"/>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D6-4E59-AC95-04B031774065}"/>
                </c:ext>
              </c:extLst>
            </c:dLbl>
            <c:dLbl>
              <c:idx val="3"/>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D6-4E59-AC95-04B031774065}"/>
                </c:ext>
              </c:extLst>
            </c:dLbl>
            <c:dLbl>
              <c:idx val="4"/>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D6-4E59-AC95-04B031774065}"/>
                </c:ext>
              </c:extLst>
            </c:dLbl>
            <c:dLbl>
              <c:idx val="5"/>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D6-4E59-AC95-04B031774065}"/>
                </c:ext>
              </c:extLst>
            </c:dLbl>
            <c:dLbl>
              <c:idx val="6"/>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D6-4E59-AC95-04B031774065}"/>
                </c:ext>
              </c:extLst>
            </c:dLbl>
            <c:spPr>
              <a:noFill/>
              <a:ln>
                <a:noFill/>
              </a:ln>
              <a:effectLst/>
            </c:spPr>
            <c:txPr>
              <a:bodyPr wrap="square" lIns="38100" tIns="19050" rIns="38100" bIns="19050" anchor="ctr">
                <a:spAutoFit/>
              </a:bodyPr>
              <a:lstStyle/>
              <a:p>
                <a:pPr>
                  <a:defRPr sz="1200">
                    <a:solidFill>
                      <a:srgbClr val="7F7F7F"/>
                    </a:solidFill>
                    <a:latin typeface="Gill Sans MT" panose="020B0502020104020203"/>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Sheet1!$C$2:$C$8</c:f>
              <c:numCache>
                <c:formatCode>0</c:formatCode>
                <c:ptCount val="7"/>
                <c:pt idx="0">
                  <c:v>-12</c:v>
                </c:pt>
                <c:pt idx="1">
                  <c:v>-11</c:v>
                </c:pt>
                <c:pt idx="2">
                  <c:v>-12</c:v>
                </c:pt>
                <c:pt idx="3">
                  <c:v>-16</c:v>
                </c:pt>
                <c:pt idx="4">
                  <c:v>-26</c:v>
                </c:pt>
                <c:pt idx="5">
                  <c:v>-13</c:v>
                </c:pt>
                <c:pt idx="6">
                  <c:v>-16</c:v>
                </c:pt>
              </c:numCache>
            </c:numRef>
          </c:val>
          <c:extLst>
            <c:ext xmlns:c16="http://schemas.microsoft.com/office/drawing/2014/chart" uri="{C3380CC4-5D6E-409C-BE32-E72D297353CC}">
              <c16:uniqueId val="{00000002-8E91-4F1A-A6C8-EB190E43BAC8}"/>
            </c:ext>
          </c:extLst>
        </c:ser>
        <c:dLbls>
          <c:showLegendKey val="0"/>
          <c:showVal val="1"/>
          <c:showCatName val="0"/>
          <c:showSerName val="0"/>
          <c:showPercent val="0"/>
          <c:showBubbleSize val="0"/>
        </c:dLbls>
        <c:gapWidth val="20"/>
        <c:overlap val="100"/>
        <c:axId val="65559168"/>
        <c:axId val="65560960"/>
      </c:barChart>
      <c:catAx>
        <c:axId val="65559168"/>
        <c:scaling>
          <c:orientation val="maxMin"/>
        </c:scaling>
        <c:delete val="0"/>
        <c:axPos val="l"/>
        <c:numFmt formatCode="General" sourceLinked="1"/>
        <c:majorTickMark val="none"/>
        <c:minorTickMark val="none"/>
        <c:tickLblPos val="none"/>
        <c:crossAx val="65560960"/>
        <c:crosses val="autoZero"/>
        <c:auto val="1"/>
        <c:lblAlgn val="ctr"/>
        <c:lblOffset val="100"/>
        <c:noMultiLvlLbl val="0"/>
      </c:catAx>
      <c:valAx>
        <c:axId val="65560960"/>
        <c:scaling>
          <c:orientation val="minMax"/>
          <c:max val="120"/>
          <c:min val="-120"/>
        </c:scaling>
        <c:delete val="1"/>
        <c:axPos val="t"/>
        <c:numFmt formatCode="###0" sourceLinked="1"/>
        <c:majorTickMark val="out"/>
        <c:minorTickMark val="none"/>
        <c:tickLblPos val="none"/>
        <c:crossAx val="65559168"/>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734"/>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Sheet1!$B$2:$B$8</c:f>
              <c:numCache>
                <c:formatCode>General</c:formatCode>
                <c:ptCount val="7"/>
                <c:pt idx="0">
                  <c:v>63</c:v>
                </c:pt>
                <c:pt idx="1">
                  <c:v>60</c:v>
                </c:pt>
                <c:pt idx="2">
                  <c:v>56</c:v>
                </c:pt>
                <c:pt idx="3">
                  <c:v>52</c:v>
                </c:pt>
                <c:pt idx="4">
                  <c:v>51</c:v>
                </c:pt>
                <c:pt idx="5">
                  <c:v>50</c:v>
                </c:pt>
                <c:pt idx="6">
                  <c:v>45</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defRPr sz="1200">
                    <a:solidFill>
                      <a:srgbClr val="FFFFFF"/>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Sheet1!$C$2:$C$8</c:f>
              <c:numCache>
                <c:formatCode>General</c:formatCode>
                <c:ptCount val="7"/>
                <c:pt idx="0">
                  <c:v>22</c:v>
                </c:pt>
                <c:pt idx="1">
                  <c:v>25</c:v>
                </c:pt>
                <c:pt idx="2">
                  <c:v>28</c:v>
                </c:pt>
                <c:pt idx="3">
                  <c:v>26</c:v>
                </c:pt>
                <c:pt idx="4">
                  <c:v>18</c:v>
                </c:pt>
                <c:pt idx="5">
                  <c:v>32</c:v>
                </c:pt>
                <c:pt idx="6">
                  <c:v>32</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Sheet1!$D$2:$D$8</c:f>
              <c:numCache>
                <c:formatCode>General</c:formatCode>
                <c:ptCount val="7"/>
                <c:pt idx="0">
                  <c:v>12</c:v>
                </c:pt>
                <c:pt idx="1">
                  <c:v>11</c:v>
                </c:pt>
                <c:pt idx="2">
                  <c:v>12</c:v>
                </c:pt>
                <c:pt idx="3">
                  <c:v>16</c:v>
                </c:pt>
                <c:pt idx="4">
                  <c:v>26</c:v>
                </c:pt>
                <c:pt idx="5">
                  <c:v>13</c:v>
                </c:pt>
                <c:pt idx="6">
                  <c:v>16</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Sheet1!$E$2:$E$8</c:f>
              <c:numCache>
                <c:formatCode>General</c:formatCode>
                <c:ptCount val="7"/>
                <c:pt idx="0">
                  <c:v>2</c:v>
                </c:pt>
                <c:pt idx="1">
                  <c:v>3</c:v>
                </c:pt>
                <c:pt idx="2">
                  <c:v>3</c:v>
                </c:pt>
                <c:pt idx="3">
                  <c:v>5</c:v>
                </c:pt>
                <c:pt idx="4">
                  <c:v>4</c:v>
                </c:pt>
                <c:pt idx="5">
                  <c:v>3</c:v>
                </c:pt>
                <c:pt idx="6">
                  <c:v>5</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Надання судам повноважень здійснювати контроль за виконанням судових рішень</c:v>
                </c:pt>
                <c:pt idx="1">
                  <c:v>Звуження обсягу суддівської недоторканості до функціональної</c:v>
                </c:pt>
                <c:pt idx="2">
                  <c:v>Створення, реорганізація та ліквідація судів на підставі закону</c:v>
                </c:pt>
                <c:pt idx="3">
                  <c:v>Передача Вищій раді правосуддя повноважень щодо надання згоди на затримання чи утримання від вартою судді</c:v>
                </c:pt>
                <c:pt idx="4">
                  <c:v>Розширення повноважень Вищої ради правосуддя (порівняно з повноваженнями Вищої ради юстиції у минулому)</c:v>
                </c:pt>
                <c:pt idx="5">
                  <c:v>Скасування інституту першого призначення судді на термін 5 років</c:v>
                </c:pt>
                <c:pt idx="6">
                  <c:v>Якісно новий склад Вищої ради правосуддя (порівняно з Вищою радою юстиції у минулому)</c:v>
                </c:pt>
              </c:strCache>
            </c:strRef>
          </c:cat>
          <c:val>
            <c:numRef>
              <c:f>Sheet1!$F$2:$F$8</c:f>
              <c:numCache>
                <c:formatCode>General</c:formatCode>
                <c:ptCount val="7"/>
                <c:pt idx="0">
                  <c:v>1</c:v>
                </c:pt>
                <c:pt idx="1">
                  <c:v>1</c:v>
                </c:pt>
                <c:pt idx="2">
                  <c:v>1</c:v>
                </c:pt>
                <c:pt idx="3">
                  <c:v>1</c:v>
                </c:pt>
                <c:pt idx="4">
                  <c:v>1</c:v>
                </c:pt>
                <c:pt idx="5">
                  <c:v>2</c:v>
                </c:pt>
                <c:pt idx="6">
                  <c:v>2</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65905408"/>
        <c:axId val="65906944"/>
      </c:barChart>
      <c:catAx>
        <c:axId val="65905408"/>
        <c:scaling>
          <c:orientation val="maxMin"/>
        </c:scaling>
        <c:delete val="1"/>
        <c:axPos val="l"/>
        <c:numFmt formatCode="General" sourceLinked="0"/>
        <c:majorTickMark val="out"/>
        <c:minorTickMark val="none"/>
        <c:tickLblPos val="none"/>
        <c:crossAx val="65906944"/>
        <c:crosses val="autoZero"/>
        <c:auto val="1"/>
        <c:lblAlgn val="ctr"/>
        <c:lblOffset val="100"/>
        <c:noMultiLvlLbl val="0"/>
      </c:catAx>
      <c:valAx>
        <c:axId val="65906944"/>
        <c:scaling>
          <c:orientation val="minMax"/>
          <c:max val="100"/>
        </c:scaling>
        <c:delete val="1"/>
        <c:axPos val="t"/>
        <c:numFmt formatCode="General" sourceLinked="1"/>
        <c:majorTickMark val="out"/>
        <c:minorTickMark val="none"/>
        <c:tickLblPos val="none"/>
        <c:crossAx val="659054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3006"/>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3"/>
              <c:layout>
                <c:manualLayout>
                  <c:x val="-0.19509337678952884"/>
                  <c:y val="-5.11231884057970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01-43ED-B98D-1F7C51A12C82}"/>
                </c:ext>
              </c:extLst>
            </c:dLbl>
            <c:dLbl>
              <c:idx val="4"/>
              <c:layout>
                <c:manualLayout>
                  <c:x val="-0.18504654366942438"/>
                  <c:y val="5.11312399355878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27-42A4-AD63-14BA61BFDFC7}"/>
                </c:ext>
              </c:extLst>
            </c:dLbl>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1-4F1A-A6C8-EB190E43BAC8}"/>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Sheet1!$B$2:$B$6</c:f>
              <c:numCache>
                <c:formatCode>General</c:formatCode>
                <c:ptCount val="5"/>
                <c:pt idx="0">
                  <c:v>78</c:v>
                </c:pt>
                <c:pt idx="1">
                  <c:v>61</c:v>
                </c:pt>
                <c:pt idx="2">
                  <c:v>52</c:v>
                </c:pt>
                <c:pt idx="3">
                  <c:v>45</c:v>
                </c:pt>
                <c:pt idx="4">
                  <c:v>40</c:v>
                </c:pt>
              </c:numCache>
            </c:numRef>
          </c:val>
          <c:extLst>
            <c:ext xmlns:c16="http://schemas.microsoft.com/office/drawing/2014/chart" uri="{C3380CC4-5D6E-409C-BE32-E72D297353CC}">
              <c16:uniqueId val="{00000001-8E91-4F1A-A6C8-EB190E43BAC8}"/>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01-43ED-B98D-1F7C51A12C82}"/>
                </c:ext>
              </c:extLst>
            </c:dLbl>
            <c:dLbl>
              <c:idx val="1"/>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01-43ED-B98D-1F7C51A12C82}"/>
                </c:ext>
              </c:extLst>
            </c:dLbl>
            <c:dLbl>
              <c:idx val="2"/>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27-42A4-AD63-14BA61BFDFC7}"/>
                </c:ext>
              </c:extLst>
            </c:dLbl>
            <c:dLbl>
              <c:idx val="3"/>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01-43ED-B98D-1F7C51A12C82}"/>
                </c:ext>
              </c:extLst>
            </c:dLbl>
            <c:dLbl>
              <c:idx val="4"/>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92-4857-B6ED-FC84A5AA7FA3}"/>
                </c:ext>
              </c:extLst>
            </c:dLbl>
            <c:spPr>
              <a:noFill/>
              <a:ln>
                <a:noFill/>
              </a:ln>
              <a:effectLst/>
            </c:spPr>
            <c:txPr>
              <a:bodyPr wrap="square" lIns="38100" tIns="19050" rIns="38100" bIns="19050" anchor="ctr">
                <a:spAutoFit/>
              </a:bodyPr>
              <a:lstStyle/>
              <a:p>
                <a:pPr algn="ctr">
                  <a:defRPr lang="ru-RU" sz="1200" b="0" i="0" u="none" strike="noStrike" kern="1200" baseline="0">
                    <a:solidFill>
                      <a:srgbClr val="6C6463"/>
                    </a:solidFill>
                    <a:latin typeface="Gill Sans MT" panose="020B05020201040202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Sheet1!$C$2:$C$6</c:f>
              <c:numCache>
                <c:formatCode>0</c:formatCode>
                <c:ptCount val="5"/>
                <c:pt idx="0">
                  <c:v>-5</c:v>
                </c:pt>
                <c:pt idx="1">
                  <c:v>-13</c:v>
                </c:pt>
                <c:pt idx="2">
                  <c:v>-21</c:v>
                </c:pt>
                <c:pt idx="3">
                  <c:v>-22</c:v>
                </c:pt>
                <c:pt idx="4">
                  <c:v>-22</c:v>
                </c:pt>
              </c:numCache>
            </c:numRef>
          </c:val>
          <c:extLst>
            <c:ext xmlns:c16="http://schemas.microsoft.com/office/drawing/2014/chart" uri="{C3380CC4-5D6E-409C-BE32-E72D297353CC}">
              <c16:uniqueId val="{00000002-8E91-4F1A-A6C8-EB190E43BAC8}"/>
            </c:ext>
          </c:extLst>
        </c:ser>
        <c:dLbls>
          <c:showLegendKey val="0"/>
          <c:showVal val="1"/>
          <c:showCatName val="0"/>
          <c:showSerName val="0"/>
          <c:showPercent val="0"/>
          <c:showBubbleSize val="0"/>
        </c:dLbls>
        <c:gapWidth val="20"/>
        <c:overlap val="100"/>
        <c:axId val="65986560"/>
        <c:axId val="65988096"/>
      </c:barChart>
      <c:catAx>
        <c:axId val="65986560"/>
        <c:scaling>
          <c:orientation val="maxMin"/>
        </c:scaling>
        <c:delete val="0"/>
        <c:axPos val="l"/>
        <c:numFmt formatCode="General" sourceLinked="1"/>
        <c:majorTickMark val="none"/>
        <c:minorTickMark val="none"/>
        <c:tickLblPos val="none"/>
        <c:crossAx val="65988096"/>
        <c:crosses val="autoZero"/>
        <c:auto val="1"/>
        <c:lblAlgn val="ctr"/>
        <c:lblOffset val="100"/>
        <c:noMultiLvlLbl val="0"/>
      </c:catAx>
      <c:valAx>
        <c:axId val="65988096"/>
        <c:scaling>
          <c:orientation val="minMax"/>
          <c:max val="120"/>
          <c:min val="-120"/>
        </c:scaling>
        <c:delete val="1"/>
        <c:axPos val="t"/>
        <c:numFmt formatCode="General" sourceLinked="1"/>
        <c:majorTickMark val="out"/>
        <c:minorTickMark val="none"/>
        <c:tickLblPos val="none"/>
        <c:crossAx val="65986560"/>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734"/>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Sheet1!$B$2:$B$6</c:f>
              <c:numCache>
                <c:formatCode>###0</c:formatCode>
                <c:ptCount val="5"/>
                <c:pt idx="0">
                  <c:v>78</c:v>
                </c:pt>
                <c:pt idx="1">
                  <c:v>61</c:v>
                </c:pt>
                <c:pt idx="2">
                  <c:v>52</c:v>
                </c:pt>
                <c:pt idx="3">
                  <c:v>45</c:v>
                </c:pt>
                <c:pt idx="4">
                  <c:v>40</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Sheet1!$C$2:$C$6</c:f>
              <c:numCache>
                <c:formatCode>###0</c:formatCode>
                <c:ptCount val="5"/>
                <c:pt idx="0">
                  <c:v>15</c:v>
                </c:pt>
                <c:pt idx="1">
                  <c:v>23</c:v>
                </c:pt>
                <c:pt idx="2">
                  <c:v>25</c:v>
                </c:pt>
                <c:pt idx="3">
                  <c:v>31</c:v>
                </c:pt>
                <c:pt idx="4">
                  <c:v>32</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Sheet1!$D$2:$D$6</c:f>
              <c:numCache>
                <c:formatCode>###0</c:formatCode>
                <c:ptCount val="5"/>
                <c:pt idx="0">
                  <c:v>5</c:v>
                </c:pt>
                <c:pt idx="1">
                  <c:v>13</c:v>
                </c:pt>
                <c:pt idx="2">
                  <c:v>21</c:v>
                </c:pt>
                <c:pt idx="3">
                  <c:v>22</c:v>
                </c:pt>
                <c:pt idx="4">
                  <c:v>22</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Sheet1!$E$2:$E$6</c:f>
              <c:numCache>
                <c:formatCode>####</c:formatCode>
                <c:ptCount val="5"/>
                <c:pt idx="0">
                  <c:v>1</c:v>
                </c:pt>
                <c:pt idx="1">
                  <c:v>2</c:v>
                </c:pt>
                <c:pt idx="2">
                  <c:v>1</c:v>
                </c:pt>
                <c:pt idx="3">
                  <c:v>1</c:v>
                </c:pt>
                <c:pt idx="4">
                  <c:v>5</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Надання можливості адвокатам претендувати на посаду судді Верховного Суду та Вищого антикорупційного суду є позитивним та виправданим кроком</c:v>
                </c:pt>
                <c:pt idx="1">
                  <c:v>Залучення представників міжнародної спільноти до до процесу конкурсного добору суддів Вищого антикорупційного суду є виправданим</c:v>
                </c:pt>
                <c:pt idx="2">
                  <c:v>Надання можливості науковцям претендувати на посаду судді Верховного Суду та Вищого антикорупційного суду є позитивним та виправданим </c:v>
                </c:pt>
                <c:pt idx="3">
                  <c:v> Залучення представників громадськості (Громадська рада доброчесності) до процесу конкурсного добору суддів Верховного Суду є виправданим</c:v>
                </c:pt>
                <c:pt idx="4">
                  <c:v>Діяльність Громадської ради доброчесності у процесі конкурсного добору суддів Верховного Суду є ефективною</c:v>
                </c:pt>
              </c:strCache>
            </c:strRef>
          </c:cat>
          <c:val>
            <c:numRef>
              <c:f>Sheet1!$F$2:$F$6</c:f>
              <c:numCache>
                <c:formatCode>####</c:formatCode>
                <c:ptCount val="5"/>
                <c:pt idx="0">
                  <c:v>1</c:v>
                </c:pt>
                <c:pt idx="1">
                  <c:v>1</c:v>
                </c:pt>
                <c:pt idx="2">
                  <c:v>1</c:v>
                </c:pt>
                <c:pt idx="3">
                  <c:v>1</c:v>
                </c:pt>
                <c:pt idx="4">
                  <c:v>1</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66037632"/>
        <c:axId val="66039168"/>
      </c:barChart>
      <c:catAx>
        <c:axId val="66037632"/>
        <c:scaling>
          <c:orientation val="maxMin"/>
        </c:scaling>
        <c:delete val="1"/>
        <c:axPos val="l"/>
        <c:numFmt formatCode="General" sourceLinked="0"/>
        <c:majorTickMark val="out"/>
        <c:minorTickMark val="none"/>
        <c:tickLblPos val="none"/>
        <c:crossAx val="66039168"/>
        <c:crosses val="autoZero"/>
        <c:auto val="1"/>
        <c:lblAlgn val="ctr"/>
        <c:lblOffset val="100"/>
        <c:noMultiLvlLbl val="0"/>
      </c:catAx>
      <c:valAx>
        <c:axId val="66039168"/>
        <c:scaling>
          <c:orientation val="minMax"/>
          <c:max val="100"/>
        </c:scaling>
        <c:delete val="1"/>
        <c:axPos val="t"/>
        <c:numFmt formatCode="###0" sourceLinked="1"/>
        <c:majorTickMark val="out"/>
        <c:minorTickMark val="none"/>
        <c:tickLblPos val="none"/>
        <c:crossAx val="660376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12"/>
          <c:w val="0.42640883759991488"/>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tx2"/>
              </a:solidFill>
            </c:spPr>
            <c:extLst>
              <c:ext xmlns:c16="http://schemas.microsoft.com/office/drawing/2014/chart" uri="{C3380CC4-5D6E-409C-BE32-E72D297353CC}">
                <c16:uniqueId val="{00000001-EACD-4084-A796-F786B6DBD14F}"/>
              </c:ext>
            </c:extLst>
          </c:dPt>
          <c:dPt>
            <c:idx val="1"/>
            <c:bubble3D val="0"/>
            <c:spPr>
              <a:solidFill>
                <a:srgbClr val="0067B9"/>
              </a:solidFill>
            </c:spPr>
            <c:extLst>
              <c:ext xmlns:c16="http://schemas.microsoft.com/office/drawing/2014/chart" uri="{C3380CC4-5D6E-409C-BE32-E72D297353CC}">
                <c16:uniqueId val="{00000001-36A8-4326-95C7-4EFBA370E23C}"/>
              </c:ext>
            </c:extLst>
          </c:dPt>
          <c:dPt>
            <c:idx val="3"/>
            <c:bubble3D val="0"/>
            <c:spPr>
              <a:solidFill>
                <a:schemeClr val="bg2">
                  <a:lumMod val="75000"/>
                </a:schemeClr>
              </a:solidFill>
            </c:spPr>
            <c:extLst>
              <c:ext xmlns:c16="http://schemas.microsoft.com/office/drawing/2014/chart" uri="{C3380CC4-5D6E-409C-BE32-E72D297353CC}">
                <c16:uniqueId val="{00000002-36A8-4326-95C7-4EFBA370E23C}"/>
              </c:ext>
            </c:extLst>
          </c:dPt>
          <c:dPt>
            <c:idx val="4"/>
            <c:bubble3D val="0"/>
            <c:spPr>
              <a:solidFill>
                <a:schemeClr val="bg1">
                  <a:lumMod val="50000"/>
                </a:schemeClr>
              </a:solidFill>
            </c:spPr>
            <c:extLst>
              <c:ext xmlns:c16="http://schemas.microsoft.com/office/drawing/2014/chart" uri="{C3380CC4-5D6E-409C-BE32-E72D297353CC}">
                <c16:uniqueId val="{00000003-36A8-4326-95C7-4EFBA370E23C}"/>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6A8-4326-95C7-4EFBA370E23C}"/>
                </c:ext>
              </c:extLst>
            </c:dLbl>
            <c:dLbl>
              <c:idx val="5"/>
              <c:delete val="1"/>
              <c:extLst>
                <c:ext xmlns:c15="http://schemas.microsoft.com/office/drawing/2012/chart" uri="{CE6537A1-D6FC-4f65-9D91-7224C49458BB}"/>
                <c:ext xmlns:c16="http://schemas.microsoft.com/office/drawing/2014/chart" uri="{C3380CC4-5D6E-409C-BE32-E72D297353CC}">
                  <c16:uniqueId val="{00000003-EACD-4084-A796-F786B6DBD14F}"/>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В кожному процесі, де беру участь</c:v>
                </c:pt>
                <c:pt idx="1">
                  <c:v>Часто</c:v>
                </c:pt>
                <c:pt idx="2">
                  <c:v>В поодиноких випадках</c:v>
                </c:pt>
                <c:pt idx="3">
                  <c:v>Ніколи</c:v>
                </c:pt>
                <c:pt idx="4">
                  <c:v>Відмова від відповіді</c:v>
                </c:pt>
              </c:strCache>
            </c:strRef>
          </c:cat>
          <c:val>
            <c:numRef>
              <c:f>Лист1!$B$2:$B$6</c:f>
              <c:numCache>
                <c:formatCode>###0</c:formatCode>
                <c:ptCount val="5"/>
                <c:pt idx="0">
                  <c:v>1</c:v>
                </c:pt>
                <c:pt idx="1">
                  <c:v>7</c:v>
                </c:pt>
                <c:pt idx="2">
                  <c:v>45</c:v>
                </c:pt>
                <c:pt idx="3">
                  <c:v>43</c:v>
                </c:pt>
                <c:pt idx="4">
                  <c:v>4</c:v>
                </c:pt>
              </c:numCache>
            </c:numRef>
          </c:val>
          <c:extLst>
            <c:ext xmlns:c16="http://schemas.microsoft.com/office/drawing/2014/chart" uri="{C3380CC4-5D6E-409C-BE32-E72D297353CC}">
              <c16:uniqueId val="{00000004-EACD-4084-A796-F786B6DBD14F}"/>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6.7705016115647432E-3"/>
          <c:y val="0.17126597471017391"/>
          <c:w val="0.4630152654325973"/>
          <c:h val="0.82839827067354677"/>
        </c:manualLayout>
      </c:layout>
      <c:overlay val="0"/>
      <c:txPr>
        <a:bodyPr/>
        <a:lstStyle/>
        <a:p>
          <a:pPr>
            <a:defRPr sz="1200" baseline="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12"/>
          <c:w val="0.42640883759991488"/>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tx2"/>
              </a:solidFill>
            </c:spPr>
            <c:extLst>
              <c:ext xmlns:c16="http://schemas.microsoft.com/office/drawing/2014/chart" uri="{C3380CC4-5D6E-409C-BE32-E72D297353CC}">
                <c16:uniqueId val="{00000001-E4CE-41D4-868A-540710ABE68A}"/>
              </c:ext>
            </c:extLst>
          </c:dPt>
          <c:dPt>
            <c:idx val="1"/>
            <c:bubble3D val="0"/>
            <c:spPr>
              <a:solidFill>
                <a:srgbClr val="0067B9"/>
              </a:solidFill>
            </c:spPr>
            <c:extLst>
              <c:ext xmlns:c16="http://schemas.microsoft.com/office/drawing/2014/chart" uri="{C3380CC4-5D6E-409C-BE32-E72D297353CC}">
                <c16:uniqueId val="{00000003-E4CE-41D4-868A-540710ABE68A}"/>
              </c:ext>
            </c:extLst>
          </c:dPt>
          <c:dPt>
            <c:idx val="3"/>
            <c:bubble3D val="0"/>
            <c:spPr>
              <a:solidFill>
                <a:schemeClr val="bg1">
                  <a:lumMod val="50000"/>
                </a:schemeClr>
              </a:solidFill>
            </c:spPr>
            <c:extLst>
              <c:ext xmlns:c16="http://schemas.microsoft.com/office/drawing/2014/chart" uri="{C3380CC4-5D6E-409C-BE32-E72D297353CC}">
                <c16:uniqueId val="{00000005-E4CE-41D4-868A-540710ABE68A}"/>
              </c:ext>
            </c:extLst>
          </c:dPt>
          <c:dPt>
            <c:idx val="4"/>
            <c:bubble3D val="0"/>
            <c:spPr>
              <a:solidFill>
                <a:schemeClr val="bg1">
                  <a:lumMod val="50000"/>
                </a:schemeClr>
              </a:solidFill>
            </c:spPr>
            <c:extLst>
              <c:ext xmlns:c16="http://schemas.microsoft.com/office/drawing/2014/chart" uri="{C3380CC4-5D6E-409C-BE32-E72D297353CC}">
                <c16:uniqueId val="{00000007-E4CE-41D4-868A-540710ABE68A}"/>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CE-41D4-868A-540710ABE68A}"/>
                </c:ext>
              </c:extLst>
            </c:dLbl>
            <c:dLbl>
              <c:idx val="5"/>
              <c:delete val="1"/>
              <c:extLst>
                <c:ext xmlns:c15="http://schemas.microsoft.com/office/drawing/2012/chart" uri="{CE6537A1-D6FC-4f65-9D91-7224C49458BB}"/>
                <c:ext xmlns:c16="http://schemas.microsoft.com/office/drawing/2014/chart" uri="{C3380CC4-5D6E-409C-BE32-E72D297353CC}">
                  <c16:uniqueId val="{00000008-E4CE-41D4-868A-540710ABE68A}"/>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Доволі часто</c:v>
                </c:pt>
                <c:pt idx="1">
                  <c:v>Інколи</c:v>
                </c:pt>
                <c:pt idx="2">
                  <c:v>Ніколи</c:v>
                </c:pt>
                <c:pt idx="3">
                  <c:v>Відмова від відповіді</c:v>
                </c:pt>
              </c:strCache>
            </c:strRef>
          </c:cat>
          <c:val>
            <c:numRef>
              <c:f>Лист1!$B$2:$B$5</c:f>
              <c:numCache>
                <c:formatCode>###0</c:formatCode>
                <c:ptCount val="4"/>
                <c:pt idx="0">
                  <c:v>3.25</c:v>
                </c:pt>
                <c:pt idx="1">
                  <c:v>41.25</c:v>
                </c:pt>
                <c:pt idx="2">
                  <c:v>50.75</c:v>
                </c:pt>
                <c:pt idx="3">
                  <c:v>4.75</c:v>
                </c:pt>
              </c:numCache>
            </c:numRef>
          </c:val>
          <c:extLst>
            <c:ext xmlns:c16="http://schemas.microsoft.com/office/drawing/2014/chart" uri="{C3380CC4-5D6E-409C-BE32-E72D297353CC}">
              <c16:uniqueId val="{00000009-E4CE-41D4-868A-540710ABE68A}"/>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6.7705016115647432E-3"/>
          <c:y val="0.17126597471017391"/>
          <c:w val="0.4630152654325973"/>
          <c:h val="0.82839827067354677"/>
        </c:manualLayout>
      </c:layout>
      <c:overlay val="0"/>
      <c:txPr>
        <a:bodyPr/>
        <a:lstStyle/>
        <a:p>
          <a:pPr>
            <a:defRPr sz="1200" baseline="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06"/>
          <c:w val="0.42640883759991466"/>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tx2"/>
              </a:solidFill>
            </c:spPr>
            <c:extLst>
              <c:ext xmlns:c16="http://schemas.microsoft.com/office/drawing/2014/chart" uri="{C3380CC4-5D6E-409C-BE32-E72D297353CC}">
                <c16:uniqueId val="{00000001-EACD-4084-A796-F786B6DBD14F}"/>
              </c:ext>
            </c:extLst>
          </c:dPt>
          <c:dPt>
            <c:idx val="2"/>
            <c:bubble3D val="0"/>
            <c:spPr>
              <a:solidFill>
                <a:schemeClr val="accent3"/>
              </a:solidFill>
            </c:spPr>
            <c:extLst>
              <c:ext xmlns:c16="http://schemas.microsoft.com/office/drawing/2014/chart" uri="{C3380CC4-5D6E-409C-BE32-E72D297353CC}">
                <c16:uniqueId val="{00000005-EACD-4084-A796-F786B6DBD14F}"/>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A49-4AA4-B2EE-EEF788A98E76}"/>
                </c:ext>
              </c:extLst>
            </c:dLbl>
            <c:dLbl>
              <c:idx val="5"/>
              <c:delete val="1"/>
              <c:extLst>
                <c:ext xmlns:c15="http://schemas.microsoft.com/office/drawing/2012/chart" uri="{CE6537A1-D6FC-4f65-9D91-7224C49458BB}"/>
                <c:ext xmlns:c16="http://schemas.microsoft.com/office/drawing/2014/chart" uri="{C3380CC4-5D6E-409C-BE32-E72D297353CC}">
                  <c16:uniqueId val="{00000003-EACD-4084-A796-F786B6DBD14F}"/>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Так</c:v>
                </c:pt>
                <c:pt idx="1">
                  <c:v>Ні</c:v>
                </c:pt>
                <c:pt idx="2">
                  <c:v>Відмова від відповіді</c:v>
                </c:pt>
              </c:strCache>
            </c:strRef>
          </c:cat>
          <c:val>
            <c:numRef>
              <c:f>Лист1!$B$2:$B$4</c:f>
              <c:numCache>
                <c:formatCode>###0</c:formatCode>
                <c:ptCount val="3"/>
                <c:pt idx="0">
                  <c:v>64</c:v>
                </c:pt>
                <c:pt idx="1">
                  <c:v>29.5</c:v>
                </c:pt>
                <c:pt idx="2">
                  <c:v>6</c:v>
                </c:pt>
              </c:numCache>
            </c:numRef>
          </c:val>
          <c:extLst>
            <c:ext xmlns:c16="http://schemas.microsoft.com/office/drawing/2014/chart" uri="{C3380CC4-5D6E-409C-BE32-E72D297353CC}">
              <c16:uniqueId val="{00000004-EACD-4084-A796-F786B6DBD14F}"/>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6.7705016115647406E-3"/>
          <c:y val="0.32057477317545452"/>
          <c:w val="0.4630152654325973"/>
          <c:h val="0.56052072048583801"/>
        </c:manualLayout>
      </c:layout>
      <c:overlay val="0"/>
      <c:txPr>
        <a:bodyPr/>
        <a:lstStyle/>
        <a:p>
          <a:pPr>
            <a:defRPr sz="1200" baseline="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47640536904934"/>
          <c:y val="5.246380204209497E-2"/>
          <c:w val="0.51449607419363652"/>
          <c:h val="0.94485875395027663"/>
        </c:manualLayout>
      </c:layout>
      <c:barChart>
        <c:barDir val="col"/>
        <c:grouping val="percentStacked"/>
        <c:varyColors val="0"/>
        <c:ser>
          <c:idx val="2"/>
          <c:order val="0"/>
          <c:tx>
            <c:strRef>
              <c:f>Лист1!$A$7</c:f>
              <c:strCache>
                <c:ptCount val="1"/>
                <c:pt idx="0">
                  <c:v>Відмова від відповіді</c:v>
                </c:pt>
              </c:strCache>
            </c:strRef>
          </c:tx>
          <c:invertIfNegative val="0"/>
          <c:val>
            <c:numRef>
              <c:f>Лист1!$B$7</c:f>
              <c:numCache>
                <c:formatCode>###0</c:formatCode>
                <c:ptCount val="1"/>
                <c:pt idx="0">
                  <c:v>1</c:v>
                </c:pt>
              </c:numCache>
            </c:numRef>
          </c:val>
          <c:extLst>
            <c:ext xmlns:c16="http://schemas.microsoft.com/office/drawing/2014/chart" uri="{C3380CC4-5D6E-409C-BE32-E72D297353CC}">
              <c16:uniqueId val="{00000000-B940-4B54-B1F7-B0EFA516429A}"/>
            </c:ext>
          </c:extLst>
        </c:ser>
        <c:ser>
          <c:idx val="1"/>
          <c:order val="1"/>
          <c:tx>
            <c:strRef>
              <c:f>Лист1!$A$6</c:f>
              <c:strCache>
                <c:ptCount val="1"/>
                <c:pt idx="0">
                  <c:v>Зовсім не обізнаний</c:v>
                </c:pt>
              </c:strCache>
            </c:strRef>
          </c:tx>
          <c:spPr>
            <a:solidFill>
              <a:srgbClr val="8B0923"/>
            </a:solidFill>
          </c:spPr>
          <c:invertIfNegative val="0"/>
          <c:dLbls>
            <c:dLbl>
              <c:idx val="0"/>
              <c:layout>
                <c:manualLayout>
                  <c:x val="-4.02119860945929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9B-4053-95E4-2D587A6C84FA}"/>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###0</c:formatCode>
                <c:ptCount val="1"/>
                <c:pt idx="0">
                  <c:v>1.5</c:v>
                </c:pt>
              </c:numCache>
            </c:numRef>
          </c:val>
          <c:extLst>
            <c:ext xmlns:c16="http://schemas.microsoft.com/office/drawing/2014/chart" uri="{C3380CC4-5D6E-409C-BE32-E72D297353CC}">
              <c16:uniqueId val="{00000001-469B-4053-95E4-2D587A6C84FA}"/>
            </c:ext>
          </c:extLst>
        </c:ser>
        <c:ser>
          <c:idx val="3"/>
          <c:order val="2"/>
          <c:tx>
            <c:strRef>
              <c:f>Лист1!$A$5</c:f>
              <c:strCache>
                <c:ptCount val="1"/>
                <c:pt idx="0">
                  <c:v>Майже не обізнаний</c:v>
                </c:pt>
              </c:strCache>
            </c:strRef>
          </c:tx>
          <c:spPr>
            <a:solidFill>
              <a:srgbClr val="BA0C2F"/>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9B-4053-95E4-2D587A6C84FA}"/>
                </c:ext>
              </c:extLst>
            </c:dLbl>
            <c:numFmt formatCode="#,##0" sourceLinked="0"/>
            <c:spPr>
              <a:noFill/>
              <a:ln>
                <a:noFill/>
              </a:ln>
              <a:effectLst/>
            </c:spPr>
            <c:txPr>
              <a:bodyPr/>
              <a:lstStyle/>
              <a:p>
                <a:pPr algn="ctr">
                  <a:defRPr lang="uk-UA" sz="12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Лист1!$B$5:$B$5</c:f>
              <c:numCache>
                <c:formatCode>###0</c:formatCode>
                <c:ptCount val="1"/>
                <c:pt idx="0">
                  <c:v>5</c:v>
                </c:pt>
              </c:numCache>
            </c:numRef>
          </c:val>
          <c:extLst>
            <c:ext xmlns:c16="http://schemas.microsoft.com/office/drawing/2014/chart" uri="{C3380CC4-5D6E-409C-BE32-E72D297353CC}">
              <c16:uniqueId val="{00000003-469B-4053-95E4-2D587A6C84FA}"/>
            </c:ext>
          </c:extLst>
        </c:ser>
        <c:ser>
          <c:idx val="4"/>
          <c:order val="3"/>
          <c:tx>
            <c:strRef>
              <c:f>Лист1!$A$4</c:f>
              <c:strCache>
                <c:ptCount val="1"/>
                <c:pt idx="0">
                  <c:v>Поверхнево обізнаний з усіма її положеннями</c:v>
                </c:pt>
              </c:strCache>
            </c:strRef>
          </c:tx>
          <c:spPr>
            <a:solidFill>
              <a:schemeClr val="bg1">
                <a:lumMod val="75000"/>
              </a:schemeClr>
            </a:solidFill>
          </c:spPr>
          <c:invertIfNegative val="0"/>
          <c:dLbls>
            <c:dLbl>
              <c:idx val="0"/>
              <c:spPr>
                <a:noFill/>
                <a:ln>
                  <a:noFill/>
                </a:ln>
                <a:effectLst/>
              </c:spPr>
              <c:txPr>
                <a:bodyPr/>
                <a:lstStyle/>
                <a:p>
                  <a:pPr>
                    <a:defRPr sz="1200">
                      <a:solidFill>
                        <a:schemeClr val="bg1">
                          <a:lumMod val="50000"/>
                        </a:schemeClr>
                      </a:solidFill>
                      <a:latin typeface="Gill Sans MT" panose="020B05020201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AB7-4AFA-AF8C-13925A9ECD82}"/>
                </c:ext>
              </c:extLst>
            </c:dLbl>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Лист1!$B$4:$B$4</c:f>
              <c:numCache>
                <c:formatCode>###0</c:formatCode>
                <c:ptCount val="1"/>
                <c:pt idx="0">
                  <c:v>29.25</c:v>
                </c:pt>
              </c:numCache>
            </c:numRef>
          </c:val>
          <c:extLst>
            <c:ext xmlns:c16="http://schemas.microsoft.com/office/drawing/2014/chart" uri="{C3380CC4-5D6E-409C-BE32-E72D297353CC}">
              <c16:uniqueId val="{00000004-469B-4053-95E4-2D587A6C84FA}"/>
            </c:ext>
          </c:extLst>
        </c:ser>
        <c:ser>
          <c:idx val="0"/>
          <c:order val="4"/>
          <c:tx>
            <c:strRef>
              <c:f>Лист1!$A$3</c:f>
              <c:strCache>
                <c:ptCount val="1"/>
                <c:pt idx="0">
                  <c:v>Добре обізнаний з деякими положеннями, але з деякими</c:v>
                </c:pt>
              </c:strCache>
            </c:strRef>
          </c:tx>
          <c:spPr>
            <a:solidFill>
              <a:srgbClr val="0067B9"/>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Лист1!$B$3:$B$3</c:f>
              <c:numCache>
                <c:formatCode>###0</c:formatCode>
                <c:ptCount val="1"/>
                <c:pt idx="0">
                  <c:v>36.75</c:v>
                </c:pt>
              </c:numCache>
            </c:numRef>
          </c:val>
          <c:extLst>
            <c:ext xmlns:c16="http://schemas.microsoft.com/office/drawing/2014/chart" uri="{C3380CC4-5D6E-409C-BE32-E72D297353CC}">
              <c16:uniqueId val="{00000005-469B-4053-95E4-2D587A6C84FA}"/>
            </c:ext>
          </c:extLst>
        </c:ser>
        <c:ser>
          <c:idx val="5"/>
          <c:order val="5"/>
          <c:tx>
            <c:strRef>
              <c:f>Лист1!$A$2</c:f>
              <c:strCache>
                <c:ptCount val="1"/>
                <c:pt idx="0">
                  <c:v>Добре обізнаний з усіма її положеннями</c:v>
                </c:pt>
              </c:strCache>
            </c:strRef>
          </c:tx>
          <c:spPr>
            <a:solidFill>
              <a:srgbClr val="002F6C"/>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Лист1!$B$2:$B$2</c:f>
              <c:numCache>
                <c:formatCode>###0</c:formatCode>
                <c:ptCount val="1"/>
                <c:pt idx="0">
                  <c:v>26</c:v>
                </c:pt>
              </c:numCache>
            </c:numRef>
          </c:val>
          <c:extLst>
            <c:ext xmlns:c16="http://schemas.microsoft.com/office/drawing/2014/chart" uri="{C3380CC4-5D6E-409C-BE32-E72D297353CC}">
              <c16:uniqueId val="{00000006-469B-4053-95E4-2D587A6C84FA}"/>
            </c:ext>
          </c:extLst>
        </c:ser>
        <c:dLbls>
          <c:showLegendKey val="0"/>
          <c:showVal val="0"/>
          <c:showCatName val="0"/>
          <c:showSerName val="0"/>
          <c:showPercent val="0"/>
          <c:showBubbleSize val="0"/>
        </c:dLbls>
        <c:gapWidth val="208"/>
        <c:overlap val="100"/>
        <c:axId val="67019136"/>
        <c:axId val="67020672"/>
      </c:barChart>
      <c:catAx>
        <c:axId val="67019136"/>
        <c:scaling>
          <c:orientation val="minMax"/>
        </c:scaling>
        <c:delete val="1"/>
        <c:axPos val="b"/>
        <c:numFmt formatCode="General" sourceLinked="0"/>
        <c:majorTickMark val="out"/>
        <c:minorTickMark val="none"/>
        <c:tickLblPos val="none"/>
        <c:crossAx val="67020672"/>
        <c:crosses val="autoZero"/>
        <c:auto val="1"/>
        <c:lblAlgn val="ctr"/>
        <c:lblOffset val="100"/>
        <c:noMultiLvlLbl val="0"/>
      </c:catAx>
      <c:valAx>
        <c:axId val="67020672"/>
        <c:scaling>
          <c:orientation val="minMax"/>
        </c:scaling>
        <c:delete val="1"/>
        <c:axPos val="l"/>
        <c:numFmt formatCode="0%" sourceLinked="1"/>
        <c:majorTickMark val="out"/>
        <c:minorTickMark val="none"/>
        <c:tickLblPos val="none"/>
        <c:crossAx val="67019136"/>
        <c:crosses val="autoZero"/>
        <c:crossBetween val="between"/>
      </c:valAx>
      <c:spPr>
        <a:noFill/>
        <a:ln w="25400">
          <a:noFill/>
        </a:ln>
      </c:spPr>
    </c:plotArea>
    <c:legend>
      <c:legendPos val="l"/>
      <c:layout>
        <c:manualLayout>
          <c:xMode val="edge"/>
          <c:yMode val="edge"/>
          <c:x val="0"/>
          <c:y val="1.9480683390312514E-2"/>
          <c:w val="0.62903356779949304"/>
          <c:h val="0.97850375156509761"/>
        </c:manualLayout>
      </c:layout>
      <c:overlay val="0"/>
      <c:txPr>
        <a:bodyPr/>
        <a:lstStyle/>
        <a:p>
          <a:pPr>
            <a:defRPr sz="120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15601191562086"/>
          <c:y val="0.20597975167989691"/>
          <c:w val="0.42640883759991488"/>
          <c:h val="0.72685059801260787"/>
        </c:manualLayout>
      </c:layout>
      <c:doughnutChart>
        <c:varyColors val="1"/>
        <c:ser>
          <c:idx val="0"/>
          <c:order val="0"/>
          <c:tx>
            <c:strRef>
              <c:f>Лист1!$B$1</c:f>
              <c:strCache>
                <c:ptCount val="1"/>
                <c:pt idx="0">
                  <c:v>Столбец2</c:v>
                </c:pt>
              </c:strCache>
            </c:strRef>
          </c:tx>
          <c:spPr>
            <a:solidFill>
              <a:schemeClr val="bg2"/>
            </a:solidFill>
          </c:spPr>
          <c:dPt>
            <c:idx val="0"/>
            <c:bubble3D val="0"/>
            <c:spPr>
              <a:solidFill>
                <a:schemeClr val="tx2"/>
              </a:solidFill>
            </c:spPr>
            <c:extLst>
              <c:ext xmlns:c16="http://schemas.microsoft.com/office/drawing/2014/chart" uri="{C3380CC4-5D6E-409C-BE32-E72D297353CC}">
                <c16:uniqueId val="{00000001-EACD-4084-A796-F786B6DBD14F}"/>
              </c:ext>
            </c:extLst>
          </c:dPt>
          <c:dPt>
            <c:idx val="2"/>
            <c:bubble3D val="0"/>
            <c:spPr>
              <a:solidFill>
                <a:schemeClr val="accent3"/>
              </a:solidFill>
            </c:spPr>
            <c:extLst>
              <c:ext xmlns:c16="http://schemas.microsoft.com/office/drawing/2014/chart" uri="{C3380CC4-5D6E-409C-BE32-E72D297353CC}">
                <c16:uniqueId val="{00000005-EACD-4084-A796-F786B6DBD14F}"/>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D85-4C82-AFF1-D8F2E12735F6}"/>
                </c:ext>
              </c:extLst>
            </c:dLbl>
            <c:dLbl>
              <c:idx val="5"/>
              <c:delete val="1"/>
              <c:extLst>
                <c:ext xmlns:c15="http://schemas.microsoft.com/office/drawing/2012/chart" uri="{CE6537A1-D6FC-4f65-9D91-7224C49458BB}"/>
                <c:ext xmlns:c16="http://schemas.microsoft.com/office/drawing/2014/chart" uri="{C3380CC4-5D6E-409C-BE32-E72D297353CC}">
                  <c16:uniqueId val="{00000003-EACD-4084-A796-F786B6DBD14F}"/>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Так</c:v>
                </c:pt>
                <c:pt idx="1">
                  <c:v>Ні</c:v>
                </c:pt>
                <c:pt idx="2">
                  <c:v>Відмова від відповіді</c:v>
                </c:pt>
              </c:strCache>
            </c:strRef>
          </c:cat>
          <c:val>
            <c:numRef>
              <c:f>Лист1!$B$2:$B$4</c:f>
              <c:numCache>
                <c:formatCode>###0</c:formatCode>
                <c:ptCount val="3"/>
                <c:pt idx="0">
                  <c:v>78.5</c:v>
                </c:pt>
                <c:pt idx="1">
                  <c:v>18</c:v>
                </c:pt>
                <c:pt idx="2">
                  <c:v>3.5000000000000004</c:v>
                </c:pt>
              </c:numCache>
            </c:numRef>
          </c:val>
          <c:extLst>
            <c:ext xmlns:c16="http://schemas.microsoft.com/office/drawing/2014/chart" uri="{C3380CC4-5D6E-409C-BE32-E72D297353CC}">
              <c16:uniqueId val="{00000004-EACD-4084-A796-F786B6DBD14F}"/>
            </c:ext>
          </c:extLst>
        </c:ser>
        <c:dLbls>
          <c:showLegendKey val="0"/>
          <c:showVal val="1"/>
          <c:showCatName val="0"/>
          <c:showSerName val="0"/>
          <c:showPercent val="0"/>
          <c:showBubbleSize val="0"/>
          <c:showLeaderLines val="1"/>
        </c:dLbls>
        <c:firstSliceAng val="324"/>
        <c:holeSize val="50"/>
      </c:doughnutChart>
    </c:plotArea>
    <c:legend>
      <c:legendPos val="b"/>
      <c:layout>
        <c:manualLayout>
          <c:xMode val="edge"/>
          <c:yMode val="edge"/>
          <c:x val="0.25704448447148726"/>
          <c:y val="0.88680747152569184"/>
          <c:w val="0.74146487150410278"/>
          <c:h val="8.6843916980435282E-2"/>
        </c:manualLayout>
      </c:layout>
      <c:overlay val="0"/>
      <c:txPr>
        <a:bodyPr/>
        <a:lstStyle/>
        <a:p>
          <a:pPr>
            <a:defRPr sz="1200" baseline="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915258698875054"/>
          <c:y val="5.246380204209497E-2"/>
          <c:w val="0.61181968765242922"/>
          <c:h val="0.94485875395027663"/>
        </c:manualLayout>
      </c:layout>
      <c:barChart>
        <c:barDir val="col"/>
        <c:grouping val="percentStacked"/>
        <c:varyColors val="0"/>
        <c:ser>
          <c:idx val="4"/>
          <c:order val="0"/>
          <c:tx>
            <c:strRef>
              <c:f>Лист1!$A$4</c:f>
              <c:strCache>
                <c:ptCount val="1"/>
                <c:pt idx="0">
                  <c:v>Відмова від відповіді</c:v>
                </c:pt>
              </c:strCache>
            </c:strRef>
          </c:tx>
          <c:spPr>
            <a:solidFill>
              <a:schemeClr val="bg1">
                <a:lumMod val="50000"/>
              </a:schemeClr>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Лист1!$B$4:$B$4</c:f>
              <c:numCache>
                <c:formatCode>###0</c:formatCode>
                <c:ptCount val="1"/>
                <c:pt idx="0">
                  <c:v>0.95541401273885362</c:v>
                </c:pt>
              </c:numCache>
            </c:numRef>
          </c:val>
          <c:extLst>
            <c:ext xmlns:c16="http://schemas.microsoft.com/office/drawing/2014/chart" uri="{C3380CC4-5D6E-409C-BE32-E72D297353CC}">
              <c16:uniqueId val="{00000004-D6CE-43D5-9FDD-F42B5865DABC}"/>
            </c:ext>
          </c:extLst>
        </c:ser>
        <c:ser>
          <c:idx val="0"/>
          <c:order val="1"/>
          <c:tx>
            <c:strRef>
              <c:f>Лист1!$A$3</c:f>
              <c:strCache>
                <c:ptCount val="1"/>
                <c:pt idx="0">
                  <c:v>Ні</c:v>
                </c:pt>
              </c:strCache>
            </c:strRef>
          </c:tx>
          <c:spPr>
            <a:solidFill>
              <a:schemeClr val="bg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Лист1!$B$3:$B$3</c:f>
              <c:numCache>
                <c:formatCode>###0</c:formatCode>
                <c:ptCount val="1"/>
                <c:pt idx="0">
                  <c:v>76.751592356687468</c:v>
                </c:pt>
              </c:numCache>
            </c:numRef>
          </c:val>
          <c:extLst>
            <c:ext xmlns:c16="http://schemas.microsoft.com/office/drawing/2014/chart" uri="{C3380CC4-5D6E-409C-BE32-E72D297353CC}">
              <c16:uniqueId val="{00000005-D6CE-43D5-9FDD-F42B5865DABC}"/>
            </c:ext>
          </c:extLst>
        </c:ser>
        <c:ser>
          <c:idx val="5"/>
          <c:order val="2"/>
          <c:tx>
            <c:strRef>
              <c:f>Лист1!$A$2</c:f>
              <c:strCache>
                <c:ptCount val="1"/>
                <c:pt idx="0">
                  <c:v>Так</c:v>
                </c:pt>
              </c:strCache>
            </c:strRef>
          </c:tx>
          <c:spPr>
            <a:solidFill>
              <a:srgbClr val="002F6C"/>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В цілому</c:v>
                </c:pt>
              </c:strCache>
            </c:strRef>
          </c:cat>
          <c:val>
            <c:numRef>
              <c:f>Лист1!$B$2:$B$2</c:f>
              <c:numCache>
                <c:formatCode>###0</c:formatCode>
                <c:ptCount val="1"/>
                <c:pt idx="0">
                  <c:v>22.292993630573132</c:v>
                </c:pt>
              </c:numCache>
            </c:numRef>
          </c:val>
          <c:extLst>
            <c:ext xmlns:c16="http://schemas.microsoft.com/office/drawing/2014/chart" uri="{C3380CC4-5D6E-409C-BE32-E72D297353CC}">
              <c16:uniqueId val="{00000006-D6CE-43D5-9FDD-F42B5865DABC}"/>
            </c:ext>
          </c:extLst>
        </c:ser>
        <c:dLbls>
          <c:showLegendKey val="0"/>
          <c:showVal val="0"/>
          <c:showCatName val="0"/>
          <c:showSerName val="0"/>
          <c:showPercent val="0"/>
          <c:showBubbleSize val="0"/>
        </c:dLbls>
        <c:gapWidth val="131"/>
        <c:overlap val="100"/>
        <c:axId val="67296640"/>
        <c:axId val="67572864"/>
      </c:barChart>
      <c:catAx>
        <c:axId val="67296640"/>
        <c:scaling>
          <c:orientation val="minMax"/>
        </c:scaling>
        <c:delete val="1"/>
        <c:axPos val="b"/>
        <c:numFmt formatCode="General" sourceLinked="0"/>
        <c:majorTickMark val="out"/>
        <c:minorTickMark val="none"/>
        <c:tickLblPos val="none"/>
        <c:crossAx val="67572864"/>
        <c:crosses val="autoZero"/>
        <c:auto val="1"/>
        <c:lblAlgn val="ctr"/>
        <c:lblOffset val="100"/>
        <c:noMultiLvlLbl val="0"/>
      </c:catAx>
      <c:valAx>
        <c:axId val="67572864"/>
        <c:scaling>
          <c:orientation val="minMax"/>
        </c:scaling>
        <c:delete val="1"/>
        <c:axPos val="l"/>
        <c:numFmt formatCode="0%" sourceLinked="1"/>
        <c:majorTickMark val="out"/>
        <c:minorTickMark val="none"/>
        <c:tickLblPos val="none"/>
        <c:crossAx val="67296640"/>
        <c:crosses val="autoZero"/>
        <c:crossBetween val="between"/>
      </c:valAx>
      <c:spPr>
        <a:noFill/>
        <a:ln w="25400">
          <a:noFill/>
        </a:ln>
      </c:spPr>
    </c:plotArea>
    <c:legend>
      <c:legendPos val="l"/>
      <c:layout>
        <c:manualLayout>
          <c:xMode val="edge"/>
          <c:yMode val="edge"/>
          <c:x val="0"/>
          <c:y val="0.30764868869047585"/>
          <c:w val="0.4811236205619559"/>
          <c:h val="0.4069538170127569"/>
        </c:manualLayout>
      </c:layout>
      <c:overlay val="0"/>
      <c:txPr>
        <a:bodyPr/>
        <a:lstStyle/>
        <a:p>
          <a:pPr>
            <a:defRPr sz="120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06"/>
          <c:w val="0.42640883759991466"/>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accent6"/>
              </a:solidFill>
            </c:spPr>
            <c:extLst>
              <c:ext xmlns:c16="http://schemas.microsoft.com/office/drawing/2014/chart" uri="{C3380CC4-5D6E-409C-BE32-E72D297353CC}">
                <c16:uniqueId val="{00000001-C1CE-4028-9291-E338477E8E7E}"/>
              </c:ext>
            </c:extLst>
          </c:dPt>
          <c:dPt>
            <c:idx val="1"/>
            <c:bubble3D val="0"/>
            <c:spPr>
              <a:solidFill>
                <a:schemeClr val="accent3"/>
              </a:solidFill>
            </c:spPr>
            <c:extLst>
              <c:ext xmlns:c16="http://schemas.microsoft.com/office/drawing/2014/chart" uri="{C3380CC4-5D6E-409C-BE32-E72D297353CC}">
                <c16:uniqueId val="{00000003-C1CE-4028-9291-E338477E8E7E}"/>
              </c:ext>
            </c:extLst>
          </c:dPt>
          <c:dPt>
            <c:idx val="2"/>
            <c:bubble3D val="0"/>
            <c:spPr>
              <a:solidFill>
                <a:schemeClr val="accent2"/>
              </a:solidFill>
            </c:spPr>
            <c:extLst>
              <c:ext xmlns:c16="http://schemas.microsoft.com/office/drawing/2014/chart" uri="{C3380CC4-5D6E-409C-BE32-E72D297353CC}">
                <c16:uniqueId val="{00000005-C1CE-4028-9291-E338477E8E7E}"/>
              </c:ext>
            </c:extLst>
          </c:dPt>
          <c:dPt>
            <c:idx val="3"/>
            <c:bubble3D val="0"/>
            <c:spPr>
              <a:solidFill>
                <a:schemeClr val="accent1"/>
              </a:solidFill>
            </c:spPr>
            <c:extLst>
              <c:ext xmlns:c16="http://schemas.microsoft.com/office/drawing/2014/chart" uri="{C3380CC4-5D6E-409C-BE32-E72D297353CC}">
                <c16:uniqueId val="{00000007-C1CE-4028-9291-E338477E8E7E}"/>
              </c:ext>
            </c:extLst>
          </c:dPt>
          <c:dPt>
            <c:idx val="4"/>
            <c:bubble3D val="0"/>
            <c:spPr>
              <a:solidFill>
                <a:schemeClr val="accent1">
                  <a:lumMod val="50000"/>
                </a:schemeClr>
              </a:solidFill>
            </c:spPr>
            <c:extLst>
              <c:ext xmlns:c16="http://schemas.microsoft.com/office/drawing/2014/chart" uri="{C3380CC4-5D6E-409C-BE32-E72D297353CC}">
                <c16:uniqueId val="{00000009-C1CE-4028-9291-E338477E8E7E}"/>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1CE-4028-9291-E338477E8E7E}"/>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Адвокат не криміналіст</c:v>
                </c:pt>
                <c:pt idx="1">
                  <c:v>Адвокат криміналіст</c:v>
                </c:pt>
                <c:pt idx="2">
                  <c:v>Прокурор</c:v>
                </c:pt>
                <c:pt idx="3">
                  <c:v>Юрист</c:v>
                </c:pt>
                <c:pt idx="4">
                  <c:v>Експерт МВС</c:v>
                </c:pt>
              </c:strCache>
            </c:strRef>
          </c:cat>
          <c:val>
            <c:numRef>
              <c:f>Лист1!$B$2:$B$6</c:f>
              <c:numCache>
                <c:formatCode>###0</c:formatCode>
                <c:ptCount val="5"/>
                <c:pt idx="0">
                  <c:v>65</c:v>
                </c:pt>
                <c:pt idx="1">
                  <c:v>12.5</c:v>
                </c:pt>
                <c:pt idx="2">
                  <c:v>12.5</c:v>
                </c:pt>
                <c:pt idx="3">
                  <c:v>8.25</c:v>
                </c:pt>
                <c:pt idx="4">
                  <c:v>1.25</c:v>
                </c:pt>
              </c:numCache>
            </c:numRef>
          </c:val>
          <c:extLst>
            <c:ext xmlns:c16="http://schemas.microsoft.com/office/drawing/2014/chart" uri="{C3380CC4-5D6E-409C-BE32-E72D297353CC}">
              <c16:uniqueId val="{0000000C-C1CE-4028-9291-E338477E8E7E}"/>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6.7705016115647406E-3"/>
          <c:y val="0.23226115807106146"/>
          <c:w val="0.50017581284136992"/>
          <c:h val="0.76451108972948167"/>
        </c:manualLayout>
      </c:layout>
      <c:overlay val="0"/>
      <c:txPr>
        <a:bodyPr/>
        <a:lstStyle/>
        <a:p>
          <a:pPr>
            <a:defRPr sz="90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915258698875043"/>
          <c:y val="5.246380204209497E-2"/>
          <c:w val="0.61181968765242911"/>
          <c:h val="0.94485875395027663"/>
        </c:manualLayout>
      </c:layout>
      <c:barChart>
        <c:barDir val="col"/>
        <c:grouping val="percentStacked"/>
        <c:varyColors val="0"/>
        <c:ser>
          <c:idx val="5"/>
          <c:order val="0"/>
          <c:tx>
            <c:strRef>
              <c:f>Лист1!$A$2</c:f>
              <c:strCache>
                <c:ptCount val="1"/>
                <c:pt idx="0">
                  <c:v>Незадовільно</c:v>
                </c:pt>
              </c:strCache>
            </c:strRef>
          </c:tx>
          <c:spPr>
            <a:solidFill>
              <a:schemeClr val="bg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Лист1!$B$2</c:f>
              <c:numCache>
                <c:formatCode>###0</c:formatCode>
                <c:ptCount val="1"/>
                <c:pt idx="0">
                  <c:v>4.2857142857142874</c:v>
                </c:pt>
              </c:numCache>
            </c:numRef>
          </c:val>
          <c:extLst>
            <c:ext xmlns:c16="http://schemas.microsoft.com/office/drawing/2014/chart" uri="{C3380CC4-5D6E-409C-BE32-E72D297353CC}">
              <c16:uniqueId val="{00000002-1C64-485B-821A-455BFBDF38A3}"/>
            </c:ext>
          </c:extLst>
        </c:ser>
        <c:ser>
          <c:idx val="0"/>
          <c:order val="1"/>
          <c:tx>
            <c:strRef>
              <c:f>Лист1!$A$3</c:f>
              <c:strCache>
                <c:ptCount val="1"/>
                <c:pt idx="0">
                  <c:v>Задовільно</c:v>
                </c:pt>
              </c:strCache>
            </c:strRef>
          </c:tx>
          <c:spPr>
            <a:solidFill>
              <a:schemeClr val="bg1">
                <a:lumMod val="65000"/>
              </a:schemeClr>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Лист1!$B$3</c:f>
              <c:numCache>
                <c:formatCode>###0</c:formatCode>
                <c:ptCount val="1"/>
                <c:pt idx="0">
                  <c:v>47.142857142857139</c:v>
                </c:pt>
              </c:numCache>
            </c:numRef>
          </c:val>
          <c:extLst>
            <c:ext xmlns:c16="http://schemas.microsoft.com/office/drawing/2014/chart" uri="{C3380CC4-5D6E-409C-BE32-E72D297353CC}">
              <c16:uniqueId val="{00000001-1C64-485B-821A-455BFBDF38A3}"/>
            </c:ext>
          </c:extLst>
        </c:ser>
        <c:ser>
          <c:idx val="4"/>
          <c:order val="2"/>
          <c:tx>
            <c:strRef>
              <c:f>Лист1!$A$4</c:f>
              <c:strCache>
                <c:ptCount val="1"/>
                <c:pt idx="0">
                  <c:v>Добре</c:v>
                </c:pt>
              </c:strCache>
            </c:strRef>
          </c:tx>
          <c:spPr>
            <a:solidFill>
              <a:schemeClr val="tx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Лист1!$B$4</c:f>
              <c:numCache>
                <c:formatCode>###0</c:formatCode>
                <c:ptCount val="1"/>
                <c:pt idx="0">
                  <c:v>38.571428571428427</c:v>
                </c:pt>
              </c:numCache>
            </c:numRef>
          </c:val>
          <c:extLst>
            <c:ext xmlns:c16="http://schemas.microsoft.com/office/drawing/2014/chart" uri="{C3380CC4-5D6E-409C-BE32-E72D297353CC}">
              <c16:uniqueId val="{00000000-1C64-485B-821A-455BFBDF38A3}"/>
            </c:ext>
          </c:extLst>
        </c:ser>
        <c:ser>
          <c:idx val="1"/>
          <c:order val="3"/>
          <c:tx>
            <c:strRef>
              <c:f>Лист1!$A$5</c:f>
              <c:strCache>
                <c:ptCount val="1"/>
                <c:pt idx="0">
                  <c:v>Відмінно</c:v>
                </c:pt>
              </c:strCache>
            </c:strRef>
          </c:tx>
          <c:spPr>
            <a:solidFill>
              <a:schemeClr val="tx2">
                <a:lumMod val="50000"/>
              </a:schemeClr>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Лист1!$B$1</c:f>
              <c:strCache>
                <c:ptCount val="1"/>
                <c:pt idx="0">
                  <c:v>В цілому</c:v>
                </c:pt>
              </c:strCache>
            </c:strRef>
          </c:cat>
          <c:val>
            <c:numRef>
              <c:f>Лист1!$B$5</c:f>
              <c:numCache>
                <c:formatCode>###0</c:formatCode>
                <c:ptCount val="1"/>
                <c:pt idx="0">
                  <c:v>10</c:v>
                </c:pt>
              </c:numCache>
            </c:numRef>
          </c:val>
          <c:extLst>
            <c:ext xmlns:c16="http://schemas.microsoft.com/office/drawing/2014/chart" uri="{C3380CC4-5D6E-409C-BE32-E72D297353CC}">
              <c16:uniqueId val="{00000003-1C64-485B-821A-455BFBDF38A3}"/>
            </c:ext>
          </c:extLst>
        </c:ser>
        <c:dLbls>
          <c:showLegendKey val="0"/>
          <c:showVal val="0"/>
          <c:showCatName val="0"/>
          <c:showSerName val="0"/>
          <c:showPercent val="0"/>
          <c:showBubbleSize val="0"/>
        </c:dLbls>
        <c:gapWidth val="131"/>
        <c:overlap val="100"/>
        <c:axId val="67714432"/>
        <c:axId val="67744896"/>
      </c:barChart>
      <c:catAx>
        <c:axId val="67714432"/>
        <c:scaling>
          <c:orientation val="minMax"/>
        </c:scaling>
        <c:delete val="1"/>
        <c:axPos val="b"/>
        <c:numFmt formatCode="General" sourceLinked="0"/>
        <c:majorTickMark val="out"/>
        <c:minorTickMark val="none"/>
        <c:tickLblPos val="none"/>
        <c:crossAx val="67744896"/>
        <c:crosses val="autoZero"/>
        <c:auto val="1"/>
        <c:lblAlgn val="ctr"/>
        <c:lblOffset val="100"/>
        <c:noMultiLvlLbl val="0"/>
      </c:catAx>
      <c:valAx>
        <c:axId val="67744896"/>
        <c:scaling>
          <c:orientation val="minMax"/>
        </c:scaling>
        <c:delete val="1"/>
        <c:axPos val="l"/>
        <c:numFmt formatCode="0%" sourceLinked="1"/>
        <c:majorTickMark val="out"/>
        <c:minorTickMark val="none"/>
        <c:tickLblPos val="none"/>
        <c:crossAx val="67714432"/>
        <c:crosses val="autoZero"/>
        <c:crossBetween val="between"/>
      </c:valAx>
      <c:spPr>
        <a:noFill/>
        <a:ln w="25400">
          <a:noFill/>
        </a:ln>
      </c:spPr>
    </c:plotArea>
    <c:legend>
      <c:legendPos val="l"/>
      <c:layout>
        <c:manualLayout>
          <c:xMode val="edge"/>
          <c:yMode val="edge"/>
          <c:x val="7.7858910611303594E-2"/>
          <c:y val="0"/>
          <c:w val="0.46652507482233646"/>
          <c:h val="0.9981201104975107"/>
        </c:manualLayout>
      </c:layout>
      <c:overlay val="0"/>
      <c:txPr>
        <a:bodyPr/>
        <a:lstStyle/>
        <a:p>
          <a:pPr>
            <a:defRPr sz="120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5779226384077782"/>
        </c:manualLayout>
      </c:layout>
      <c:barChart>
        <c:barDir val="bar"/>
        <c:grouping val="stacked"/>
        <c:varyColors val="0"/>
        <c:ser>
          <c:idx val="0"/>
          <c:order val="0"/>
          <c:tx>
            <c:strRef>
              <c:f>Sheet1!$B$1</c:f>
              <c:strCache>
                <c:ptCount val="1"/>
                <c:pt idx="0">
                  <c:v>Так</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Участь присяжних при відправленні правосуддя сприяє підвищенню рівня суспільної довіри до суду?</c:v>
                </c:pt>
              </c:strCache>
            </c:strRef>
          </c:cat>
          <c:val>
            <c:numRef>
              <c:f>Sheet1!$B$2</c:f>
              <c:numCache>
                <c:formatCode>###0</c:formatCode>
                <c:ptCount val="1"/>
                <c:pt idx="0">
                  <c:v>59</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Ні</c:v>
                </c:pt>
              </c:strCache>
            </c:strRef>
          </c:tx>
          <c:spPr>
            <a:solidFill>
              <a:srgbClr val="BA0C2F"/>
            </a:solidFill>
            <a:ln>
              <a:solidFill>
                <a:srgbClr val="FFFFFF"/>
              </a:solidFill>
            </a:ln>
          </c:spPr>
          <c:invertIfNegative val="0"/>
          <c:dLbls>
            <c:spPr>
              <a:noFill/>
              <a:ln>
                <a:noFill/>
              </a:ln>
              <a:effectLst/>
            </c:spPr>
            <c:txPr>
              <a:bodyPr/>
              <a:lstStyle/>
              <a:p>
                <a:pPr algn="ct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Участь присяжних при відправленні правосуддя сприяє підвищенню рівня суспільної довіри до суду?</c:v>
                </c:pt>
              </c:strCache>
            </c:strRef>
          </c:cat>
          <c:val>
            <c:numRef>
              <c:f>Sheet1!$C$2</c:f>
              <c:numCache>
                <c:formatCode>###0</c:formatCode>
                <c:ptCount val="1"/>
                <c:pt idx="0">
                  <c:v>30.5</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Важко сказати</c:v>
                </c:pt>
              </c:strCache>
            </c:strRef>
          </c:tx>
          <c:spPr>
            <a:solidFill>
              <a:srgbClr val="A6A6A6"/>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F-4247-849E-0944BB6C9022}"/>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BF-4247-849E-0944BB6C9022}"/>
                </c:ext>
              </c:extLst>
            </c:dLbl>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Участь присяжних при відправленні правосуддя сприяє підвищенню рівня суспільної довіри до суду?</c:v>
                </c:pt>
              </c:strCache>
            </c:strRef>
          </c:cat>
          <c:val>
            <c:numRef>
              <c:f>Sheet1!$D$2</c:f>
              <c:numCache>
                <c:formatCode>###0</c:formatCode>
                <c:ptCount val="1"/>
                <c:pt idx="0">
                  <c:v>9</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Відмова</c:v>
                </c:pt>
              </c:strCache>
            </c:strRef>
          </c:tx>
          <c:spPr>
            <a:solidFill>
              <a:srgbClr val="7F7F7F"/>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Участь присяжних при відправленні правосуддя сприяє підвищенню рівня суспільної довіри до суду?</c:v>
                </c:pt>
              </c:strCache>
            </c:strRef>
          </c:cat>
          <c:val>
            <c:numRef>
              <c:f>Sheet1!$E$2</c:f>
              <c:numCache>
                <c:formatCode>###0</c:formatCode>
                <c:ptCount val="1"/>
                <c:pt idx="0">
                  <c:v>1</c:v>
                </c:pt>
              </c:numCache>
            </c:numRef>
          </c:val>
          <c:extLst>
            <c:ext xmlns:c16="http://schemas.microsoft.com/office/drawing/2014/chart" uri="{C3380CC4-5D6E-409C-BE32-E72D297353CC}">
              <c16:uniqueId val="{00000007-D988-4717-B4B0-D1F73362DF33}"/>
            </c:ext>
          </c:extLst>
        </c:ser>
        <c:dLbls>
          <c:showLegendKey val="0"/>
          <c:showVal val="0"/>
          <c:showCatName val="0"/>
          <c:showSerName val="0"/>
          <c:showPercent val="0"/>
          <c:showBubbleSize val="0"/>
        </c:dLbls>
        <c:gapWidth val="22"/>
        <c:overlap val="100"/>
        <c:axId val="67848448"/>
        <c:axId val="67907584"/>
      </c:barChart>
      <c:catAx>
        <c:axId val="67848448"/>
        <c:scaling>
          <c:orientation val="maxMin"/>
        </c:scaling>
        <c:delete val="1"/>
        <c:axPos val="l"/>
        <c:numFmt formatCode="General" sourceLinked="0"/>
        <c:majorTickMark val="out"/>
        <c:minorTickMark val="none"/>
        <c:tickLblPos val="none"/>
        <c:crossAx val="67907584"/>
        <c:crosses val="autoZero"/>
        <c:auto val="1"/>
        <c:lblAlgn val="ctr"/>
        <c:lblOffset val="100"/>
        <c:noMultiLvlLbl val="0"/>
      </c:catAx>
      <c:valAx>
        <c:axId val="67907584"/>
        <c:scaling>
          <c:orientation val="minMax"/>
          <c:max val="100"/>
        </c:scaling>
        <c:delete val="1"/>
        <c:axPos val="t"/>
        <c:numFmt formatCode="###0" sourceLinked="1"/>
        <c:majorTickMark val="out"/>
        <c:minorTickMark val="none"/>
        <c:tickLblPos val="none"/>
        <c:crossAx val="67848448"/>
        <c:crosses val="autoZero"/>
        <c:crossBetween val="between"/>
      </c:valAx>
    </c:plotArea>
    <c:plotVisOnly val="1"/>
    <c:dispBlanksAs val="gap"/>
    <c:showDLblsOverMax val="0"/>
  </c:chart>
  <c:txPr>
    <a:bodyPr/>
    <a:lstStyle/>
    <a:p>
      <a:pPr algn="ctr">
        <a:defRPr lang="ru-RU" sz="700" b="0" i="0" u="none" strike="noStrike" kern="1200" baseline="0">
          <a:solidFill>
            <a:srgbClr val="717171"/>
          </a:solidFill>
          <a:latin typeface="Gill Sans MT" pitchFamily="34" charset="0"/>
          <a:ea typeface="+mn-ea"/>
          <a:cs typeface="+mn-cs"/>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943892454255E-4"/>
          <c:y val="0"/>
          <c:w val="0.39660137174449089"/>
          <c:h val="0.99859569842729512"/>
        </c:manualLayout>
      </c:layout>
      <c:barChart>
        <c:barDir val="col"/>
        <c:grouping val="percentStacked"/>
        <c:varyColors val="0"/>
        <c:ser>
          <c:idx val="2"/>
          <c:order val="0"/>
          <c:tx>
            <c:strRef>
              <c:f>Лист1!$A$6</c:f>
              <c:strCache>
                <c:ptCount val="1"/>
                <c:pt idx="0">
                  <c:v>Інше</c:v>
                </c:pt>
              </c:strCache>
            </c:strRef>
          </c:tx>
          <c:spPr>
            <a:solidFill>
              <a:srgbClr val="A6A6A6"/>
            </a:solidFill>
          </c:spPr>
          <c:invertIfNegative val="0"/>
          <c:dLbls>
            <c:dLbl>
              <c:idx val="0"/>
              <c:spPr/>
              <c:txPr>
                <a:bodyPr/>
                <a:lstStyle/>
                <a:p>
                  <a:pPr>
                    <a:defRPr sz="1200">
                      <a:solidFill>
                        <a:schemeClr val="bg1"/>
                      </a:solidFill>
                      <a:latin typeface="Gill Sans MT"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F38-4D6F-B745-7DD31F2A0131}"/>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Лист1!$B$6</c:f>
              <c:numCache>
                <c:formatCode>###0</c:formatCode>
                <c:ptCount val="1"/>
                <c:pt idx="0">
                  <c:v>8.1967213114754038</c:v>
                </c:pt>
              </c:numCache>
            </c:numRef>
          </c:val>
          <c:extLst>
            <c:ext xmlns:c16="http://schemas.microsoft.com/office/drawing/2014/chart" uri="{C3380CC4-5D6E-409C-BE32-E72D297353CC}">
              <c16:uniqueId val="{00000001-FD0B-4D72-9135-DEA4206EE4B4}"/>
            </c:ext>
          </c:extLst>
        </c:ser>
        <c:ser>
          <c:idx val="4"/>
          <c:order val="1"/>
          <c:tx>
            <c:strRef>
              <c:f>Лист1!$A$4</c:f>
              <c:strCache>
                <c:ptCount val="1"/>
                <c:pt idx="0">
                  <c:v>Присяжні легко піддаються тиску/впливу зі сторони</c:v>
                </c:pt>
              </c:strCache>
            </c:strRef>
          </c:tx>
          <c:spPr>
            <a:solidFill>
              <a:schemeClr val="tx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Лист1!$B$4</c:f>
              <c:numCache>
                <c:formatCode>###0</c:formatCode>
                <c:ptCount val="1"/>
                <c:pt idx="0">
                  <c:v>18.032786885245883</c:v>
                </c:pt>
              </c:numCache>
            </c:numRef>
          </c:val>
          <c:extLst>
            <c:ext xmlns:c16="http://schemas.microsoft.com/office/drawing/2014/chart" uri="{C3380CC4-5D6E-409C-BE32-E72D297353CC}">
              <c16:uniqueId val="{00000000-1C64-485B-821A-455BFBDF38A3}"/>
            </c:ext>
          </c:extLst>
        </c:ser>
        <c:ser>
          <c:idx val="1"/>
          <c:order val="2"/>
          <c:tx>
            <c:strRef>
              <c:f>Лист1!$A$5</c:f>
              <c:strCache>
                <c:ptCount val="1"/>
                <c:pt idx="0">
                  <c:v>Професійні судді здатні справедливо здійснювати правосуддя</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Лист1!$B$1</c:f>
              <c:strCache>
                <c:ptCount val="1"/>
                <c:pt idx="0">
                  <c:v>В цілому</c:v>
                </c:pt>
              </c:strCache>
            </c:strRef>
          </c:cat>
          <c:val>
            <c:numRef>
              <c:f>Лист1!$B$5</c:f>
              <c:numCache>
                <c:formatCode>###0</c:formatCode>
                <c:ptCount val="1"/>
                <c:pt idx="0">
                  <c:v>21.311475409836085</c:v>
                </c:pt>
              </c:numCache>
            </c:numRef>
          </c:val>
          <c:extLst>
            <c:ext xmlns:c16="http://schemas.microsoft.com/office/drawing/2014/chart" uri="{C3380CC4-5D6E-409C-BE32-E72D297353CC}">
              <c16:uniqueId val="{00000003-1C64-485B-821A-455BFBDF38A3}"/>
            </c:ext>
          </c:extLst>
        </c:ser>
        <c:ser>
          <c:idx val="0"/>
          <c:order val="3"/>
          <c:tx>
            <c:strRef>
              <c:f>Лист1!$A$3</c:f>
              <c:strCache>
                <c:ptCount val="1"/>
                <c:pt idx="0">
                  <c:v>Присяжні піддаються впливу емоцій та не здатні об’єктивно оцінювати обставини справи</c:v>
                </c:pt>
              </c:strCache>
            </c:strRef>
          </c:tx>
          <c:spPr>
            <a:solidFill>
              <a:schemeClr val="bg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Лист1!$B$3</c:f>
              <c:numCache>
                <c:formatCode>###0</c:formatCode>
                <c:ptCount val="1"/>
                <c:pt idx="0">
                  <c:v>26</c:v>
                </c:pt>
              </c:numCache>
            </c:numRef>
          </c:val>
          <c:extLst>
            <c:ext xmlns:c16="http://schemas.microsoft.com/office/drawing/2014/chart" uri="{C3380CC4-5D6E-409C-BE32-E72D297353CC}">
              <c16:uniqueId val="{00000001-1C64-485B-821A-455BFBDF38A3}"/>
            </c:ext>
          </c:extLst>
        </c:ser>
        <c:ser>
          <c:idx val="5"/>
          <c:order val="4"/>
          <c:tx>
            <c:strRef>
              <c:f>Лист1!$A$2</c:f>
              <c:strCache>
                <c:ptCount val="1"/>
                <c:pt idx="0">
                  <c:v>Присяжним бракує юридичних знань для ефективного вирішення</c:v>
                </c:pt>
              </c:strCache>
            </c:strRef>
          </c:tx>
          <c:spPr>
            <a:solidFill>
              <a:srgbClr val="8B0923"/>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Лист1!$B$2</c:f>
              <c:numCache>
                <c:formatCode>###0</c:formatCode>
                <c:ptCount val="1"/>
                <c:pt idx="0">
                  <c:v>27.049180327868854</c:v>
                </c:pt>
              </c:numCache>
            </c:numRef>
          </c:val>
          <c:extLst>
            <c:ext xmlns:c16="http://schemas.microsoft.com/office/drawing/2014/chart" uri="{C3380CC4-5D6E-409C-BE32-E72D297353CC}">
              <c16:uniqueId val="{00000002-1C64-485B-821A-455BFBDF38A3}"/>
            </c:ext>
          </c:extLst>
        </c:ser>
        <c:dLbls>
          <c:showLegendKey val="0"/>
          <c:showVal val="0"/>
          <c:showCatName val="0"/>
          <c:showSerName val="0"/>
          <c:showPercent val="0"/>
          <c:showBubbleSize val="0"/>
        </c:dLbls>
        <c:gapWidth val="208"/>
        <c:overlap val="100"/>
        <c:axId val="68146688"/>
        <c:axId val="68148224"/>
      </c:barChart>
      <c:catAx>
        <c:axId val="68146688"/>
        <c:scaling>
          <c:orientation val="minMax"/>
        </c:scaling>
        <c:delete val="1"/>
        <c:axPos val="b"/>
        <c:numFmt formatCode="General" sourceLinked="0"/>
        <c:majorTickMark val="out"/>
        <c:minorTickMark val="none"/>
        <c:tickLblPos val="none"/>
        <c:crossAx val="68148224"/>
        <c:crosses val="autoZero"/>
        <c:auto val="1"/>
        <c:lblAlgn val="ctr"/>
        <c:lblOffset val="100"/>
        <c:noMultiLvlLbl val="0"/>
      </c:catAx>
      <c:valAx>
        <c:axId val="68148224"/>
        <c:scaling>
          <c:orientation val="minMax"/>
        </c:scaling>
        <c:delete val="1"/>
        <c:axPos val="l"/>
        <c:numFmt formatCode="0%" sourceLinked="1"/>
        <c:majorTickMark val="out"/>
        <c:minorTickMark val="none"/>
        <c:tickLblPos val="none"/>
        <c:crossAx val="68146688"/>
        <c:crosses val="autoZero"/>
        <c:crossBetween val="between"/>
      </c:valAx>
      <c:spPr>
        <a:noFill/>
        <a:ln w="25400">
          <a:noFill/>
        </a:ln>
      </c:spPr>
    </c:plotArea>
    <c:legend>
      <c:legendPos val="l"/>
      <c:layout>
        <c:manualLayout>
          <c:xMode val="edge"/>
          <c:yMode val="edge"/>
          <c:x val="0.33408577878103907"/>
          <c:y val="0"/>
          <c:w val="0.66334761202254056"/>
          <c:h val="1"/>
        </c:manualLayout>
      </c:layout>
      <c:overlay val="0"/>
      <c:txPr>
        <a:bodyPr/>
        <a:lstStyle/>
        <a:p>
          <a:pPr>
            <a:defRPr sz="115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6075031253147889"/>
          <c:y val="0"/>
          <c:w val="0.43022223802160181"/>
          <c:h val="0.99859569842729512"/>
        </c:manualLayout>
      </c:layout>
      <c:barChart>
        <c:barDir val="col"/>
        <c:grouping val="percentStacked"/>
        <c:varyColors val="0"/>
        <c:ser>
          <c:idx val="1"/>
          <c:order val="0"/>
          <c:tx>
            <c:strRef>
              <c:f>Лист1!$A$5</c:f>
              <c:strCache>
                <c:ptCount val="1"/>
                <c:pt idx="0">
                  <c:v>Інше</c:v>
                </c:pt>
              </c:strCache>
            </c:strRef>
          </c:tx>
          <c:spPr>
            <a:solidFill>
              <a:srgbClr val="A6A6A6"/>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Лист1!$B$1</c:f>
              <c:strCache>
                <c:ptCount val="1"/>
                <c:pt idx="0">
                  <c:v>В цілому</c:v>
                </c:pt>
              </c:strCache>
            </c:strRef>
          </c:cat>
          <c:val>
            <c:numRef>
              <c:f>Лист1!$B$5</c:f>
              <c:numCache>
                <c:formatCode>###0</c:formatCode>
                <c:ptCount val="1"/>
                <c:pt idx="0">
                  <c:v>2.5423728813559352</c:v>
                </c:pt>
              </c:numCache>
            </c:numRef>
          </c:val>
          <c:extLst>
            <c:ext xmlns:c16="http://schemas.microsoft.com/office/drawing/2014/chart" uri="{C3380CC4-5D6E-409C-BE32-E72D297353CC}">
              <c16:uniqueId val="{00000003-1C64-485B-821A-455BFBDF38A3}"/>
            </c:ext>
          </c:extLst>
        </c:ser>
        <c:ser>
          <c:idx val="5"/>
          <c:order val="1"/>
          <c:tx>
            <c:strRef>
              <c:f>Лист1!$A$2</c:f>
              <c:strCache>
                <c:ptCount val="1"/>
                <c:pt idx="0">
                  <c:v>Це посилює незалежність та підзвітність суддів</c:v>
                </c:pt>
              </c:strCache>
            </c:strRef>
          </c:tx>
          <c:spPr>
            <a:solidFill>
              <a:schemeClr val="bg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Лист1!$B$2</c:f>
              <c:numCache>
                <c:formatCode>###0</c:formatCode>
                <c:ptCount val="1"/>
                <c:pt idx="0">
                  <c:v>19.491525423728813</c:v>
                </c:pt>
              </c:numCache>
            </c:numRef>
          </c:val>
          <c:extLst>
            <c:ext xmlns:c16="http://schemas.microsoft.com/office/drawing/2014/chart" uri="{C3380CC4-5D6E-409C-BE32-E72D297353CC}">
              <c16:uniqueId val="{00000002-1C64-485B-821A-455BFBDF38A3}"/>
            </c:ext>
          </c:extLst>
        </c:ser>
        <c:ser>
          <c:idx val="0"/>
          <c:order val="2"/>
          <c:tx>
            <c:strRef>
              <c:f>Лист1!$A$3</c:f>
              <c:strCache>
                <c:ptCount val="1"/>
                <c:pt idx="0">
                  <c:v>Це запобігає проявам корупції в судовій системі</c:v>
                </c:pt>
              </c:strCache>
            </c:strRef>
          </c:tx>
          <c:spPr>
            <a:solidFill>
              <a:schemeClr val="accent6"/>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Лист1!$B$3</c:f>
              <c:numCache>
                <c:formatCode>###0</c:formatCode>
                <c:ptCount val="1"/>
                <c:pt idx="0">
                  <c:v>30.932203389830509</c:v>
                </c:pt>
              </c:numCache>
            </c:numRef>
          </c:val>
          <c:extLst>
            <c:ext xmlns:c16="http://schemas.microsoft.com/office/drawing/2014/chart" uri="{C3380CC4-5D6E-409C-BE32-E72D297353CC}">
              <c16:uniqueId val="{00000001-1C64-485B-821A-455BFBDF38A3}"/>
            </c:ext>
          </c:extLst>
        </c:ser>
        <c:ser>
          <c:idx val="4"/>
          <c:order val="3"/>
          <c:tx>
            <c:strRef>
              <c:f>Лист1!$A$4</c:f>
              <c:strCache>
                <c:ptCount val="1"/>
                <c:pt idx="0">
                  <c:v>Це сприяє більш справедливому судовому розгляду</c:v>
                </c:pt>
              </c:strCache>
            </c:strRef>
          </c:tx>
          <c:spPr>
            <a:solidFill>
              <a:schemeClr val="tx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В цілому</c:v>
                </c:pt>
              </c:strCache>
            </c:strRef>
          </c:cat>
          <c:val>
            <c:numRef>
              <c:f>Лист1!$B$4</c:f>
              <c:numCache>
                <c:formatCode>###0</c:formatCode>
                <c:ptCount val="1"/>
                <c:pt idx="0">
                  <c:v>47.033898305084762</c:v>
                </c:pt>
              </c:numCache>
            </c:numRef>
          </c:val>
          <c:extLst>
            <c:ext xmlns:c16="http://schemas.microsoft.com/office/drawing/2014/chart" uri="{C3380CC4-5D6E-409C-BE32-E72D297353CC}">
              <c16:uniqueId val="{00000000-1C64-485B-821A-455BFBDF38A3}"/>
            </c:ext>
          </c:extLst>
        </c:ser>
        <c:dLbls>
          <c:showLegendKey val="0"/>
          <c:showVal val="0"/>
          <c:showCatName val="0"/>
          <c:showSerName val="0"/>
          <c:showPercent val="0"/>
          <c:showBubbleSize val="0"/>
        </c:dLbls>
        <c:gapWidth val="208"/>
        <c:overlap val="100"/>
        <c:axId val="68302336"/>
        <c:axId val="68303872"/>
      </c:barChart>
      <c:catAx>
        <c:axId val="68302336"/>
        <c:scaling>
          <c:orientation val="minMax"/>
        </c:scaling>
        <c:delete val="1"/>
        <c:axPos val="b"/>
        <c:numFmt formatCode="General" sourceLinked="0"/>
        <c:majorTickMark val="out"/>
        <c:minorTickMark val="none"/>
        <c:tickLblPos val="none"/>
        <c:crossAx val="68303872"/>
        <c:crosses val="autoZero"/>
        <c:auto val="1"/>
        <c:lblAlgn val="ctr"/>
        <c:lblOffset val="100"/>
        <c:noMultiLvlLbl val="0"/>
      </c:catAx>
      <c:valAx>
        <c:axId val="68303872"/>
        <c:scaling>
          <c:orientation val="minMax"/>
        </c:scaling>
        <c:delete val="1"/>
        <c:axPos val="l"/>
        <c:numFmt formatCode="0%" sourceLinked="1"/>
        <c:majorTickMark val="out"/>
        <c:minorTickMark val="none"/>
        <c:tickLblPos val="none"/>
        <c:crossAx val="68302336"/>
        <c:crosses val="autoZero"/>
        <c:crossBetween val="between"/>
      </c:valAx>
      <c:spPr>
        <a:noFill/>
        <a:ln w="25400">
          <a:noFill/>
        </a:ln>
      </c:spPr>
    </c:plotArea>
    <c:legend>
      <c:legendPos val="l"/>
      <c:layout>
        <c:manualLayout>
          <c:xMode val="edge"/>
          <c:yMode val="edge"/>
          <c:x val="0"/>
          <c:y val="0"/>
          <c:w val="0.66334761202254111"/>
          <c:h val="1"/>
        </c:manualLayout>
      </c:layout>
      <c:overlay val="0"/>
      <c:txPr>
        <a:bodyPr/>
        <a:lstStyle/>
        <a:p>
          <a:pPr>
            <a:defRPr sz="115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973"/>
        </c:manualLayout>
      </c:layout>
      <c:barChart>
        <c:barDir val="bar"/>
        <c:grouping val="clustered"/>
        <c:varyColors val="0"/>
        <c:ser>
          <c:idx val="0"/>
          <c:order val="0"/>
          <c:tx>
            <c:strRef>
              <c:f>Sheet1!$B$1</c:f>
              <c:strCache>
                <c:ptCount val="1"/>
                <c:pt idx="0">
                  <c:v>Столбец1</c:v>
                </c:pt>
              </c:strCache>
            </c:strRef>
          </c:tx>
          <c:spPr>
            <a:solidFill>
              <a:srgbClr val="BA0C2F"/>
            </a:solidFill>
            <a:ln>
              <a:noFill/>
            </a:ln>
          </c:spPr>
          <c:invertIfNegative val="0"/>
          <c:dPt>
            <c:idx val="0"/>
            <c:invertIfNegative val="0"/>
            <c:bubble3D val="0"/>
            <c:spPr>
              <a:solidFill>
                <a:srgbClr val="002F6C"/>
              </a:solidFill>
              <a:ln>
                <a:noFill/>
              </a:ln>
            </c:spPr>
            <c:extLst>
              <c:ext xmlns:c16="http://schemas.microsoft.com/office/drawing/2014/chart" uri="{C3380CC4-5D6E-409C-BE32-E72D297353CC}">
                <c16:uniqueId val="{00000000-1FA8-4C52-966B-5C7615BEF71A}"/>
              </c:ext>
            </c:extLst>
          </c:dPt>
          <c:dPt>
            <c:idx val="2"/>
            <c:invertIfNegative val="0"/>
            <c:bubble3D val="0"/>
            <c:spPr>
              <a:solidFill>
                <a:srgbClr val="A6A6A6"/>
              </a:solidFill>
              <a:ln>
                <a:noFill/>
              </a:ln>
            </c:spPr>
            <c:extLst>
              <c:ext xmlns:c16="http://schemas.microsoft.com/office/drawing/2014/chart" uri="{C3380CC4-5D6E-409C-BE32-E72D297353CC}">
                <c16:uniqueId val="{00000001-1FA8-4C52-966B-5C7615BEF71A}"/>
              </c:ext>
            </c:extLst>
          </c:dPt>
          <c:dLbls>
            <c:dLbl>
              <c:idx val="14"/>
              <c:spPr/>
              <c:txPr>
                <a:bodyPr vertOverflow="overflow" horzOverflow="overflow" bIns="72000" anchor="ctr" anchorCtr="0">
                  <a:noAutofit/>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0435-4585-8D11-ADF5A0122574}"/>
                </c:ext>
              </c:extLst>
            </c:dLbl>
            <c:spPr>
              <a:noFill/>
              <a:ln>
                <a:noFill/>
              </a:ln>
              <a:effectLst/>
            </c:spPr>
            <c:txPr>
              <a:bodyPr vertOverflow="overflow" horzOverflow="overflow" bIns="72000" anchor="ctr" anchorCtr="0">
                <a:normAutofit/>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Та, де присяжні відокремлені від професійного судді, та</c:v>
                </c:pt>
                <c:pt idx="1">
                  <c:v>Присяжні і професійні судді спільно вирішують питання факту</c:v>
                </c:pt>
                <c:pt idx="2">
                  <c:v>Інше</c:v>
                </c:pt>
              </c:strCache>
            </c:strRef>
          </c:cat>
          <c:val>
            <c:numRef>
              <c:f>Sheet1!$B$2:$B$4</c:f>
              <c:numCache>
                <c:formatCode>###0</c:formatCode>
                <c:ptCount val="3"/>
                <c:pt idx="0">
                  <c:v>44</c:v>
                </c:pt>
                <c:pt idx="1">
                  <c:v>40.75</c:v>
                </c:pt>
                <c:pt idx="2">
                  <c:v>14.75</c:v>
                </c:pt>
              </c:numCache>
            </c:numRef>
          </c:val>
          <c:extLst>
            <c:ext xmlns:c16="http://schemas.microsoft.com/office/drawing/2014/chart" uri="{C3380CC4-5D6E-409C-BE32-E72D297353CC}">
              <c16:uniqueId val="{00000001-FB39-4B88-A987-72605F6AECF9}"/>
            </c:ext>
          </c:extLst>
        </c:ser>
        <c:dLbls>
          <c:showLegendKey val="0"/>
          <c:showVal val="1"/>
          <c:showCatName val="0"/>
          <c:showSerName val="0"/>
          <c:showPercent val="0"/>
          <c:showBubbleSize val="0"/>
        </c:dLbls>
        <c:gapWidth val="38"/>
        <c:overlap val="100"/>
        <c:axId val="68605056"/>
        <c:axId val="68606592"/>
      </c:barChart>
      <c:catAx>
        <c:axId val="68605056"/>
        <c:scaling>
          <c:orientation val="maxMin"/>
        </c:scaling>
        <c:delete val="0"/>
        <c:axPos val="l"/>
        <c:numFmt formatCode="General" sourceLinked="1"/>
        <c:majorTickMark val="none"/>
        <c:minorTickMark val="none"/>
        <c:tickLblPos val="none"/>
        <c:crossAx val="68606592"/>
        <c:crosses val="autoZero"/>
        <c:auto val="1"/>
        <c:lblAlgn val="ctr"/>
        <c:lblOffset val="100"/>
        <c:noMultiLvlLbl val="0"/>
      </c:catAx>
      <c:valAx>
        <c:axId val="68606592"/>
        <c:scaling>
          <c:orientation val="minMax"/>
          <c:max val="50"/>
          <c:min val="0"/>
        </c:scaling>
        <c:delete val="1"/>
        <c:axPos val="t"/>
        <c:numFmt formatCode="###0" sourceLinked="1"/>
        <c:majorTickMark val="out"/>
        <c:minorTickMark val="none"/>
        <c:tickLblPos val="none"/>
        <c:crossAx val="68605056"/>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12"/>
          <c:w val="0.42640883759991488"/>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tx2"/>
              </a:solidFill>
            </c:spPr>
            <c:extLst>
              <c:ext xmlns:c16="http://schemas.microsoft.com/office/drawing/2014/chart" uri="{C3380CC4-5D6E-409C-BE32-E72D297353CC}">
                <c16:uniqueId val="{00000001-EACD-4084-A796-F786B6DBD14F}"/>
              </c:ext>
            </c:extLst>
          </c:dPt>
          <c:dPt>
            <c:idx val="2"/>
            <c:bubble3D val="0"/>
            <c:spPr>
              <a:solidFill>
                <a:schemeClr val="bg1">
                  <a:lumMod val="65000"/>
                </a:schemeClr>
              </a:solidFill>
            </c:spPr>
            <c:extLst>
              <c:ext xmlns:c16="http://schemas.microsoft.com/office/drawing/2014/chart" uri="{C3380CC4-5D6E-409C-BE32-E72D297353CC}">
                <c16:uniqueId val="{00000005-EACD-4084-A796-F786B6DBD14F}"/>
              </c:ext>
            </c:extLst>
          </c:dPt>
          <c:dPt>
            <c:idx val="3"/>
            <c:bubble3D val="0"/>
            <c:spPr>
              <a:solidFill>
                <a:schemeClr val="bg1">
                  <a:lumMod val="50000"/>
                </a:schemeClr>
              </a:solidFill>
            </c:spPr>
            <c:extLst>
              <c:ext xmlns:c16="http://schemas.microsoft.com/office/drawing/2014/chart" uri="{C3380CC4-5D6E-409C-BE32-E72D297353CC}">
                <c16:uniqueId val="{00000002-304F-4097-9CEE-38C8B446350E}"/>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1DB-427A-8BD1-5E0B2039F1AB}"/>
                </c:ext>
              </c:extLst>
            </c:dLbl>
            <c:dLbl>
              <c:idx val="5"/>
              <c:delete val="1"/>
              <c:extLst>
                <c:ext xmlns:c15="http://schemas.microsoft.com/office/drawing/2012/chart" uri="{CE6537A1-D6FC-4f65-9D91-7224C49458BB}"/>
                <c:ext xmlns:c16="http://schemas.microsoft.com/office/drawing/2014/chart" uri="{C3380CC4-5D6E-409C-BE32-E72D297353CC}">
                  <c16:uniqueId val="{00000003-EACD-4084-A796-F786B6DBD14F}"/>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Так</c:v>
                </c:pt>
                <c:pt idx="1">
                  <c:v>Ні</c:v>
                </c:pt>
                <c:pt idx="2">
                  <c:v>Важко сказати</c:v>
                </c:pt>
                <c:pt idx="3">
                  <c:v>Відмова від відповіді</c:v>
                </c:pt>
              </c:strCache>
            </c:strRef>
          </c:cat>
          <c:val>
            <c:numRef>
              <c:f>Лист1!$B$2:$B$5</c:f>
              <c:numCache>
                <c:formatCode>###0</c:formatCode>
                <c:ptCount val="4"/>
                <c:pt idx="0">
                  <c:v>72</c:v>
                </c:pt>
                <c:pt idx="1">
                  <c:v>16</c:v>
                </c:pt>
                <c:pt idx="2">
                  <c:v>11</c:v>
                </c:pt>
                <c:pt idx="3">
                  <c:v>1</c:v>
                </c:pt>
              </c:numCache>
            </c:numRef>
          </c:val>
          <c:extLst>
            <c:ext xmlns:c16="http://schemas.microsoft.com/office/drawing/2014/chart" uri="{C3380CC4-5D6E-409C-BE32-E72D297353CC}">
              <c16:uniqueId val="{00000004-EACD-4084-A796-F786B6DBD14F}"/>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6.7705016115647432E-3"/>
          <c:y val="0.32057477317545491"/>
          <c:w val="0.4630152654325973"/>
          <c:h val="0.56052072048583801"/>
        </c:manualLayout>
      </c:layout>
      <c:overlay val="0"/>
      <c:txPr>
        <a:bodyPr/>
        <a:lstStyle/>
        <a:p>
          <a:pPr>
            <a:defRPr sz="1200" baseline="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895"/>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
              <c:layout>
                <c:manualLayout>
                  <c:x val="-0.1859033176836999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72-444E-A66A-184CC0632364}"/>
                </c:ext>
              </c:extLst>
            </c:dLbl>
            <c:dLbl>
              <c:idx val="2"/>
              <c:layout>
                <c:manualLayout>
                  <c:x val="-0.1767132585778729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72-444E-A66A-184CC0632364}"/>
                </c:ext>
              </c:extLst>
            </c:dLbl>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1-4F1A-A6C8-EB190E43BAC8}"/>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Sheet1!$B$2:$B$4</c:f>
              <c:numCache>
                <c:formatCode>General</c:formatCode>
                <c:ptCount val="3"/>
                <c:pt idx="0">
                  <c:v>45</c:v>
                </c:pt>
                <c:pt idx="1">
                  <c:v>39</c:v>
                </c:pt>
                <c:pt idx="2">
                  <c:v>34</c:v>
                </c:pt>
              </c:numCache>
            </c:numRef>
          </c:val>
          <c:extLst>
            <c:ext xmlns:c16="http://schemas.microsoft.com/office/drawing/2014/chart" uri="{C3380CC4-5D6E-409C-BE32-E72D297353CC}">
              <c16:uniqueId val="{00000001-8E91-4F1A-A6C8-EB190E43BAC8}"/>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dirty="0"/>
                      <a:t>23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20-4F47-A9F9-A4986599205B}"/>
                </c:ext>
              </c:extLst>
            </c:dLbl>
            <c:dLbl>
              <c:idx val="1"/>
              <c:tx>
                <c:rich>
                  <a:bodyPr/>
                  <a:lstStyle/>
                  <a:p>
                    <a:r>
                      <a:rPr lang="en-US" dirty="0"/>
                      <a:t>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20-4F47-A9F9-A4986599205B}"/>
                </c:ext>
              </c:extLst>
            </c:dLbl>
            <c:dLbl>
              <c:idx val="2"/>
              <c:tx>
                <c:rich>
                  <a:bodyPr/>
                  <a:lstStyle/>
                  <a:p>
                    <a:r>
                      <a:rPr lang="en-US" dirty="0"/>
                      <a:t>37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20-4F47-A9F9-A4986599205B}"/>
                </c:ext>
              </c:extLst>
            </c:dLbl>
            <c:spPr>
              <a:noFill/>
              <a:ln>
                <a:noFill/>
              </a:ln>
              <a:effectLst/>
            </c:spPr>
            <c:txPr>
              <a:bodyPr wrap="square" lIns="38100" tIns="19050" rIns="38100" bIns="19050" anchor="ctr">
                <a:spAutoFit/>
              </a:bodyPr>
              <a:lstStyle/>
              <a:p>
                <a:pPr>
                  <a:defRPr sz="1200">
                    <a:solidFill>
                      <a:schemeClr val="bg1">
                        <a:lumMod val="50000"/>
                      </a:schemeClr>
                    </a:solidFill>
                    <a:latin typeface="Gill Sans MT" panose="020B0502020104020203"/>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Sheet1!$C$2:$C$4</c:f>
              <c:numCache>
                <c:formatCode>0</c:formatCode>
                <c:ptCount val="3"/>
                <c:pt idx="0">
                  <c:v>-23</c:v>
                </c:pt>
                <c:pt idx="1">
                  <c:v>-32</c:v>
                </c:pt>
                <c:pt idx="2">
                  <c:v>-37</c:v>
                </c:pt>
              </c:numCache>
            </c:numRef>
          </c:val>
          <c:extLst>
            <c:ext xmlns:c16="http://schemas.microsoft.com/office/drawing/2014/chart" uri="{C3380CC4-5D6E-409C-BE32-E72D297353CC}">
              <c16:uniqueId val="{00000002-8E91-4F1A-A6C8-EB190E43BAC8}"/>
            </c:ext>
          </c:extLst>
        </c:ser>
        <c:dLbls>
          <c:showLegendKey val="0"/>
          <c:showVal val="1"/>
          <c:showCatName val="0"/>
          <c:showSerName val="0"/>
          <c:showPercent val="0"/>
          <c:showBubbleSize val="0"/>
        </c:dLbls>
        <c:gapWidth val="64"/>
        <c:overlap val="100"/>
        <c:axId val="68918272"/>
        <c:axId val="68944640"/>
      </c:barChart>
      <c:catAx>
        <c:axId val="68918272"/>
        <c:scaling>
          <c:orientation val="maxMin"/>
        </c:scaling>
        <c:delete val="0"/>
        <c:axPos val="l"/>
        <c:numFmt formatCode="General" sourceLinked="1"/>
        <c:majorTickMark val="none"/>
        <c:minorTickMark val="none"/>
        <c:tickLblPos val="none"/>
        <c:crossAx val="68944640"/>
        <c:crosses val="autoZero"/>
        <c:auto val="1"/>
        <c:lblAlgn val="ctr"/>
        <c:lblOffset val="100"/>
        <c:noMultiLvlLbl val="0"/>
      </c:catAx>
      <c:valAx>
        <c:axId val="68944640"/>
        <c:scaling>
          <c:orientation val="minMax"/>
          <c:max val="120"/>
          <c:min val="-120"/>
        </c:scaling>
        <c:delete val="1"/>
        <c:axPos val="t"/>
        <c:numFmt formatCode="General" sourceLinked="1"/>
        <c:majorTickMark val="out"/>
        <c:minorTickMark val="none"/>
        <c:tickLblPos val="none"/>
        <c:crossAx val="6891827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834"/>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Sheet1!$B$2:$B$4</c:f>
              <c:numCache>
                <c:formatCode>General</c:formatCode>
                <c:ptCount val="3"/>
                <c:pt idx="0">
                  <c:v>45</c:v>
                </c:pt>
                <c:pt idx="1">
                  <c:v>39</c:v>
                </c:pt>
                <c:pt idx="2">
                  <c:v>34</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defRPr sz="1200">
                    <a:solidFill>
                      <a:srgbClr val="FFFFFF"/>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Sheet1!$C$2:$C$4</c:f>
              <c:numCache>
                <c:formatCode>General</c:formatCode>
                <c:ptCount val="3"/>
                <c:pt idx="0">
                  <c:v>29</c:v>
                </c:pt>
                <c:pt idx="1">
                  <c:v>28</c:v>
                </c:pt>
                <c:pt idx="2">
                  <c:v>26</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Sheet1!$D$2:$D$4</c:f>
              <c:numCache>
                <c:formatCode>General</c:formatCode>
                <c:ptCount val="3"/>
                <c:pt idx="0">
                  <c:v>23</c:v>
                </c:pt>
                <c:pt idx="1">
                  <c:v>32</c:v>
                </c:pt>
                <c:pt idx="2">
                  <c:v>37</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Sheet1!$E$2:$E$4</c:f>
              <c:numCache>
                <c:formatCode>General</c:formatCode>
                <c:ptCount val="3"/>
                <c:pt idx="0">
                  <c:v>2</c:v>
                </c:pt>
                <c:pt idx="1">
                  <c:v>1</c:v>
                </c:pt>
                <c:pt idx="2">
                  <c:v>2</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Юридична освіта в Україні потребує невідкладного реформування</c:v>
                </c:pt>
                <c:pt idx="1">
                  <c:v> Загалом якість юридичної освіти в Україні є низькою</c:v>
                </c:pt>
                <c:pt idx="2">
                  <c:v>Низька якість юридичної освіти є однією з ключових причин стагнації сектору юстиції в Україні</c:v>
                </c:pt>
              </c:strCache>
            </c:strRef>
          </c:cat>
          <c:val>
            <c:numRef>
              <c:f>Sheet1!$F$2:$F$4</c:f>
              <c:numCache>
                <c:formatCode>General</c:formatCode>
                <c:ptCount val="3"/>
                <c:pt idx="0">
                  <c:v>1</c:v>
                </c:pt>
                <c:pt idx="1">
                  <c:v>0</c:v>
                </c:pt>
                <c:pt idx="2">
                  <c:v>1</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64"/>
        <c:overlap val="100"/>
        <c:axId val="69055232"/>
        <c:axId val="69056768"/>
      </c:barChart>
      <c:catAx>
        <c:axId val="69055232"/>
        <c:scaling>
          <c:orientation val="maxMin"/>
        </c:scaling>
        <c:delete val="1"/>
        <c:axPos val="l"/>
        <c:numFmt formatCode="General" sourceLinked="0"/>
        <c:majorTickMark val="out"/>
        <c:minorTickMark val="none"/>
        <c:tickLblPos val="none"/>
        <c:crossAx val="69056768"/>
        <c:crosses val="autoZero"/>
        <c:auto val="1"/>
        <c:lblAlgn val="ctr"/>
        <c:lblOffset val="100"/>
        <c:noMultiLvlLbl val="0"/>
      </c:catAx>
      <c:valAx>
        <c:axId val="69056768"/>
        <c:scaling>
          <c:orientation val="minMax"/>
          <c:max val="100"/>
        </c:scaling>
        <c:delete val="1"/>
        <c:axPos val="t"/>
        <c:numFmt formatCode="General" sourceLinked="1"/>
        <c:majorTickMark val="out"/>
        <c:minorTickMark val="none"/>
        <c:tickLblPos val="none"/>
        <c:crossAx val="690552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84"/>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8-47D1-9497-D1B20D7F2DD1}"/>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c:v>
                </c:pt>
              </c:strCache>
            </c:strRef>
          </c:cat>
          <c:val>
            <c:numRef>
              <c:f>Sheet1!$B$2:$B$6</c:f>
              <c:numCache>
                <c:formatCode>General</c:formatCode>
                <c:ptCount val="5"/>
                <c:pt idx="0">
                  <c:v>89</c:v>
                </c:pt>
                <c:pt idx="1">
                  <c:v>87</c:v>
                </c:pt>
                <c:pt idx="2">
                  <c:v>86</c:v>
                </c:pt>
                <c:pt idx="3">
                  <c:v>67</c:v>
                </c:pt>
                <c:pt idx="4">
                  <c:v>65</c:v>
                </c:pt>
              </c:numCache>
            </c:numRef>
          </c:val>
          <c:extLst>
            <c:ext xmlns:c16="http://schemas.microsoft.com/office/drawing/2014/chart" uri="{C3380CC4-5D6E-409C-BE32-E72D297353CC}">
              <c16:uniqueId val="{00000001-44E8-47D1-9497-D1B20D7F2DD1}"/>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B4-439C-852B-756004BE9B17}"/>
                </c:ext>
              </c:extLst>
            </c:dLbl>
            <c:dLbl>
              <c:idx val="1"/>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4-439C-852B-756004BE9B17}"/>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B4-439C-852B-756004BE9B17}"/>
                </c:ext>
              </c:extLst>
            </c:dLbl>
            <c:dLbl>
              <c:idx val="3"/>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B4-439C-852B-756004BE9B17}"/>
                </c:ext>
              </c:extLst>
            </c:dLbl>
            <c:dLbl>
              <c:idx val="4"/>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B4-439C-852B-756004BE9B17}"/>
                </c:ext>
              </c:extLst>
            </c:dLbl>
            <c:dLbl>
              <c:idx val="5"/>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B4-439C-852B-756004BE9B17}"/>
                </c:ext>
              </c:extLst>
            </c:dLbl>
            <c:dLbl>
              <c:idx val="6"/>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B4-439C-852B-756004BE9B17}"/>
                </c:ext>
              </c:extLst>
            </c:dLbl>
            <c:dLbl>
              <c:idx val="7"/>
              <c:tx>
                <c:rich>
                  <a:bodyPr/>
                  <a:lstStyle/>
                  <a:p>
                    <a:r>
                      <a:rPr lang="en-US"/>
                      <a:t>13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92-4062-9045-1245F55D1040}"/>
                </c:ext>
              </c:extLst>
            </c:dLbl>
            <c:dLbl>
              <c:idx val="8"/>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92-4062-9045-1245F55D1040}"/>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c:v>
                </c:pt>
              </c:strCache>
            </c:strRef>
          </c:cat>
          <c:val>
            <c:numRef>
              <c:f>Sheet1!$C$2:$C$6</c:f>
              <c:numCache>
                <c:formatCode>0</c:formatCode>
                <c:ptCount val="5"/>
                <c:pt idx="0">
                  <c:v>-2</c:v>
                </c:pt>
                <c:pt idx="1">
                  <c:v>-3</c:v>
                </c:pt>
                <c:pt idx="2">
                  <c:v>-3</c:v>
                </c:pt>
                <c:pt idx="3">
                  <c:v>-9</c:v>
                </c:pt>
                <c:pt idx="4">
                  <c:v>-8</c:v>
                </c:pt>
              </c:numCache>
            </c:numRef>
          </c:val>
          <c:extLst>
            <c:ext xmlns:c16="http://schemas.microsoft.com/office/drawing/2014/chart" uri="{C3380CC4-5D6E-409C-BE32-E72D297353CC}">
              <c16:uniqueId val="{00000002-44E8-47D1-9497-D1B20D7F2DD1}"/>
            </c:ext>
          </c:extLst>
        </c:ser>
        <c:dLbls>
          <c:showLegendKey val="0"/>
          <c:showVal val="1"/>
          <c:showCatName val="0"/>
          <c:showSerName val="0"/>
          <c:showPercent val="0"/>
          <c:showBubbleSize val="0"/>
        </c:dLbls>
        <c:gapWidth val="20"/>
        <c:overlap val="100"/>
        <c:axId val="78150272"/>
        <c:axId val="78160256"/>
      </c:barChart>
      <c:catAx>
        <c:axId val="78150272"/>
        <c:scaling>
          <c:orientation val="maxMin"/>
        </c:scaling>
        <c:delete val="0"/>
        <c:axPos val="l"/>
        <c:numFmt formatCode="General" sourceLinked="1"/>
        <c:majorTickMark val="none"/>
        <c:minorTickMark val="none"/>
        <c:tickLblPos val="none"/>
        <c:crossAx val="78160256"/>
        <c:crosses val="autoZero"/>
        <c:auto val="1"/>
        <c:lblAlgn val="ctr"/>
        <c:lblOffset val="100"/>
        <c:noMultiLvlLbl val="0"/>
      </c:catAx>
      <c:valAx>
        <c:axId val="78160256"/>
        <c:scaling>
          <c:orientation val="minMax"/>
          <c:max val="120"/>
          <c:min val="-120"/>
        </c:scaling>
        <c:delete val="1"/>
        <c:axPos val="t"/>
        <c:numFmt formatCode="General" sourceLinked="1"/>
        <c:majorTickMark val="out"/>
        <c:minorTickMark val="none"/>
        <c:tickLblPos val="none"/>
        <c:crossAx val="7815027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5779226384077838"/>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що уможливить гнучкість кар’єрних траєкторій юристів</c:v>
                </c:pt>
              </c:strCache>
            </c:strRef>
          </c:cat>
          <c:val>
            <c:numRef>
              <c:f>Sheet1!$B$2:$B$6</c:f>
              <c:numCache>
                <c:formatCode>General</c:formatCode>
                <c:ptCount val="5"/>
                <c:pt idx="0">
                  <c:v>89</c:v>
                </c:pt>
                <c:pt idx="1">
                  <c:v>87</c:v>
                </c:pt>
                <c:pt idx="2">
                  <c:v>86</c:v>
                </c:pt>
                <c:pt idx="3">
                  <c:v>67</c:v>
                </c:pt>
                <c:pt idx="4">
                  <c:v>65</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spPr>
              <a:noFill/>
              <a:ln>
                <a:noFill/>
              </a:ln>
              <a:effectLst/>
            </c:spPr>
            <c:txPr>
              <a:bodyPr/>
              <a:lstStyle/>
              <a:p>
                <a:pPr algn="ct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що уможливить гнучкість кар’єрних траєкторій юристів</c:v>
                </c:pt>
              </c:strCache>
            </c:strRef>
          </c:cat>
          <c:val>
            <c:numRef>
              <c:f>Sheet1!$C$2:$C$6</c:f>
              <c:numCache>
                <c:formatCode>General</c:formatCode>
                <c:ptCount val="5"/>
                <c:pt idx="0">
                  <c:v>8</c:v>
                </c:pt>
                <c:pt idx="1">
                  <c:v>10</c:v>
                </c:pt>
                <c:pt idx="2">
                  <c:v>10</c:v>
                </c:pt>
                <c:pt idx="3">
                  <c:v>22</c:v>
                </c:pt>
                <c:pt idx="4">
                  <c:v>24</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9-4BFF-9C1D-5C43F4776043}"/>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19-4BFF-9C1D-5C43F477604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40-4BE9-8DC5-6A28BA37CE77}"/>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40-4BE9-8DC5-6A28BA37CE77}"/>
                </c:ext>
              </c:extLst>
            </c:dLbl>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що уможливить гнучкість кар’єрних траєкторій юристів</c:v>
                </c:pt>
              </c:strCache>
            </c:strRef>
          </c:cat>
          <c:val>
            <c:numRef>
              <c:f>Sheet1!$D$2:$D$6</c:f>
              <c:numCache>
                <c:formatCode>General</c:formatCode>
                <c:ptCount val="5"/>
                <c:pt idx="0">
                  <c:v>2</c:v>
                </c:pt>
                <c:pt idx="1">
                  <c:v>3</c:v>
                </c:pt>
                <c:pt idx="2">
                  <c:v>3</c:v>
                </c:pt>
                <c:pt idx="3">
                  <c:v>9</c:v>
                </c:pt>
                <c:pt idx="4">
                  <c:v>8</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AD40-4BE9-8DC5-6A28BA37CE77}"/>
                </c:ext>
              </c:extLst>
            </c:dLbl>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що уможливить гнучкість кар’єрних траєкторій юристів</c:v>
                </c:pt>
              </c:strCache>
            </c:strRef>
          </c:cat>
          <c:val>
            <c:numRef>
              <c:f>Sheet1!$E$2:$E$6</c:f>
              <c:numCache>
                <c:formatCode>General</c:formatCode>
                <c:ptCount val="5"/>
                <c:pt idx="0">
                  <c:v>1</c:v>
                </c:pt>
                <c:pt idx="1">
                  <c:v>0</c:v>
                </c:pt>
                <c:pt idx="2">
                  <c:v>1</c:v>
                </c:pt>
                <c:pt idx="3">
                  <c:v>2</c:v>
                </c:pt>
                <c:pt idx="4">
                  <c:v>2</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AD40-4BE9-8DC5-6A28BA37CE77}"/>
                </c:ext>
              </c:extLst>
            </c:dLbl>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Формування у студентів прикладних професійних правничих навичок</c:v>
                </c:pt>
                <c:pt idx="1">
                  <c:v>Посилення підготовки з питань професійної правничої етики</c:v>
                </c:pt>
                <c:pt idx="2">
                  <c:v>Формування критичного мислення студентів-правників</c:v>
                </c:pt>
                <c:pt idx="3">
                  <c:v>Впровадження єдиного зовнішнього незалежного кваліфікаційного іспиту для отримання освітнього ступеня «Магістр права»</c:v>
                </c:pt>
                <c:pt idx="4">
                  <c:v>Впровадження єдиного зовнішнього незалежного кваліфікаційного іспиту на знання і застосування права для отримання доступу до будь-якої правничої професії, що уможливить гнучкість кар’єрних траєкторій юристів</c:v>
                </c:pt>
              </c:strCache>
            </c:strRef>
          </c:cat>
          <c:val>
            <c:numRef>
              <c:f>Sheet1!$F$2:$F$6</c:f>
              <c:numCache>
                <c:formatCode>General</c:formatCode>
                <c:ptCount val="5"/>
                <c:pt idx="0">
                  <c:v>0</c:v>
                </c:pt>
                <c:pt idx="1">
                  <c:v>0</c:v>
                </c:pt>
                <c:pt idx="2">
                  <c:v>0</c:v>
                </c:pt>
                <c:pt idx="3">
                  <c:v>0</c:v>
                </c:pt>
                <c:pt idx="4">
                  <c:v>1</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78248576"/>
        <c:axId val="78553472"/>
      </c:barChart>
      <c:catAx>
        <c:axId val="78248576"/>
        <c:scaling>
          <c:orientation val="maxMin"/>
        </c:scaling>
        <c:delete val="1"/>
        <c:axPos val="l"/>
        <c:numFmt formatCode="General" sourceLinked="0"/>
        <c:majorTickMark val="out"/>
        <c:minorTickMark val="none"/>
        <c:tickLblPos val="none"/>
        <c:crossAx val="78553472"/>
        <c:crosses val="autoZero"/>
        <c:auto val="1"/>
        <c:lblAlgn val="ctr"/>
        <c:lblOffset val="100"/>
        <c:noMultiLvlLbl val="0"/>
      </c:catAx>
      <c:valAx>
        <c:axId val="78553472"/>
        <c:scaling>
          <c:orientation val="minMax"/>
          <c:max val="100"/>
        </c:scaling>
        <c:delete val="1"/>
        <c:axPos val="t"/>
        <c:numFmt formatCode="General" sourceLinked="1"/>
        <c:majorTickMark val="out"/>
        <c:minorTickMark val="none"/>
        <c:tickLblPos val="none"/>
        <c:crossAx val="78248576"/>
        <c:crosses val="autoZero"/>
        <c:crossBetween val="between"/>
      </c:valAx>
    </c:plotArea>
    <c:plotVisOnly val="1"/>
    <c:dispBlanksAs val="gap"/>
    <c:showDLblsOverMax val="0"/>
  </c:chart>
  <c:txPr>
    <a:bodyPr/>
    <a:lstStyle/>
    <a:p>
      <a:pPr algn="ctr">
        <a:defRPr lang="ru-RU" sz="700" b="0" i="0" u="none" strike="noStrike" kern="1200" baseline="0">
          <a:solidFill>
            <a:srgbClr val="717171"/>
          </a:solidFill>
          <a:latin typeface="Gill Sans MT" pitchFamily="34" charset="0"/>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206"/>
          <c:w val="0.42640883759991466"/>
          <c:h val="0.72685059801260787"/>
        </c:manualLayout>
      </c:layout>
      <c:doughnutChart>
        <c:varyColors val="1"/>
        <c:ser>
          <c:idx val="0"/>
          <c:order val="0"/>
          <c:tx>
            <c:strRef>
              <c:f>Лист1!$B$1</c:f>
              <c:strCache>
                <c:ptCount val="1"/>
                <c:pt idx="0">
                  <c:v>Столбец1</c:v>
                </c:pt>
              </c:strCache>
            </c:strRef>
          </c:tx>
          <c:spPr>
            <a:solidFill>
              <a:schemeClr val="bg2"/>
            </a:solidFill>
          </c:spPr>
          <c:dPt>
            <c:idx val="0"/>
            <c:bubble3D val="0"/>
            <c:spPr>
              <a:solidFill>
                <a:schemeClr val="accent1"/>
              </a:solidFill>
            </c:spPr>
            <c:extLst>
              <c:ext xmlns:c16="http://schemas.microsoft.com/office/drawing/2014/chart" uri="{C3380CC4-5D6E-409C-BE32-E72D297353CC}">
                <c16:uniqueId val="{00000001-85B0-4206-843B-865640803FFC}"/>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537-4DC9-B165-95A450A5C04A}"/>
                </c:ext>
              </c:extLst>
            </c:dLbl>
            <c:dLbl>
              <c:idx val="5"/>
              <c:delete val="1"/>
              <c:extLst>
                <c:ext xmlns:c15="http://schemas.microsoft.com/office/drawing/2012/chart" uri="{CE6537A1-D6FC-4f65-9D91-7224C49458BB}"/>
                <c:ext xmlns:c16="http://schemas.microsoft.com/office/drawing/2014/chart" uri="{C3380CC4-5D6E-409C-BE32-E72D297353CC}">
                  <c16:uniqueId val="{0000000A-85B0-4206-843B-865640803FFC}"/>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Чоловіча</c:v>
                </c:pt>
                <c:pt idx="1">
                  <c:v>Жіноча</c:v>
                </c:pt>
              </c:strCache>
            </c:strRef>
          </c:cat>
          <c:val>
            <c:numRef>
              <c:f>Лист1!$B$2:$B$3</c:f>
              <c:numCache>
                <c:formatCode>###0</c:formatCode>
                <c:ptCount val="2"/>
                <c:pt idx="0">
                  <c:v>58.5</c:v>
                </c:pt>
                <c:pt idx="1">
                  <c:v>41</c:v>
                </c:pt>
              </c:numCache>
            </c:numRef>
          </c:val>
          <c:extLst>
            <c:ext xmlns:c16="http://schemas.microsoft.com/office/drawing/2014/chart" uri="{C3380CC4-5D6E-409C-BE32-E72D297353CC}">
              <c16:uniqueId val="{0000000B-85B0-4206-843B-865640803FFC}"/>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6.7705016115647406E-3"/>
          <c:y val="0.3369775833275781"/>
          <c:w val="0.30170264969487065"/>
          <c:h val="0.24898407308204493"/>
        </c:manualLayout>
      </c:layout>
      <c:overlay val="0"/>
      <c:txPr>
        <a:bodyPr/>
        <a:lstStyle/>
        <a:p>
          <a:pPr>
            <a:defRPr sz="90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873"/>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8-47D1-9497-D1B20D7F2DD1}"/>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 (Тест на</c:v>
                </c:pt>
                <c:pt idx="3">
                  <c:v>Відмова від заочної форми підготовки юристів</c:v>
                </c:pt>
              </c:strCache>
            </c:strRef>
          </c:cat>
          <c:val>
            <c:numRef>
              <c:f>Sheet1!$B$2:$B$5</c:f>
              <c:numCache>
                <c:formatCode>General</c:formatCode>
                <c:ptCount val="4"/>
                <c:pt idx="0">
                  <c:v>64</c:v>
                </c:pt>
                <c:pt idx="1">
                  <c:v>60</c:v>
                </c:pt>
                <c:pt idx="2">
                  <c:v>60</c:v>
                </c:pt>
                <c:pt idx="3">
                  <c:v>50</c:v>
                </c:pt>
              </c:numCache>
            </c:numRef>
          </c:val>
          <c:extLst>
            <c:ext xmlns:c16="http://schemas.microsoft.com/office/drawing/2014/chart" uri="{C3380CC4-5D6E-409C-BE32-E72D297353CC}">
              <c16:uniqueId val="{00000001-44E8-47D1-9497-D1B20D7F2DD1}"/>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8C-4388-BCE7-F52F8F651983}"/>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8C-4388-BCE7-F52F8F651983}"/>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8C-4388-BCE7-F52F8F651983}"/>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8C-4388-BCE7-F52F8F651983}"/>
                </c:ext>
              </c:extLst>
            </c:dLbl>
            <c:spPr>
              <a:noFill/>
              <a:ln>
                <a:noFill/>
              </a:ln>
              <a:effectLst/>
            </c:spPr>
            <c:txPr>
              <a:bodyPr/>
              <a:lstStyle/>
              <a:p>
                <a:pPr algn="ctr">
                  <a:defRPr lang="ru-RU" sz="1200" b="0" i="0" u="none" strike="noStrike" kern="1200" baseline="0">
                    <a:solidFill>
                      <a:schemeClr val="bg1">
                        <a:lumMod val="50000"/>
                      </a:schemeClr>
                    </a:solidFill>
                    <a:latin typeface="Gill Sans MT" panose="020B05020201040202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 (Тест на</c:v>
                </c:pt>
                <c:pt idx="3">
                  <c:v>Відмова від заочної форми підготовки юристів</c:v>
                </c:pt>
              </c:strCache>
            </c:strRef>
          </c:cat>
          <c:val>
            <c:numRef>
              <c:f>Sheet1!$C$2:$C$5</c:f>
              <c:numCache>
                <c:formatCode>0</c:formatCode>
                <c:ptCount val="4"/>
                <c:pt idx="0">
                  <c:v>-9</c:v>
                </c:pt>
                <c:pt idx="1">
                  <c:v>-11</c:v>
                </c:pt>
                <c:pt idx="2">
                  <c:v>-13</c:v>
                </c:pt>
                <c:pt idx="3">
                  <c:v>-19</c:v>
                </c:pt>
              </c:numCache>
            </c:numRef>
          </c:val>
          <c:extLst>
            <c:ext xmlns:c16="http://schemas.microsoft.com/office/drawing/2014/chart" uri="{C3380CC4-5D6E-409C-BE32-E72D297353CC}">
              <c16:uniqueId val="{00000002-44E8-47D1-9497-D1B20D7F2DD1}"/>
            </c:ext>
          </c:extLst>
        </c:ser>
        <c:dLbls>
          <c:showLegendKey val="0"/>
          <c:showVal val="1"/>
          <c:showCatName val="0"/>
          <c:showSerName val="0"/>
          <c:showPercent val="0"/>
          <c:showBubbleSize val="0"/>
        </c:dLbls>
        <c:gapWidth val="20"/>
        <c:overlap val="100"/>
        <c:axId val="78719616"/>
        <c:axId val="78745984"/>
      </c:barChart>
      <c:catAx>
        <c:axId val="78719616"/>
        <c:scaling>
          <c:orientation val="maxMin"/>
        </c:scaling>
        <c:delete val="0"/>
        <c:axPos val="l"/>
        <c:numFmt formatCode="General" sourceLinked="1"/>
        <c:majorTickMark val="none"/>
        <c:minorTickMark val="none"/>
        <c:tickLblPos val="none"/>
        <c:crossAx val="78745984"/>
        <c:crosses val="autoZero"/>
        <c:auto val="1"/>
        <c:lblAlgn val="ctr"/>
        <c:lblOffset val="100"/>
        <c:noMultiLvlLbl val="0"/>
      </c:catAx>
      <c:valAx>
        <c:axId val="78745984"/>
        <c:scaling>
          <c:orientation val="minMax"/>
          <c:max val="120"/>
          <c:min val="-120"/>
        </c:scaling>
        <c:delete val="1"/>
        <c:axPos val="t"/>
        <c:numFmt formatCode="General" sourceLinked="1"/>
        <c:majorTickMark val="out"/>
        <c:minorTickMark val="none"/>
        <c:tickLblPos val="none"/>
        <c:crossAx val="78719616"/>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5779226384077805"/>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c:v>
                </c:pt>
                <c:pt idx="3">
                  <c:v>Відмова від заочної форми підготовки юристів</c:v>
                </c:pt>
              </c:strCache>
            </c:strRef>
          </c:cat>
          <c:val>
            <c:numRef>
              <c:f>Sheet1!$B$2:$B$5</c:f>
              <c:numCache>
                <c:formatCode>General</c:formatCode>
                <c:ptCount val="4"/>
                <c:pt idx="0">
                  <c:v>64</c:v>
                </c:pt>
                <c:pt idx="1">
                  <c:v>60</c:v>
                </c:pt>
                <c:pt idx="2">
                  <c:v>60</c:v>
                </c:pt>
                <c:pt idx="3">
                  <c:v>50</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spPr>
              <a:noFill/>
              <a:ln>
                <a:noFill/>
              </a:ln>
              <a:effectLst/>
            </c:spPr>
            <c:txPr>
              <a:bodyPr/>
              <a:lstStyle/>
              <a:p>
                <a:pPr algn="ct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c:v>
                </c:pt>
                <c:pt idx="3">
                  <c:v>Відмова від заочної форми підготовки юристів</c:v>
                </c:pt>
              </c:strCache>
            </c:strRef>
          </c:cat>
          <c:val>
            <c:numRef>
              <c:f>Sheet1!$C$2:$C$5</c:f>
              <c:numCache>
                <c:formatCode>General</c:formatCode>
                <c:ptCount val="4"/>
                <c:pt idx="0">
                  <c:v>24</c:v>
                </c:pt>
                <c:pt idx="1">
                  <c:v>26</c:v>
                </c:pt>
                <c:pt idx="2">
                  <c:v>23</c:v>
                </c:pt>
                <c:pt idx="3">
                  <c:v>30</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9-4BFF-9C1D-5C43F4776043}"/>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19-4BFF-9C1D-5C43F477604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40-4BE9-8DC5-6A28BA37CE77}"/>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40-4BE9-8DC5-6A28BA37CE77}"/>
                </c:ext>
              </c:extLst>
            </c:dLbl>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c:v>
                </c:pt>
                <c:pt idx="3">
                  <c:v>Відмова від заочної форми підготовки юристів</c:v>
                </c:pt>
              </c:strCache>
            </c:strRef>
          </c:cat>
          <c:val>
            <c:numRef>
              <c:f>Sheet1!$D$2:$D$5</c:f>
              <c:numCache>
                <c:formatCode>General</c:formatCode>
                <c:ptCount val="4"/>
                <c:pt idx="0">
                  <c:v>9</c:v>
                </c:pt>
                <c:pt idx="1">
                  <c:v>11</c:v>
                </c:pt>
                <c:pt idx="2">
                  <c:v>13</c:v>
                </c:pt>
                <c:pt idx="3">
                  <c:v>19</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AD40-4BE9-8DC5-6A28BA37CE77}"/>
                </c:ext>
              </c:extLst>
            </c:dLbl>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c:v>
                </c:pt>
                <c:pt idx="3">
                  <c:v>Відмова від заочної форми підготовки юристів</c:v>
                </c:pt>
              </c:strCache>
            </c:strRef>
          </c:cat>
          <c:val>
            <c:numRef>
              <c:f>Sheet1!$E$2:$E$5</c:f>
              <c:numCache>
                <c:formatCode>General</c:formatCode>
                <c:ptCount val="4"/>
                <c:pt idx="0">
                  <c:v>2</c:v>
                </c:pt>
                <c:pt idx="1">
                  <c:v>3</c:v>
                </c:pt>
                <c:pt idx="2">
                  <c:v>3</c:v>
                </c:pt>
                <c:pt idx="3">
                  <c:v>1</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AD40-4BE9-8DC5-6A28BA37CE77}"/>
                </c:ext>
              </c:extLst>
            </c:dLbl>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Впровадження єдиного зовнішнього незалежного кваліфікаційного іспиту для отримання освітнього ступеня «Бакалавр права»</c:v>
                </c:pt>
                <c:pt idx="1">
                  <c:v>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c:v>
                </c:pt>
                <c:pt idx="2">
                  <c:v>Запровадження для вступників додаткового тесту для перевірки їх здатності вивчати право як умови вступу до вищого юридичного навчального закладу</c:v>
                </c:pt>
                <c:pt idx="3">
                  <c:v>Відмова від заочної форми підготовки юристів</c:v>
                </c:pt>
              </c:strCache>
            </c:strRef>
          </c:cat>
          <c:val>
            <c:numRef>
              <c:f>Sheet1!$F$2:$F$5</c:f>
              <c:numCache>
                <c:formatCode>General</c:formatCode>
                <c:ptCount val="4"/>
                <c:pt idx="0">
                  <c:v>1</c:v>
                </c:pt>
                <c:pt idx="1">
                  <c:v>0</c:v>
                </c:pt>
                <c:pt idx="2">
                  <c:v>1</c:v>
                </c:pt>
                <c:pt idx="3">
                  <c:v>0</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78891264"/>
        <c:axId val="78901248"/>
      </c:barChart>
      <c:catAx>
        <c:axId val="78891264"/>
        <c:scaling>
          <c:orientation val="maxMin"/>
        </c:scaling>
        <c:delete val="1"/>
        <c:axPos val="l"/>
        <c:numFmt formatCode="General" sourceLinked="0"/>
        <c:majorTickMark val="out"/>
        <c:minorTickMark val="none"/>
        <c:tickLblPos val="none"/>
        <c:crossAx val="78901248"/>
        <c:crosses val="autoZero"/>
        <c:auto val="1"/>
        <c:lblAlgn val="ctr"/>
        <c:lblOffset val="100"/>
        <c:noMultiLvlLbl val="0"/>
      </c:catAx>
      <c:valAx>
        <c:axId val="78901248"/>
        <c:scaling>
          <c:orientation val="minMax"/>
          <c:max val="100"/>
        </c:scaling>
        <c:delete val="1"/>
        <c:axPos val="t"/>
        <c:numFmt formatCode="General" sourceLinked="1"/>
        <c:majorTickMark val="out"/>
        <c:minorTickMark val="none"/>
        <c:tickLblPos val="none"/>
        <c:crossAx val="78891264"/>
        <c:crosses val="autoZero"/>
        <c:crossBetween val="between"/>
      </c:valAx>
    </c:plotArea>
    <c:plotVisOnly val="1"/>
    <c:dispBlanksAs val="gap"/>
    <c:showDLblsOverMax val="0"/>
  </c:chart>
  <c:txPr>
    <a:bodyPr/>
    <a:lstStyle/>
    <a:p>
      <a:pPr algn="ctr">
        <a:defRPr lang="ru-RU" sz="700" b="0" i="0" u="none" strike="noStrike" kern="1200" baseline="0">
          <a:solidFill>
            <a:srgbClr val="717171"/>
          </a:solidFill>
          <a:latin typeface="Gill Sans MT" pitchFamily="34" charset="0"/>
          <a:ea typeface="+mn-ea"/>
          <a:cs typeface="+mn-cs"/>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812"/>
        </c:manualLayout>
      </c:layout>
      <c:barChart>
        <c:barDir val="bar"/>
        <c:grouping val="stacked"/>
        <c:varyColors val="0"/>
        <c:ser>
          <c:idx val="0"/>
          <c:order val="0"/>
          <c:tx>
            <c:strRef>
              <c:f>Sheet1!$B$1</c:f>
              <c:strCache>
                <c:ptCount val="1"/>
                <c:pt idx="0">
                  <c:v>Безумовно погоджуюсь/Скоріше</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Sheet1!$B$2:$B$9</c:f>
              <c:numCache>
                <c:formatCode>General</c:formatCode>
                <c:ptCount val="8"/>
                <c:pt idx="0">
                  <c:v>47</c:v>
                </c:pt>
                <c:pt idx="1">
                  <c:v>41</c:v>
                </c:pt>
                <c:pt idx="2">
                  <c:v>30</c:v>
                </c:pt>
                <c:pt idx="3">
                  <c:v>28</c:v>
                </c:pt>
                <c:pt idx="4">
                  <c:v>28</c:v>
                </c:pt>
                <c:pt idx="5">
                  <c:v>28</c:v>
                </c:pt>
                <c:pt idx="6">
                  <c:v>27</c:v>
                </c:pt>
                <c:pt idx="7">
                  <c:v>25</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spPr>
              <a:noFill/>
              <a:ln>
                <a:noFill/>
              </a:ln>
              <a:effectLst/>
            </c:spPr>
            <c:txPr>
              <a:bodyPr anchorCtr="0"/>
              <a:lstStyle/>
              <a:p>
                <a:pPr algn="r">
                  <a:defRPr sz="1200">
                    <a:solidFill>
                      <a:srgbClr val="FFFFFF"/>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Sheet1!$C$2:$C$9</c:f>
              <c:numCache>
                <c:formatCode>General</c:formatCode>
                <c:ptCount val="8"/>
                <c:pt idx="0">
                  <c:v>36</c:v>
                </c:pt>
                <c:pt idx="1">
                  <c:v>39</c:v>
                </c:pt>
                <c:pt idx="2">
                  <c:v>32</c:v>
                </c:pt>
                <c:pt idx="3">
                  <c:v>27</c:v>
                </c:pt>
                <c:pt idx="4">
                  <c:v>31</c:v>
                </c:pt>
                <c:pt idx="5">
                  <c:v>31</c:v>
                </c:pt>
                <c:pt idx="6">
                  <c:v>39</c:v>
                </c:pt>
                <c:pt idx="7">
                  <c:v>31</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ні</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Sheet1!$D$2:$D$9</c:f>
              <c:numCache>
                <c:formatCode>General</c:formatCode>
                <c:ptCount val="8"/>
                <c:pt idx="0">
                  <c:v>13</c:v>
                </c:pt>
                <c:pt idx="1">
                  <c:v>16</c:v>
                </c:pt>
                <c:pt idx="2">
                  <c:v>32</c:v>
                </c:pt>
                <c:pt idx="3">
                  <c:v>36</c:v>
                </c:pt>
                <c:pt idx="4">
                  <c:v>32</c:v>
                </c:pt>
                <c:pt idx="5">
                  <c:v>33</c:v>
                </c:pt>
                <c:pt idx="6">
                  <c:v>28</c:v>
                </c:pt>
                <c:pt idx="7">
                  <c:v>39</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ВВ</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Sheet1!$E$2:$E$9</c:f>
              <c:numCache>
                <c:formatCode>General</c:formatCode>
                <c:ptCount val="8"/>
                <c:pt idx="0">
                  <c:v>2</c:v>
                </c:pt>
                <c:pt idx="1">
                  <c:v>2</c:v>
                </c:pt>
                <c:pt idx="2">
                  <c:v>4</c:v>
                </c:pt>
                <c:pt idx="3">
                  <c:v>7</c:v>
                </c:pt>
                <c:pt idx="4">
                  <c:v>6</c:v>
                </c:pt>
                <c:pt idx="5">
                  <c:v>5</c:v>
                </c:pt>
                <c:pt idx="6">
                  <c:v>4</c:v>
                </c:pt>
                <c:pt idx="7">
                  <c:v>3</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НВ</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Sheet1!$F$2:$F$9</c:f>
              <c:numCache>
                <c:formatCode>General</c:formatCode>
                <c:ptCount val="8"/>
                <c:pt idx="0">
                  <c:v>2</c:v>
                </c:pt>
                <c:pt idx="1">
                  <c:v>2</c:v>
                </c:pt>
                <c:pt idx="2">
                  <c:v>2</c:v>
                </c:pt>
                <c:pt idx="3">
                  <c:v>2</c:v>
                </c:pt>
                <c:pt idx="4">
                  <c:v>3</c:v>
                </c:pt>
                <c:pt idx="5">
                  <c:v>3</c:v>
                </c:pt>
                <c:pt idx="6">
                  <c:v>2</c:v>
                </c:pt>
                <c:pt idx="7">
                  <c:v>2</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79070720"/>
        <c:axId val="79072256"/>
      </c:barChart>
      <c:catAx>
        <c:axId val="79070720"/>
        <c:scaling>
          <c:orientation val="maxMin"/>
        </c:scaling>
        <c:delete val="1"/>
        <c:axPos val="l"/>
        <c:numFmt formatCode="General" sourceLinked="0"/>
        <c:majorTickMark val="out"/>
        <c:minorTickMark val="none"/>
        <c:tickLblPos val="none"/>
        <c:crossAx val="79072256"/>
        <c:crosses val="autoZero"/>
        <c:auto val="1"/>
        <c:lblAlgn val="ctr"/>
        <c:lblOffset val="100"/>
        <c:noMultiLvlLbl val="0"/>
      </c:catAx>
      <c:valAx>
        <c:axId val="79072256"/>
        <c:scaling>
          <c:orientation val="minMax"/>
          <c:max val="100"/>
        </c:scaling>
        <c:delete val="1"/>
        <c:axPos val="t"/>
        <c:numFmt formatCode="General" sourceLinked="1"/>
        <c:majorTickMark val="out"/>
        <c:minorTickMark val="none"/>
        <c:tickLblPos val="none"/>
        <c:crossAx val="790707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951"/>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0"/>
              <c:layout>
                <c:manualLayout>
                  <c:x val="-0.19546315003386591"/>
                  <c:y val="4.5417962635353454E-18"/>
                </c:manualLayout>
              </c:layout>
              <c:spPr>
                <a:noFill/>
                <a:ln>
                  <a:noFill/>
                </a:ln>
                <a:effectLst/>
              </c:spPr>
              <c:txPr>
                <a:bodyPr/>
                <a:lstStyle/>
                <a:p>
                  <a:pPr>
                    <a:defRPr sz="1200">
                      <a:solidFill>
                        <a:schemeClr val="bg1"/>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74-4D84-AE9E-1DE7237E609B}"/>
                </c:ext>
              </c:extLst>
            </c:dLbl>
            <c:dLbl>
              <c:idx val="1"/>
              <c:layout>
                <c:manualLayout>
                  <c:x val="-0.19509337678952884"/>
                  <c:y val="0"/>
                </c:manualLayout>
              </c:layout>
              <c:spPr>
                <a:noFill/>
                <a:ln>
                  <a:noFill/>
                </a:ln>
                <a:effectLst/>
              </c:spPr>
              <c:txPr>
                <a:bodyPr/>
                <a:lstStyle/>
                <a:p>
                  <a:pPr>
                    <a:defRPr sz="1200">
                      <a:solidFill>
                        <a:schemeClr val="bg1"/>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74-4D84-AE9E-1DE7237E609B}"/>
                </c:ext>
              </c:extLst>
            </c:dLbl>
            <c:dLbl>
              <c:idx val="14"/>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698-4752-9555-41719538635C}"/>
                </c:ext>
              </c:extLst>
            </c:dLbl>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Sheet1!$B$2:$B$9</c:f>
              <c:numCache>
                <c:formatCode>General</c:formatCode>
                <c:ptCount val="8"/>
                <c:pt idx="0">
                  <c:v>47</c:v>
                </c:pt>
                <c:pt idx="1">
                  <c:v>41</c:v>
                </c:pt>
                <c:pt idx="2">
                  <c:v>30</c:v>
                </c:pt>
                <c:pt idx="3">
                  <c:v>28</c:v>
                </c:pt>
                <c:pt idx="4">
                  <c:v>28</c:v>
                </c:pt>
                <c:pt idx="5">
                  <c:v>28</c:v>
                </c:pt>
                <c:pt idx="6">
                  <c:v>27</c:v>
                </c:pt>
                <c:pt idx="7">
                  <c:v>25</c:v>
                </c:pt>
              </c:numCache>
            </c:numRef>
          </c:val>
          <c:extLst>
            <c:ext xmlns:c16="http://schemas.microsoft.com/office/drawing/2014/chart" uri="{C3380CC4-5D6E-409C-BE32-E72D297353CC}">
              <c16:uniqueId val="{00000003-CB74-4D84-AE9E-1DE7237E609B}"/>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74-4D84-AE9E-1DE7237E609B}"/>
                </c:ext>
              </c:extLst>
            </c:dLbl>
            <c:dLbl>
              <c:idx val="1"/>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74-4D84-AE9E-1DE7237E609B}"/>
                </c:ext>
              </c:extLst>
            </c:dLbl>
            <c:dLbl>
              <c:idx val="2"/>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74-4D84-AE9E-1DE7237E609B}"/>
                </c:ext>
              </c:extLst>
            </c:dLbl>
            <c:dLbl>
              <c:idx val="3"/>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74-4D84-AE9E-1DE7237E609B}"/>
                </c:ext>
              </c:extLst>
            </c:dLbl>
            <c:dLbl>
              <c:idx val="4"/>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74-4D84-AE9E-1DE7237E609B}"/>
                </c:ext>
              </c:extLst>
            </c:dLbl>
            <c:dLbl>
              <c:idx val="5"/>
              <c:tx>
                <c:rich>
                  <a:bodyPr/>
                  <a:lstStyle/>
                  <a:p>
                    <a:r>
                      <a:rPr lang="en-US" dirty="0"/>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74-4D84-AE9E-1DE7237E609B}"/>
                </c:ext>
              </c:extLst>
            </c:dLbl>
            <c:dLbl>
              <c:idx val="6"/>
              <c:tx>
                <c:rich>
                  <a:bodyPr wrap="square" lIns="38100" tIns="19050" rIns="38100" bIns="19050" anchor="ctr">
                    <a:spAutoFit/>
                  </a:bodyPr>
                  <a:lstStyle/>
                  <a:p>
                    <a:pPr>
                      <a:defRPr sz="1200">
                        <a:solidFill>
                          <a:schemeClr val="bg1">
                            <a:lumMod val="50000"/>
                          </a:schemeClr>
                        </a:solidFill>
                        <a:latin typeface="Gill Sans MT" panose="020B0502020104020203"/>
                      </a:defRPr>
                    </a:pPr>
                    <a:r>
                      <a:rPr lang="en-US" dirty="0">
                        <a:solidFill>
                          <a:schemeClr val="bg1">
                            <a:lumMod val="50000"/>
                          </a:schemeClr>
                        </a:solidFill>
                      </a:rPr>
                      <a:t>28</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74-4D84-AE9E-1DE7237E609B}"/>
                </c:ext>
              </c:extLst>
            </c:dLbl>
            <c:dLbl>
              <c:idx val="7"/>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50-499B-B2F9-494F815C08F2}"/>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13.7  Окремим судам, де Ви здійснюєте представництво</c:v>
                </c:pt>
                <c:pt idx="1">
                  <c:v>13.6  Судовій владі (взагалі)</c:v>
                </c:pt>
                <c:pt idx="2">
                  <c:v>13.10 Органам прокуратури</c:v>
                </c:pt>
                <c:pt idx="3">
                  <c:v>13.8  Національному агентству з питань запобігання корупції (НАЗК)</c:v>
                </c:pt>
                <c:pt idx="4">
                  <c:v>13.11 Національному антикорупційному бюро (НАБУ)</c:v>
                </c:pt>
                <c:pt idx="5">
                  <c:v>13.12 СБУ (Службі безпеки України)</c:v>
                </c:pt>
                <c:pt idx="6">
                  <c:v>13.16 Державній виконавчій службі</c:v>
                </c:pt>
                <c:pt idx="7">
                  <c:v>13.9  Органам поліції</c:v>
                </c:pt>
              </c:strCache>
            </c:strRef>
          </c:cat>
          <c:val>
            <c:numRef>
              <c:f>Sheet1!$C$2:$C$9</c:f>
              <c:numCache>
                <c:formatCode>###0</c:formatCode>
                <c:ptCount val="8"/>
                <c:pt idx="0">
                  <c:v>-13</c:v>
                </c:pt>
                <c:pt idx="1">
                  <c:v>-16</c:v>
                </c:pt>
                <c:pt idx="2">
                  <c:v>-32</c:v>
                </c:pt>
                <c:pt idx="3">
                  <c:v>-36</c:v>
                </c:pt>
                <c:pt idx="4">
                  <c:v>-32</c:v>
                </c:pt>
                <c:pt idx="5">
                  <c:v>-33</c:v>
                </c:pt>
                <c:pt idx="6">
                  <c:v>-28</c:v>
                </c:pt>
                <c:pt idx="7">
                  <c:v>-39</c:v>
                </c:pt>
              </c:numCache>
            </c:numRef>
          </c:val>
          <c:extLst>
            <c:ext xmlns:c16="http://schemas.microsoft.com/office/drawing/2014/chart" uri="{C3380CC4-5D6E-409C-BE32-E72D297353CC}">
              <c16:uniqueId val="{0000000B-CB74-4D84-AE9E-1DE7237E609B}"/>
            </c:ext>
          </c:extLst>
        </c:ser>
        <c:dLbls>
          <c:showLegendKey val="0"/>
          <c:showVal val="1"/>
          <c:showCatName val="0"/>
          <c:showSerName val="0"/>
          <c:showPercent val="0"/>
          <c:showBubbleSize val="0"/>
        </c:dLbls>
        <c:gapWidth val="20"/>
        <c:overlap val="100"/>
        <c:axId val="79332096"/>
        <c:axId val="79333632"/>
      </c:barChart>
      <c:catAx>
        <c:axId val="79332096"/>
        <c:scaling>
          <c:orientation val="maxMin"/>
        </c:scaling>
        <c:delete val="0"/>
        <c:axPos val="l"/>
        <c:numFmt formatCode="General" sourceLinked="1"/>
        <c:majorTickMark val="none"/>
        <c:minorTickMark val="none"/>
        <c:tickLblPos val="none"/>
        <c:crossAx val="79333632"/>
        <c:crosses val="autoZero"/>
        <c:auto val="1"/>
        <c:lblAlgn val="ctr"/>
        <c:lblOffset val="100"/>
        <c:noMultiLvlLbl val="0"/>
      </c:catAx>
      <c:valAx>
        <c:axId val="79333632"/>
        <c:scaling>
          <c:orientation val="minMax"/>
          <c:max val="120"/>
          <c:min val="-120"/>
        </c:scaling>
        <c:delete val="1"/>
        <c:axPos val="t"/>
        <c:numFmt formatCode="General" sourceLinked="1"/>
        <c:majorTickMark val="out"/>
        <c:minorTickMark val="none"/>
        <c:tickLblPos val="none"/>
        <c:crossAx val="79332096"/>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895"/>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8C5-4BAA-BE76-5A795B0C766D}"/>
                </c:ext>
              </c:extLst>
            </c:dLbl>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Sheet1!$B$2:$B$10</c:f>
              <c:numCache>
                <c:formatCode>General</c:formatCode>
                <c:ptCount val="9"/>
                <c:pt idx="0">
                  <c:v>23</c:v>
                </c:pt>
                <c:pt idx="1">
                  <c:v>22</c:v>
                </c:pt>
                <c:pt idx="2">
                  <c:v>20</c:v>
                </c:pt>
                <c:pt idx="3">
                  <c:v>19</c:v>
                </c:pt>
                <c:pt idx="4">
                  <c:v>18</c:v>
                </c:pt>
                <c:pt idx="5">
                  <c:v>16</c:v>
                </c:pt>
                <c:pt idx="6">
                  <c:v>16</c:v>
                </c:pt>
                <c:pt idx="7">
                  <c:v>13</c:v>
                </c:pt>
                <c:pt idx="8">
                  <c:v>8</c:v>
                </c:pt>
              </c:numCache>
            </c:numRef>
          </c:val>
          <c:extLst>
            <c:ext xmlns:c16="http://schemas.microsoft.com/office/drawing/2014/chart" uri="{C3380CC4-5D6E-409C-BE32-E72D297353CC}">
              <c16:uniqueId val="{00000001-84B7-4BFD-853A-0BF369528136}"/>
            </c:ext>
          </c:extLst>
        </c:ser>
        <c:ser>
          <c:idx val="1"/>
          <c:order val="1"/>
          <c:tx>
            <c:strRef>
              <c:f>Sheet1!$C$1</c:f>
              <c:strCache>
                <c:ptCount val="1"/>
                <c:pt idx="0">
                  <c:v>B2B (1-2)</c:v>
                </c:pt>
              </c:strCache>
            </c:strRef>
          </c:tx>
          <c:spPr>
            <a:solidFill>
              <a:srgbClr val="BA0C2F"/>
            </a:solidFill>
            <a:ln>
              <a:noFill/>
            </a:ln>
          </c:spPr>
          <c:invertIfNegative val="0"/>
          <c:dLbls>
            <c:dLbl>
              <c:idx val="0"/>
              <c:layout>
                <c:manualLayout>
                  <c:x val="-0.19298907034230448"/>
                  <c:y val="9.3632958801498296E-7"/>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26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0C-4490-8771-82BBDA0AC02E}"/>
                </c:ext>
              </c:extLst>
            </c:dLbl>
            <c:dLbl>
              <c:idx val="1"/>
              <c:layout>
                <c:manualLayout>
                  <c:x val="-0.1929905175957069"/>
                  <c:y val="3.1210986267166402E-7"/>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39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0C-4490-8771-82BBDA0AC02E}"/>
                </c:ext>
              </c:extLst>
            </c:dLbl>
            <c:dLbl>
              <c:idx val="2"/>
              <c:layout>
                <c:manualLayout>
                  <c:x val="-0.21137135943406604"/>
                  <c:y val="0"/>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41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0C-4490-8771-82BBDA0AC02E}"/>
                </c:ext>
              </c:extLst>
            </c:dLbl>
            <c:dLbl>
              <c:idx val="3"/>
              <c:layout>
                <c:manualLayout>
                  <c:x val="-0.2297514776457239"/>
                  <c:y val="0"/>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48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0C-4490-8771-82BBDA0AC02E}"/>
                </c:ext>
              </c:extLst>
            </c:dLbl>
            <c:dLbl>
              <c:idx val="4"/>
              <c:layout>
                <c:manualLayout>
                  <c:x val="-0.18380045848987794"/>
                  <c:y val="3.121098626716609E-7"/>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39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0C-4490-8771-82BBDA0AC02E}"/>
                </c:ext>
              </c:extLst>
            </c:dLbl>
            <c:dLbl>
              <c:idx val="5"/>
              <c:layout>
                <c:manualLayout>
                  <c:x val="-0.22056069491319369"/>
                  <c:y val="3.1210986267166402E-7"/>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47</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0C-4490-8771-82BBDA0AC02E}"/>
                </c:ext>
              </c:extLst>
            </c:dLbl>
            <c:dLbl>
              <c:idx val="6"/>
              <c:layout>
                <c:manualLayout>
                  <c:x val="-0.18379973486317688"/>
                  <c:y val="3.121098626716609E-7"/>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44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0C-4490-8771-82BBDA0AC02E}"/>
                </c:ext>
              </c:extLst>
            </c:dLbl>
            <c:dLbl>
              <c:idx val="7"/>
              <c:layout>
                <c:manualLayout>
                  <c:x val="-0.22056069491319372"/>
                  <c:y val="-3.9634831460674215E-3"/>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53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0C-4490-8771-82BBDA0AC02E}"/>
                </c:ext>
              </c:extLst>
            </c:dLbl>
            <c:dLbl>
              <c:idx val="8"/>
              <c:tx>
                <c:rich>
                  <a:bodyPr/>
                  <a:lstStyle/>
                  <a:p>
                    <a:r>
                      <a:rPr lang="en-US" dirty="0">
                        <a:solidFill>
                          <a:schemeClr val="bg1"/>
                        </a:solidFill>
                      </a:rPr>
                      <a:t>67</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34-4B07-8911-D89F0755B337}"/>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Sheet1!$C$2:$C$10</c:f>
              <c:numCache>
                <c:formatCode>0</c:formatCode>
                <c:ptCount val="9"/>
                <c:pt idx="0">
                  <c:v>-26</c:v>
                </c:pt>
                <c:pt idx="1">
                  <c:v>-39</c:v>
                </c:pt>
                <c:pt idx="2">
                  <c:v>-41</c:v>
                </c:pt>
                <c:pt idx="3">
                  <c:v>-48</c:v>
                </c:pt>
                <c:pt idx="4">
                  <c:v>-39</c:v>
                </c:pt>
                <c:pt idx="5">
                  <c:v>-47</c:v>
                </c:pt>
                <c:pt idx="6">
                  <c:v>-44</c:v>
                </c:pt>
                <c:pt idx="7">
                  <c:v>-53</c:v>
                </c:pt>
                <c:pt idx="8">
                  <c:v>-67</c:v>
                </c:pt>
              </c:numCache>
            </c:numRef>
          </c:val>
          <c:extLst>
            <c:ext xmlns:c16="http://schemas.microsoft.com/office/drawing/2014/chart" uri="{C3380CC4-5D6E-409C-BE32-E72D297353CC}">
              <c16:uniqueId val="{00000002-84B7-4BFD-853A-0BF369528136}"/>
            </c:ext>
          </c:extLst>
        </c:ser>
        <c:dLbls>
          <c:showLegendKey val="0"/>
          <c:showVal val="1"/>
          <c:showCatName val="0"/>
          <c:showSerName val="0"/>
          <c:showPercent val="0"/>
          <c:showBubbleSize val="0"/>
        </c:dLbls>
        <c:gapWidth val="20"/>
        <c:overlap val="100"/>
        <c:axId val="79412608"/>
        <c:axId val="79434880"/>
      </c:barChart>
      <c:catAx>
        <c:axId val="79412608"/>
        <c:scaling>
          <c:orientation val="maxMin"/>
        </c:scaling>
        <c:delete val="0"/>
        <c:axPos val="l"/>
        <c:numFmt formatCode="General" sourceLinked="1"/>
        <c:majorTickMark val="none"/>
        <c:minorTickMark val="none"/>
        <c:tickLblPos val="none"/>
        <c:crossAx val="79434880"/>
        <c:crosses val="autoZero"/>
        <c:auto val="1"/>
        <c:lblAlgn val="ctr"/>
        <c:lblOffset val="100"/>
        <c:noMultiLvlLbl val="0"/>
      </c:catAx>
      <c:valAx>
        <c:axId val="79434880"/>
        <c:scaling>
          <c:orientation val="minMax"/>
          <c:max val="120"/>
          <c:min val="-120"/>
        </c:scaling>
        <c:delete val="1"/>
        <c:axPos val="t"/>
        <c:numFmt formatCode="General" sourceLinked="1"/>
        <c:majorTickMark val="out"/>
        <c:minorTickMark val="none"/>
        <c:tickLblPos val="none"/>
        <c:crossAx val="79412608"/>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834"/>
        </c:manualLayout>
      </c:layout>
      <c:barChart>
        <c:barDir val="bar"/>
        <c:grouping val="stacked"/>
        <c:varyColors val="0"/>
        <c:ser>
          <c:idx val="0"/>
          <c:order val="0"/>
          <c:tx>
            <c:strRef>
              <c:f>Sheet1!$B$1</c:f>
              <c:strCache>
                <c:ptCount val="1"/>
                <c:pt idx="0">
                  <c:v>Безумовно погоджуюсь/Скоріше</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Sheet1!$B$2:$B$10</c:f>
              <c:numCache>
                <c:formatCode>General</c:formatCode>
                <c:ptCount val="9"/>
                <c:pt idx="0">
                  <c:v>23</c:v>
                </c:pt>
                <c:pt idx="1">
                  <c:v>22</c:v>
                </c:pt>
                <c:pt idx="2">
                  <c:v>20</c:v>
                </c:pt>
                <c:pt idx="3">
                  <c:v>19</c:v>
                </c:pt>
                <c:pt idx="4">
                  <c:v>18</c:v>
                </c:pt>
                <c:pt idx="5">
                  <c:v>16</c:v>
                </c:pt>
                <c:pt idx="6">
                  <c:v>16</c:v>
                </c:pt>
                <c:pt idx="7">
                  <c:v>13</c:v>
                </c:pt>
                <c:pt idx="8">
                  <c:v>8</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layout>
                <c:manualLayout>
                  <c:x val="7.9962962962962972E-2"/>
                  <c:y val="2.187226597184708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layout>
                <c:manualLayout>
                  <c:x val="6.1148148148148077E-2"/>
                  <c:y val="1.3891076115485645E-3"/>
                </c:manualLayout>
              </c:layout>
              <c:showLegendKey val="0"/>
              <c:showVal val="1"/>
              <c:showCatName val="0"/>
              <c:showSerName val="0"/>
              <c:showPercent val="0"/>
              <c:showBubbleSize val="0"/>
              <c:extLst>
                <c:ext xmlns:c15="http://schemas.microsoft.com/office/drawing/2012/chart" uri="{CE6537A1-D6FC-4f65-9D91-7224C49458BB}">
                  <c15:layout>
                    <c:manualLayout>
                      <c:w val="9.1016666666666662E-2"/>
                      <c:h val="3.8347331583552052E-2"/>
                    </c:manualLayout>
                  </c15:layout>
                </c:ext>
                <c:ext xmlns:c16="http://schemas.microsoft.com/office/drawing/2014/chart" uri="{C3380CC4-5D6E-409C-BE32-E72D297353CC}">
                  <c16:uniqueId val="{00000002-D988-4717-B4B0-D1F73362DF33}"/>
                </c:ext>
              </c:extLst>
            </c:dLbl>
            <c:spPr>
              <a:noFill/>
              <a:ln>
                <a:noFill/>
              </a:ln>
              <a:effectLst/>
            </c:spPr>
            <c:txPr>
              <a:bodyPr anchorCtr="0"/>
              <a:lstStyle/>
              <a:p>
                <a:pPr algn="r">
                  <a:defRPr sz="1200">
                    <a:solidFill>
                      <a:srgbClr val="FFFFFF"/>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Sheet1!$C$2:$C$10</c:f>
              <c:numCache>
                <c:formatCode>General</c:formatCode>
                <c:ptCount val="9"/>
                <c:pt idx="0">
                  <c:v>37</c:v>
                </c:pt>
                <c:pt idx="1">
                  <c:v>33</c:v>
                </c:pt>
                <c:pt idx="2">
                  <c:v>33</c:v>
                </c:pt>
                <c:pt idx="3">
                  <c:v>25</c:v>
                </c:pt>
                <c:pt idx="4">
                  <c:v>37</c:v>
                </c:pt>
                <c:pt idx="5">
                  <c:v>31</c:v>
                </c:pt>
                <c:pt idx="6">
                  <c:v>34</c:v>
                </c:pt>
                <c:pt idx="7">
                  <c:v>28</c:v>
                </c:pt>
                <c:pt idx="8">
                  <c:v>19</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ні</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Sheet1!$D$2:$D$10</c:f>
              <c:numCache>
                <c:formatCode>General</c:formatCode>
                <c:ptCount val="9"/>
                <c:pt idx="0">
                  <c:v>26</c:v>
                </c:pt>
                <c:pt idx="1">
                  <c:v>39</c:v>
                </c:pt>
                <c:pt idx="2">
                  <c:v>41</c:v>
                </c:pt>
                <c:pt idx="3">
                  <c:v>48</c:v>
                </c:pt>
                <c:pt idx="4">
                  <c:v>39</c:v>
                </c:pt>
                <c:pt idx="5">
                  <c:v>47</c:v>
                </c:pt>
                <c:pt idx="6">
                  <c:v>44</c:v>
                </c:pt>
                <c:pt idx="7">
                  <c:v>53</c:v>
                </c:pt>
                <c:pt idx="8">
                  <c:v>67</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ВВ</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Sheet1!$E$2:$E$10</c:f>
              <c:numCache>
                <c:formatCode>General</c:formatCode>
                <c:ptCount val="9"/>
                <c:pt idx="0">
                  <c:v>8</c:v>
                </c:pt>
                <c:pt idx="1">
                  <c:v>4</c:v>
                </c:pt>
                <c:pt idx="2">
                  <c:v>3</c:v>
                </c:pt>
                <c:pt idx="3">
                  <c:v>5</c:v>
                </c:pt>
                <c:pt idx="4">
                  <c:v>4</c:v>
                </c:pt>
                <c:pt idx="5">
                  <c:v>4</c:v>
                </c:pt>
                <c:pt idx="6">
                  <c:v>4</c:v>
                </c:pt>
                <c:pt idx="7">
                  <c:v>4</c:v>
                </c:pt>
                <c:pt idx="8">
                  <c:v>4</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НВ</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13.17 Приватним виконавцям судових рішень</c:v>
                </c:pt>
                <c:pt idx="1">
                  <c:v>13.4  Органам місцевого самоврядування</c:v>
                </c:pt>
                <c:pt idx="2">
                  <c:v>13.14 Громадським організаціям</c:v>
                </c:pt>
                <c:pt idx="3">
                  <c:v>13.1  Президенту України</c:v>
                </c:pt>
                <c:pt idx="4">
                  <c:v>13.15 Засобам масової інформації/ журналістам</c:v>
                </c:pt>
                <c:pt idx="5">
                  <c:v>13.3  Кабінету Міністрів України</c:v>
                </c:pt>
                <c:pt idx="6">
                  <c:v>13.5  Міністерствам та відомствам</c:v>
                </c:pt>
                <c:pt idx="7">
                  <c:v>13.2  Верховній Раді України</c:v>
                </c:pt>
                <c:pt idx="8">
                  <c:v>13.13 Політичним партіям</c:v>
                </c:pt>
              </c:strCache>
            </c:strRef>
          </c:cat>
          <c:val>
            <c:numRef>
              <c:f>Sheet1!$F$2:$F$10</c:f>
              <c:numCache>
                <c:formatCode>General</c:formatCode>
                <c:ptCount val="9"/>
                <c:pt idx="0">
                  <c:v>6</c:v>
                </c:pt>
                <c:pt idx="1">
                  <c:v>2</c:v>
                </c:pt>
                <c:pt idx="2">
                  <c:v>3</c:v>
                </c:pt>
                <c:pt idx="3">
                  <c:v>3</c:v>
                </c:pt>
                <c:pt idx="4">
                  <c:v>2</c:v>
                </c:pt>
                <c:pt idx="5">
                  <c:v>2</c:v>
                </c:pt>
                <c:pt idx="6">
                  <c:v>2</c:v>
                </c:pt>
                <c:pt idx="7">
                  <c:v>2</c:v>
                </c:pt>
                <c:pt idx="8">
                  <c:v>2</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80426496"/>
        <c:axId val="80428032"/>
      </c:barChart>
      <c:catAx>
        <c:axId val="80426496"/>
        <c:scaling>
          <c:orientation val="maxMin"/>
        </c:scaling>
        <c:delete val="1"/>
        <c:axPos val="l"/>
        <c:numFmt formatCode="General" sourceLinked="0"/>
        <c:majorTickMark val="out"/>
        <c:minorTickMark val="none"/>
        <c:tickLblPos val="none"/>
        <c:crossAx val="80428032"/>
        <c:crosses val="autoZero"/>
        <c:auto val="1"/>
        <c:lblAlgn val="ctr"/>
        <c:lblOffset val="100"/>
        <c:noMultiLvlLbl val="0"/>
      </c:catAx>
      <c:valAx>
        <c:axId val="80428032"/>
        <c:scaling>
          <c:orientation val="minMax"/>
          <c:max val="100"/>
        </c:scaling>
        <c:delete val="1"/>
        <c:axPos val="t"/>
        <c:numFmt formatCode="General" sourceLinked="1"/>
        <c:majorTickMark val="out"/>
        <c:minorTickMark val="none"/>
        <c:tickLblPos val="none"/>
        <c:crossAx val="80426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895"/>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0"/>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F9-402B-A0B4-AEC11342C494}"/>
                </c:ext>
              </c:extLst>
            </c:dLbl>
            <c:dLbl>
              <c:idx val="1"/>
              <c:layout>
                <c:manualLayout>
                  <c:x val="-0.19509337678952884"/>
                  <c:y val="0"/>
                </c:manualLayout>
              </c:layout>
              <c:spPr>
                <a:noFill/>
                <a:ln>
                  <a:noFill/>
                </a:ln>
                <a:effectLs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F9-402B-A0B4-AEC11342C494}"/>
                </c:ext>
              </c:extLst>
            </c:dLbl>
            <c:dLbl>
              <c:idx val="14"/>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11-490B-BBA2-D4D152DE9EB3}"/>
                </c:ext>
              </c:extLst>
            </c:dLbl>
            <c:spPr>
              <a:noFill/>
              <a:ln>
                <a:noFill/>
              </a:ln>
              <a:effectLst/>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Sheet1!$B$2:$B$7</c:f>
              <c:numCache>
                <c:formatCode>General</c:formatCode>
                <c:ptCount val="6"/>
                <c:pt idx="0">
                  <c:v>48</c:v>
                </c:pt>
                <c:pt idx="1">
                  <c:v>46</c:v>
                </c:pt>
                <c:pt idx="2">
                  <c:v>38</c:v>
                </c:pt>
                <c:pt idx="3">
                  <c:v>36</c:v>
                </c:pt>
                <c:pt idx="4">
                  <c:v>35</c:v>
                </c:pt>
                <c:pt idx="5">
                  <c:v>34</c:v>
                </c:pt>
              </c:numCache>
            </c:numRef>
          </c:val>
          <c:extLst>
            <c:ext xmlns:c16="http://schemas.microsoft.com/office/drawing/2014/chart" uri="{C3380CC4-5D6E-409C-BE32-E72D297353CC}">
              <c16:uniqueId val="{00000001-84B7-4BFD-853A-0BF369528136}"/>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F9-402B-A0B4-AEC11342C494}"/>
                </c:ext>
              </c:extLst>
            </c:dLbl>
            <c:dLbl>
              <c:idx val="1"/>
              <c:tx>
                <c:rich>
                  <a:bodyPr/>
                  <a:lstStyle/>
                  <a:p>
                    <a:r>
                      <a:rPr lang="en-US" dirty="0"/>
                      <a:t>19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F9-402B-A0B4-AEC11342C494}"/>
                </c:ext>
              </c:extLst>
            </c:dLbl>
            <c:dLbl>
              <c:idx val="2"/>
              <c:tx>
                <c:rich>
                  <a:bodyPr/>
                  <a:lstStyle/>
                  <a:p>
                    <a:r>
                      <a:rPr lang="en-US" dirty="0"/>
                      <a:t>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F9-402B-A0B4-AEC11342C494}"/>
                </c:ext>
              </c:extLst>
            </c:dLbl>
            <c:dLbl>
              <c:idx val="3"/>
              <c:tx>
                <c:rich>
                  <a:bodyPr/>
                  <a:lstStyle/>
                  <a:p>
                    <a:r>
                      <a:rPr lang="en-US" dirty="0"/>
                      <a:t>29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F9-402B-A0B4-AEC11342C494}"/>
                </c:ext>
              </c:extLst>
            </c:dLbl>
            <c:dLbl>
              <c:idx val="4"/>
              <c:tx>
                <c:rich>
                  <a:bodyPr/>
                  <a:lstStyle/>
                  <a:p>
                    <a:r>
                      <a:rPr lang="en-US" dirty="0"/>
                      <a:t>39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F9-402B-A0B4-AEC11342C494}"/>
                </c:ext>
              </c:extLst>
            </c:dLbl>
            <c:dLbl>
              <c:idx val="5"/>
              <c:tx>
                <c:rich>
                  <a:bodyPr/>
                  <a:lstStyle/>
                  <a:p>
                    <a:r>
                      <a:rPr lang="en-US"/>
                      <a:t>30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F9-402B-A0B4-AEC11342C494}"/>
                </c:ext>
              </c:extLst>
            </c:dLbl>
            <c:spPr>
              <a:noFill/>
              <a:ln>
                <a:noFill/>
              </a:ln>
              <a:effectLst/>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Sheet1!$C$2:$C$7</c:f>
              <c:numCache>
                <c:formatCode>0</c:formatCode>
                <c:ptCount val="6"/>
                <c:pt idx="0">
                  <c:v>-22</c:v>
                </c:pt>
                <c:pt idx="1">
                  <c:v>-19</c:v>
                </c:pt>
                <c:pt idx="2">
                  <c:v>-26</c:v>
                </c:pt>
                <c:pt idx="3">
                  <c:v>-29</c:v>
                </c:pt>
                <c:pt idx="4">
                  <c:v>-39</c:v>
                </c:pt>
                <c:pt idx="5">
                  <c:v>-30</c:v>
                </c:pt>
              </c:numCache>
            </c:numRef>
          </c:val>
          <c:extLst>
            <c:ext xmlns:c16="http://schemas.microsoft.com/office/drawing/2014/chart" uri="{C3380CC4-5D6E-409C-BE32-E72D297353CC}">
              <c16:uniqueId val="{00000002-84B7-4BFD-853A-0BF369528136}"/>
            </c:ext>
          </c:extLst>
        </c:ser>
        <c:dLbls>
          <c:showLegendKey val="0"/>
          <c:showVal val="1"/>
          <c:showCatName val="0"/>
          <c:showSerName val="0"/>
          <c:showPercent val="0"/>
          <c:showBubbleSize val="0"/>
        </c:dLbls>
        <c:gapWidth val="20"/>
        <c:overlap val="100"/>
        <c:axId val="80983552"/>
        <c:axId val="80985088"/>
      </c:barChart>
      <c:catAx>
        <c:axId val="80983552"/>
        <c:scaling>
          <c:orientation val="maxMin"/>
        </c:scaling>
        <c:delete val="0"/>
        <c:axPos val="l"/>
        <c:numFmt formatCode="General" sourceLinked="1"/>
        <c:majorTickMark val="none"/>
        <c:minorTickMark val="none"/>
        <c:tickLblPos val="none"/>
        <c:crossAx val="80985088"/>
        <c:crosses val="autoZero"/>
        <c:auto val="1"/>
        <c:lblAlgn val="ctr"/>
        <c:lblOffset val="100"/>
        <c:noMultiLvlLbl val="0"/>
      </c:catAx>
      <c:valAx>
        <c:axId val="80985088"/>
        <c:scaling>
          <c:orientation val="minMax"/>
          <c:max val="120"/>
          <c:min val="-120"/>
        </c:scaling>
        <c:delete val="1"/>
        <c:axPos val="t"/>
        <c:numFmt formatCode="General" sourceLinked="1"/>
        <c:majorTickMark val="out"/>
        <c:minorTickMark val="none"/>
        <c:tickLblPos val="none"/>
        <c:crossAx val="80983552"/>
        <c:crosses val="autoZero"/>
        <c:crossBetween val="between"/>
        <c:majorUnit val="10"/>
      </c:valAx>
      <c:spPr>
        <a:ln>
          <a:noFill/>
        </a:ln>
      </c:spPr>
    </c:plotArea>
    <c:plotVisOnly val="1"/>
    <c:dispBlanksAs val="gap"/>
    <c:showDLblsOverMax val="0"/>
  </c:chart>
  <c:spPr>
    <a:ln>
      <a:noFill/>
    </a:ln>
  </c:spPr>
  <c:txPr>
    <a:bodyPr/>
    <a:lstStyle/>
    <a:p>
      <a:pPr>
        <a:defRPr sz="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834"/>
        </c:manualLayout>
      </c:layout>
      <c:barChart>
        <c:barDir val="bar"/>
        <c:grouping val="stacked"/>
        <c:varyColors val="0"/>
        <c:ser>
          <c:idx val="0"/>
          <c:order val="0"/>
          <c:tx>
            <c:strRef>
              <c:f>Sheet1!$B$1</c:f>
              <c:strCache>
                <c:ptCount val="1"/>
                <c:pt idx="0">
                  <c:v>Безумовно погоджуюсь/Скоріше</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Sheet1!$B$2:$B$7</c:f>
              <c:numCache>
                <c:formatCode>General</c:formatCode>
                <c:ptCount val="6"/>
                <c:pt idx="0">
                  <c:v>48</c:v>
                </c:pt>
                <c:pt idx="1">
                  <c:v>46</c:v>
                </c:pt>
                <c:pt idx="2">
                  <c:v>38</c:v>
                </c:pt>
                <c:pt idx="3">
                  <c:v>36</c:v>
                </c:pt>
                <c:pt idx="4">
                  <c:v>35</c:v>
                </c:pt>
                <c:pt idx="5">
                  <c:v>34</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layout>
                <c:manualLayout>
                  <c:x val="9.4074074074074268E-2"/>
                  <c:y val="2.187226596675468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spPr>
              <a:noFill/>
              <a:ln>
                <a:noFill/>
              </a:ln>
              <a:effectLst/>
            </c:spPr>
            <c:txPr>
              <a:bodyPr/>
              <a:lstStyle/>
              <a:p>
                <a:pPr>
                  <a:defRPr sz="1200">
                    <a:solidFill>
                      <a:srgbClr val="FFFFFF"/>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Sheet1!$C$2:$C$7</c:f>
              <c:numCache>
                <c:formatCode>General</c:formatCode>
                <c:ptCount val="6"/>
                <c:pt idx="0">
                  <c:v>29</c:v>
                </c:pt>
                <c:pt idx="1">
                  <c:v>33</c:v>
                </c:pt>
                <c:pt idx="2">
                  <c:v>33</c:v>
                </c:pt>
                <c:pt idx="3">
                  <c:v>31</c:v>
                </c:pt>
                <c:pt idx="4">
                  <c:v>22</c:v>
                </c:pt>
                <c:pt idx="5">
                  <c:v>35</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ні</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Sheet1!$D$2:$D$7</c:f>
              <c:numCache>
                <c:formatCode>General</c:formatCode>
                <c:ptCount val="6"/>
                <c:pt idx="0">
                  <c:v>22</c:v>
                </c:pt>
                <c:pt idx="1">
                  <c:v>19</c:v>
                </c:pt>
                <c:pt idx="2">
                  <c:v>26</c:v>
                </c:pt>
                <c:pt idx="3">
                  <c:v>29</c:v>
                </c:pt>
                <c:pt idx="4">
                  <c:v>39</c:v>
                </c:pt>
                <c:pt idx="5">
                  <c:v>30</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ВВ</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Sheet1!$E$2:$E$7</c:f>
              <c:numCache>
                <c:formatCode>General</c:formatCode>
                <c:ptCount val="6"/>
                <c:pt idx="0">
                  <c:v>1</c:v>
                </c:pt>
                <c:pt idx="1">
                  <c:v>2</c:v>
                </c:pt>
                <c:pt idx="2">
                  <c:v>3</c:v>
                </c:pt>
                <c:pt idx="3">
                  <c:v>3</c:v>
                </c:pt>
                <c:pt idx="4">
                  <c:v>3</c:v>
                </c:pt>
                <c:pt idx="5">
                  <c:v>1</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НВ</c:v>
                </c:pt>
              </c:strCache>
            </c:strRef>
          </c:tx>
          <c:spPr>
            <a:solidFill>
              <a:srgbClr val="FFFFFF">
                <a:lumMod val="50000"/>
              </a:srgbClr>
            </a:solidFill>
            <a:ln>
              <a:solidFill>
                <a:srgbClr val="FFFFFF"/>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A31-435D-A737-746E6A15DE88}"/>
                </c:ext>
              </c:extLst>
            </c:dLbl>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14.8   Інформація про судові процедури, а також про хід розгляду справ є доступною та зрозумілою для громадян-учасників судових проваджень</c:v>
                </c:pt>
                <c:pt idx="1">
                  <c:v>14.3   Рівень професійної кваліфікації суддів є належним</c:v>
                </c:pt>
                <c:pt idx="2">
                  <c:v>14.9   Професія судді користується повагою та приязним ставленням звичайних людей</c:v>
                </c:pt>
                <c:pt idx="3">
                  <c:v>14.11  Критика судів з боку громадськості та різні громадські акції (пікети, протести, тощо) є виправданими та необхідними</c:v>
                </c:pt>
                <c:pt idx="4">
                  <c:v>14.4   Суттєве підвищення заробітної плати суддям (до рівня розвинутих європейських країн) сприятиме подоланню корупції</c:v>
                </c:pt>
                <c:pt idx="5">
                  <c:v>14.7   В судах створені належні умови для всіх учасників судових проваджень (в тому числі для вразливих груп): зручні приміщення, достатньо місць для очікування, умови для ознайомлен</c:v>
                </c:pt>
              </c:strCache>
            </c:strRef>
          </c:cat>
          <c:val>
            <c:numRef>
              <c:f>Sheet1!$F$2:$F$7</c:f>
              <c:numCache>
                <c:formatCode>General</c:formatCode>
                <c:ptCount val="6"/>
                <c:pt idx="0">
                  <c:v>0</c:v>
                </c:pt>
                <c:pt idx="1">
                  <c:v>0</c:v>
                </c:pt>
                <c:pt idx="2">
                  <c:v>0</c:v>
                </c:pt>
                <c:pt idx="3">
                  <c:v>1</c:v>
                </c:pt>
                <c:pt idx="4">
                  <c:v>1</c:v>
                </c:pt>
                <c:pt idx="5">
                  <c:v>0</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81397248"/>
        <c:axId val="81398784"/>
      </c:barChart>
      <c:catAx>
        <c:axId val="81397248"/>
        <c:scaling>
          <c:orientation val="maxMin"/>
        </c:scaling>
        <c:delete val="1"/>
        <c:axPos val="l"/>
        <c:numFmt formatCode="General" sourceLinked="0"/>
        <c:majorTickMark val="out"/>
        <c:minorTickMark val="none"/>
        <c:tickLblPos val="none"/>
        <c:crossAx val="81398784"/>
        <c:crosses val="autoZero"/>
        <c:auto val="1"/>
        <c:lblAlgn val="ctr"/>
        <c:lblOffset val="100"/>
        <c:noMultiLvlLbl val="0"/>
      </c:catAx>
      <c:valAx>
        <c:axId val="81398784"/>
        <c:scaling>
          <c:orientation val="minMax"/>
          <c:max val="100"/>
        </c:scaling>
        <c:delete val="1"/>
        <c:axPos val="t"/>
        <c:numFmt formatCode="General" sourceLinked="1"/>
        <c:majorTickMark val="out"/>
        <c:minorTickMark val="none"/>
        <c:tickLblPos val="none"/>
        <c:crossAx val="813972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851"/>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F22-4369-8CF8-0EDC4D79CD1D}"/>
                </c:ext>
              </c:extLst>
            </c:dLbl>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Sheet1!$B$2:$B$8</c:f>
              <c:numCache>
                <c:formatCode>General</c:formatCode>
                <c:ptCount val="7"/>
                <c:pt idx="0">
                  <c:v>31</c:v>
                </c:pt>
                <c:pt idx="1">
                  <c:v>29</c:v>
                </c:pt>
                <c:pt idx="2">
                  <c:v>23</c:v>
                </c:pt>
                <c:pt idx="3">
                  <c:v>20</c:v>
                </c:pt>
                <c:pt idx="4">
                  <c:v>19</c:v>
                </c:pt>
                <c:pt idx="5">
                  <c:v>18</c:v>
                </c:pt>
                <c:pt idx="6">
                  <c:v>16</c:v>
                </c:pt>
              </c:numCache>
            </c:numRef>
          </c:val>
          <c:extLst>
            <c:ext xmlns:c16="http://schemas.microsoft.com/office/drawing/2014/chart" uri="{C3380CC4-5D6E-409C-BE32-E72D297353CC}">
              <c16:uniqueId val="{00000001-84B7-4BFD-853A-0BF369528136}"/>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dirty="0"/>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BA-4295-B54D-6D1817A537DB}"/>
                </c:ext>
              </c:extLst>
            </c:dLbl>
            <c:dLbl>
              <c:idx val="1"/>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BA-4295-B54D-6D1817A537DB}"/>
                </c:ext>
              </c:extLst>
            </c:dLbl>
            <c:dLbl>
              <c:idx val="2"/>
              <c:layout>
                <c:manualLayout>
                  <c:x val="-0.18379901123647563"/>
                  <c:y val="-4.0078914141414177E-3"/>
                </c:manualLayout>
              </c:layout>
              <c:tx>
                <c:rich>
                  <a:bodyPr wrap="square" lIns="38100" tIns="19050" rIns="38100" bIns="19050" anchor="ctr">
                    <a:noAutofit/>
                  </a:bodyPr>
                  <a:lstStyle/>
                  <a:p>
                    <a:pPr>
                      <a:defRPr sz="1200">
                        <a:solidFill>
                          <a:schemeClr val="bg1"/>
                        </a:solidFill>
                        <a:latin typeface="Gill Sans MT" panose="020B0502020104020203"/>
                      </a:defRPr>
                    </a:pPr>
                    <a:r>
                      <a:rPr lang="en-US" dirty="0">
                        <a:solidFill>
                          <a:schemeClr val="bg1"/>
                        </a:solidFill>
                      </a:rPr>
                      <a:t>35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7782764369779033"/>
                      <c:h val="5.1333333333333321E-2"/>
                    </c:manualLayout>
                  </c15:layout>
                </c:ext>
                <c:ext xmlns:c16="http://schemas.microsoft.com/office/drawing/2014/chart" uri="{C3380CC4-5D6E-409C-BE32-E72D297353CC}">
                  <c16:uniqueId val="{00000003-4ABA-4295-B54D-6D1817A537DB}"/>
                </c:ext>
              </c:extLst>
            </c:dLbl>
            <c:dLbl>
              <c:idx val="3"/>
              <c:layout>
                <c:manualLayout>
                  <c:x val="-0.22975147764572398"/>
                  <c:y val="-4.008996212121212E-3"/>
                </c:manualLayout>
              </c:layout>
              <c:tx>
                <c:rich>
                  <a:bodyPr wrap="square" lIns="38100" tIns="19050" rIns="38100" bIns="19050" anchor="ctr">
                    <a:noAutofit/>
                  </a:bodyPr>
                  <a:lstStyle/>
                  <a:p>
                    <a:pPr>
                      <a:defRPr sz="1200">
                        <a:solidFill>
                          <a:schemeClr val="bg1"/>
                        </a:solidFill>
                        <a:latin typeface="Gill Sans MT" panose="020B0502020104020203"/>
                      </a:defRPr>
                    </a:pPr>
                    <a:r>
                      <a:rPr lang="en-US" dirty="0">
                        <a:solidFill>
                          <a:schemeClr val="bg1"/>
                        </a:solidFill>
                      </a:rPr>
                      <a:t>48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7782764369779033"/>
                      <c:h val="6.3359848484848477E-2"/>
                    </c:manualLayout>
                  </c15:layout>
                </c:ext>
                <c:ext xmlns:c16="http://schemas.microsoft.com/office/drawing/2014/chart" uri="{C3380CC4-5D6E-409C-BE32-E72D297353CC}">
                  <c16:uniqueId val="{00000004-4ABA-4295-B54D-6D1817A537DB}"/>
                </c:ext>
              </c:extLst>
            </c:dLbl>
            <c:dLbl>
              <c:idx val="4"/>
              <c:layout>
                <c:manualLayout>
                  <c:x val="-0.22056141853989544"/>
                  <c:y val="4.0088383838383914E-3"/>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57</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BA-4295-B54D-6D1817A537DB}"/>
                </c:ext>
              </c:extLst>
            </c:dLbl>
            <c:dLbl>
              <c:idx val="5"/>
              <c:layout>
                <c:manualLayout>
                  <c:x val="-0.2573216549632108"/>
                  <c:y val="-4.008996212121212E-3"/>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54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7782764369779033"/>
                      <c:h val="6.7368686868686856E-2"/>
                    </c:manualLayout>
                  </c15:layout>
                </c:ext>
                <c:ext xmlns:c16="http://schemas.microsoft.com/office/drawing/2014/chart" uri="{C3380CC4-5D6E-409C-BE32-E72D297353CC}">
                  <c16:uniqueId val="{00000006-4ABA-4295-B54D-6D1817A537DB}"/>
                </c:ext>
              </c:extLst>
            </c:dLbl>
            <c:dLbl>
              <c:idx val="6"/>
              <c:layout>
                <c:manualLayout>
                  <c:x val="-0.22056141853989544"/>
                  <c:y val="1.4698904271077959E-16"/>
                </c:manualLayout>
              </c:layout>
              <c:tx>
                <c:rich>
                  <a:bodyPr wrap="square" lIns="38100" tIns="19050" rIns="38100" bIns="19050" anchor="ctr">
                    <a:spAutoFit/>
                  </a:bodyPr>
                  <a:lstStyle/>
                  <a:p>
                    <a:pPr>
                      <a:defRPr sz="1200">
                        <a:solidFill>
                          <a:schemeClr val="bg1"/>
                        </a:solidFill>
                        <a:latin typeface="Gill Sans MT" panose="020B0502020104020203"/>
                      </a:defRPr>
                    </a:pPr>
                    <a:r>
                      <a:rPr lang="en-US" dirty="0">
                        <a:solidFill>
                          <a:schemeClr val="bg1"/>
                        </a:solidFill>
                      </a:rPr>
                      <a:t>52</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BA-4295-B54D-6D1817A537DB}"/>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Sheet1!$C$2:$C$8</c:f>
              <c:numCache>
                <c:formatCode>0</c:formatCode>
                <c:ptCount val="7"/>
                <c:pt idx="0">
                  <c:v>-33</c:v>
                </c:pt>
                <c:pt idx="1">
                  <c:v>-32</c:v>
                </c:pt>
                <c:pt idx="2">
                  <c:v>-35</c:v>
                </c:pt>
                <c:pt idx="3">
                  <c:v>-48</c:v>
                </c:pt>
                <c:pt idx="4">
                  <c:v>-57</c:v>
                </c:pt>
                <c:pt idx="5">
                  <c:v>-54</c:v>
                </c:pt>
                <c:pt idx="6">
                  <c:v>-52</c:v>
                </c:pt>
              </c:numCache>
            </c:numRef>
          </c:val>
          <c:extLst>
            <c:ext xmlns:c16="http://schemas.microsoft.com/office/drawing/2014/chart" uri="{C3380CC4-5D6E-409C-BE32-E72D297353CC}">
              <c16:uniqueId val="{00000002-84B7-4BFD-853A-0BF369528136}"/>
            </c:ext>
          </c:extLst>
        </c:ser>
        <c:dLbls>
          <c:showLegendKey val="0"/>
          <c:showVal val="1"/>
          <c:showCatName val="0"/>
          <c:showSerName val="0"/>
          <c:showPercent val="0"/>
          <c:showBubbleSize val="0"/>
        </c:dLbls>
        <c:gapWidth val="20"/>
        <c:overlap val="100"/>
        <c:axId val="86439040"/>
        <c:axId val="86440576"/>
      </c:barChart>
      <c:catAx>
        <c:axId val="86439040"/>
        <c:scaling>
          <c:orientation val="maxMin"/>
        </c:scaling>
        <c:delete val="0"/>
        <c:axPos val="l"/>
        <c:numFmt formatCode="General" sourceLinked="1"/>
        <c:majorTickMark val="none"/>
        <c:minorTickMark val="none"/>
        <c:tickLblPos val="none"/>
        <c:crossAx val="86440576"/>
        <c:crosses val="autoZero"/>
        <c:auto val="1"/>
        <c:lblAlgn val="ctr"/>
        <c:lblOffset val="100"/>
        <c:noMultiLvlLbl val="0"/>
      </c:catAx>
      <c:valAx>
        <c:axId val="86440576"/>
        <c:scaling>
          <c:orientation val="minMax"/>
          <c:max val="120"/>
          <c:min val="-120"/>
        </c:scaling>
        <c:delete val="1"/>
        <c:axPos val="t"/>
        <c:numFmt formatCode="General" sourceLinked="1"/>
        <c:majorTickMark val="out"/>
        <c:minorTickMark val="none"/>
        <c:tickLblPos val="none"/>
        <c:crossAx val="86439040"/>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856"/>
        </c:manualLayout>
      </c:layout>
      <c:barChart>
        <c:barDir val="bar"/>
        <c:grouping val="stacked"/>
        <c:varyColors val="0"/>
        <c:ser>
          <c:idx val="0"/>
          <c:order val="0"/>
          <c:tx>
            <c:strRef>
              <c:f>Sheet1!$B$1</c:f>
              <c:strCache>
                <c:ptCount val="1"/>
                <c:pt idx="0">
                  <c:v>Безумовно погоджуюсь/Скоріше</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Sheet1!$B$2:$B$8</c:f>
              <c:numCache>
                <c:formatCode>General</c:formatCode>
                <c:ptCount val="7"/>
                <c:pt idx="0">
                  <c:v>31</c:v>
                </c:pt>
                <c:pt idx="1">
                  <c:v>29</c:v>
                </c:pt>
                <c:pt idx="2">
                  <c:v>23</c:v>
                </c:pt>
                <c:pt idx="3">
                  <c:v>20</c:v>
                </c:pt>
                <c:pt idx="4">
                  <c:v>19</c:v>
                </c:pt>
                <c:pt idx="5">
                  <c:v>18</c:v>
                </c:pt>
                <c:pt idx="6">
                  <c:v>16</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layout>
                <c:manualLayout>
                  <c:x val="0.12229629629629717"/>
                  <c:y val="4.374453193350913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layout>
                <c:manualLayout>
                  <c:x val="9.4074074074074268E-3"/>
                  <c:y val="4.374453193350913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defRPr sz="1200">
                    <a:solidFill>
                      <a:srgbClr val="FFFFFF"/>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Sheet1!$C$2:$C$8</c:f>
              <c:numCache>
                <c:formatCode>General</c:formatCode>
                <c:ptCount val="7"/>
                <c:pt idx="0">
                  <c:v>33</c:v>
                </c:pt>
                <c:pt idx="1">
                  <c:v>38</c:v>
                </c:pt>
                <c:pt idx="2">
                  <c:v>40</c:v>
                </c:pt>
                <c:pt idx="3">
                  <c:v>30</c:v>
                </c:pt>
                <c:pt idx="4">
                  <c:v>22</c:v>
                </c:pt>
                <c:pt idx="5">
                  <c:v>26</c:v>
                </c:pt>
                <c:pt idx="6">
                  <c:v>26</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ні</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Sheet1!$D$2:$D$8</c:f>
              <c:numCache>
                <c:formatCode>General</c:formatCode>
                <c:ptCount val="7"/>
                <c:pt idx="0">
                  <c:v>33</c:v>
                </c:pt>
                <c:pt idx="1">
                  <c:v>32</c:v>
                </c:pt>
                <c:pt idx="2">
                  <c:v>35</c:v>
                </c:pt>
                <c:pt idx="3">
                  <c:v>48</c:v>
                </c:pt>
                <c:pt idx="4">
                  <c:v>57</c:v>
                </c:pt>
                <c:pt idx="5">
                  <c:v>54</c:v>
                </c:pt>
                <c:pt idx="6">
                  <c:v>52</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ВВ</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Sheet1!$E$2:$E$8</c:f>
              <c:numCache>
                <c:formatCode>General</c:formatCode>
                <c:ptCount val="7"/>
                <c:pt idx="0">
                  <c:v>2</c:v>
                </c:pt>
                <c:pt idx="1">
                  <c:v>1</c:v>
                </c:pt>
                <c:pt idx="2">
                  <c:v>2</c:v>
                </c:pt>
                <c:pt idx="3">
                  <c:v>1</c:v>
                </c:pt>
                <c:pt idx="4">
                  <c:v>2</c:v>
                </c:pt>
                <c:pt idx="5">
                  <c:v>2</c:v>
                </c:pt>
                <c:pt idx="6">
                  <c:v>4</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НВ</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14.5   Добір суддів відбувається виключно за критеріями професійної підготовки та високих моральних якостей</c:v>
                </c:pt>
                <c:pt idx="1">
                  <c:v>14.2   Судді завжди приймають законні та справедливі рішення</c:v>
                </c:pt>
                <c:pt idx="2">
                  <c:v>14.10  Засоби масової інформації (телебачення, газети, тощо) поширюють об’єктивну інформацію про суди та судову систему загалом</c:v>
                </c:pt>
                <c:pt idx="3">
                  <c:v>14.1   Українські громадяни довіряють судам</c:v>
                </c:pt>
                <c:pt idx="4">
                  <c:v>14.12  Розмір судового збору загалом є доступним для всіх категорій громадян-учасників судових проваджень</c:v>
                </c:pt>
                <c:pt idx="5">
                  <c:v>14.13  Розмір необхідних витрат на залучення адвоката загалом є доступним для всіх категорій громадян-учасників судових проваджень</c:v>
                </c:pt>
                <c:pt idx="6">
                  <c:v>14.6   Суди не зазнають впливу політиків, влади, олігархів</c:v>
                </c:pt>
              </c:strCache>
            </c:strRef>
          </c:cat>
          <c:val>
            <c:numRef>
              <c:f>Sheet1!$F$2:$F$8</c:f>
              <c:numCache>
                <c:formatCode>General</c:formatCode>
                <c:ptCount val="7"/>
                <c:pt idx="0">
                  <c:v>1</c:v>
                </c:pt>
                <c:pt idx="1">
                  <c:v>0</c:v>
                </c:pt>
                <c:pt idx="2">
                  <c:v>0</c:v>
                </c:pt>
                <c:pt idx="3">
                  <c:v>1</c:v>
                </c:pt>
                <c:pt idx="4">
                  <c:v>0</c:v>
                </c:pt>
                <c:pt idx="5">
                  <c:v>0</c:v>
                </c:pt>
                <c:pt idx="6">
                  <c:v>2</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86772736"/>
        <c:axId val="86790912"/>
      </c:barChart>
      <c:catAx>
        <c:axId val="86772736"/>
        <c:scaling>
          <c:orientation val="maxMin"/>
        </c:scaling>
        <c:delete val="1"/>
        <c:axPos val="l"/>
        <c:numFmt formatCode="General" sourceLinked="0"/>
        <c:majorTickMark val="out"/>
        <c:minorTickMark val="none"/>
        <c:tickLblPos val="none"/>
        <c:crossAx val="86790912"/>
        <c:crosses val="autoZero"/>
        <c:auto val="1"/>
        <c:lblAlgn val="ctr"/>
        <c:lblOffset val="100"/>
        <c:noMultiLvlLbl val="0"/>
      </c:catAx>
      <c:valAx>
        <c:axId val="86790912"/>
        <c:scaling>
          <c:orientation val="minMax"/>
          <c:max val="100"/>
        </c:scaling>
        <c:delete val="1"/>
        <c:axPos val="t"/>
        <c:numFmt formatCode="General" sourceLinked="1"/>
        <c:majorTickMark val="out"/>
        <c:minorTickMark val="none"/>
        <c:tickLblPos val="none"/>
        <c:crossAx val="867727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09565561074368"/>
          <c:y val="0.10600048372793019"/>
          <c:w val="0.64434157824593863"/>
          <c:h val="0.60194028647443698"/>
        </c:manualLayout>
      </c:layout>
      <c:barChart>
        <c:barDir val="bar"/>
        <c:grouping val="percentStacked"/>
        <c:varyColors val="0"/>
        <c:ser>
          <c:idx val="8"/>
          <c:order val="0"/>
          <c:tx>
            <c:strRef>
              <c:f>Sheet1!$B$1</c:f>
              <c:strCache>
                <c:ptCount val="1"/>
                <c:pt idx="0">
                  <c:v>Не менш, ніж один раз на тиждень</c:v>
                </c:pt>
              </c:strCache>
            </c:strRef>
          </c:tx>
          <c:spPr>
            <a:solidFill>
              <a:srgbClr val="002F6C"/>
            </a:solidFill>
            <a:ln w="25527">
              <a:noFill/>
            </a:ln>
          </c:spPr>
          <c:invertIfNegative val="0"/>
          <c:dLbls>
            <c:numFmt formatCode="#,##0" sourceLinked="0"/>
            <c:spPr>
              <a:noFill/>
              <a:ln w="25527">
                <a:noFill/>
              </a:ln>
            </c:spPr>
            <c:txPr>
              <a:bodyPr/>
              <a:lstStyle/>
              <a:p>
                <a:pPr>
                  <a:defRPr sz="900">
                    <a:solidFill>
                      <a:schemeClr val="bg1"/>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Цивільні</c:v>
                </c:pt>
                <c:pt idx="1">
                  <c:v>Адміністративні</c:v>
                </c:pt>
                <c:pt idx="2">
                  <c:v>Кримінальні</c:v>
                </c:pt>
                <c:pt idx="3">
                  <c:v>Про адміністративні правопорушення</c:v>
                </c:pt>
                <c:pt idx="4">
                  <c:v>Господарські</c:v>
                </c:pt>
              </c:strCache>
            </c:strRef>
          </c:cat>
          <c:val>
            <c:numRef>
              <c:f>Sheet1!$B$2:$B$6</c:f>
              <c:numCache>
                <c:formatCode>###0</c:formatCode>
                <c:ptCount val="5"/>
                <c:pt idx="0">
                  <c:v>39</c:v>
                </c:pt>
                <c:pt idx="1">
                  <c:v>14</c:v>
                </c:pt>
                <c:pt idx="2">
                  <c:v>17</c:v>
                </c:pt>
                <c:pt idx="3">
                  <c:v>8</c:v>
                </c:pt>
                <c:pt idx="4">
                  <c:v>8</c:v>
                </c:pt>
              </c:numCache>
            </c:numRef>
          </c:val>
          <c:extLst>
            <c:ext xmlns:c16="http://schemas.microsoft.com/office/drawing/2014/chart" uri="{C3380CC4-5D6E-409C-BE32-E72D297353CC}">
              <c16:uniqueId val="{00000000-6E9E-488C-B013-FB3CEBDAF5D0}"/>
            </c:ext>
          </c:extLst>
        </c:ser>
        <c:ser>
          <c:idx val="0"/>
          <c:order val="1"/>
          <c:tx>
            <c:strRef>
              <c:f>Sheet1!$C$1</c:f>
              <c:strCache>
                <c:ptCount val="1"/>
                <c:pt idx="0">
                  <c:v>Не щотижня, але не менш, ніж один раз на місяць</c:v>
                </c:pt>
              </c:strCache>
            </c:strRef>
          </c:tx>
          <c:spPr>
            <a:solidFill>
              <a:srgbClr val="0067B9"/>
            </a:solidFill>
            <a:ln w="25527">
              <a:noFill/>
            </a:ln>
          </c:spPr>
          <c:invertIfNegative val="0"/>
          <c:dLbls>
            <c:numFmt formatCode="#,##0" sourceLinked="0"/>
            <c:spPr>
              <a:noFill/>
              <a:ln w="25527">
                <a:noFill/>
              </a:ln>
            </c:spPr>
            <c:txPr>
              <a:bodyPr/>
              <a:lstStyle/>
              <a:p>
                <a:pPr>
                  <a:defRPr sz="900">
                    <a:solidFill>
                      <a:schemeClr val="bg1"/>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Цивільні</c:v>
                </c:pt>
                <c:pt idx="1">
                  <c:v>Адміністративні</c:v>
                </c:pt>
                <c:pt idx="2">
                  <c:v>Кримінальні</c:v>
                </c:pt>
                <c:pt idx="3">
                  <c:v>Про адміністративні правопорушення</c:v>
                </c:pt>
                <c:pt idx="4">
                  <c:v>Господарські</c:v>
                </c:pt>
              </c:strCache>
            </c:strRef>
          </c:cat>
          <c:val>
            <c:numRef>
              <c:f>Sheet1!$C$2:$C$6</c:f>
              <c:numCache>
                <c:formatCode>###0</c:formatCode>
                <c:ptCount val="5"/>
                <c:pt idx="0">
                  <c:v>29</c:v>
                </c:pt>
                <c:pt idx="1">
                  <c:v>30</c:v>
                </c:pt>
                <c:pt idx="2">
                  <c:v>17</c:v>
                </c:pt>
                <c:pt idx="3">
                  <c:v>29</c:v>
                </c:pt>
                <c:pt idx="4">
                  <c:v>22</c:v>
                </c:pt>
              </c:numCache>
            </c:numRef>
          </c:val>
          <c:extLst>
            <c:ext xmlns:c16="http://schemas.microsoft.com/office/drawing/2014/chart" uri="{C3380CC4-5D6E-409C-BE32-E72D297353CC}">
              <c16:uniqueId val="{00000001-6E9E-488C-B013-FB3CEBDAF5D0}"/>
            </c:ext>
          </c:extLst>
        </c:ser>
        <c:ser>
          <c:idx val="1"/>
          <c:order val="2"/>
          <c:tx>
            <c:strRef>
              <c:f>Sheet1!$D$1</c:f>
              <c:strCache>
                <c:ptCount val="1"/>
                <c:pt idx="0">
                  <c:v>Не щомісяця, але більше, ніж 4 рази на рік</c:v>
                </c:pt>
              </c:strCache>
            </c:strRef>
          </c:tx>
          <c:spPr>
            <a:solidFill>
              <a:srgbClr val="BA0C2F"/>
            </a:solidFill>
            <a:ln w="25527">
              <a:noFill/>
            </a:ln>
          </c:spPr>
          <c:invertIfNegative val="0"/>
          <c:dLbls>
            <c:numFmt formatCode="#,##0" sourceLinked="0"/>
            <c:spPr>
              <a:noFill/>
              <a:ln w="25527">
                <a:noFill/>
              </a:ln>
            </c:spPr>
            <c:txPr>
              <a:bodyPr/>
              <a:lstStyle/>
              <a:p>
                <a:pPr>
                  <a:defRPr sz="900">
                    <a:solidFill>
                      <a:schemeClr val="bg1"/>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Цивільні</c:v>
                </c:pt>
                <c:pt idx="1">
                  <c:v>Адміністративні</c:v>
                </c:pt>
                <c:pt idx="2">
                  <c:v>Кримінальні</c:v>
                </c:pt>
                <c:pt idx="3">
                  <c:v>Про адміністративні правопорушення</c:v>
                </c:pt>
                <c:pt idx="4">
                  <c:v>Господарські</c:v>
                </c:pt>
              </c:strCache>
            </c:strRef>
          </c:cat>
          <c:val>
            <c:numRef>
              <c:f>Sheet1!$D$2:$D$6</c:f>
              <c:numCache>
                <c:formatCode>###0</c:formatCode>
                <c:ptCount val="5"/>
                <c:pt idx="0">
                  <c:v>14</c:v>
                </c:pt>
                <c:pt idx="1">
                  <c:v>21</c:v>
                </c:pt>
                <c:pt idx="2">
                  <c:v>10</c:v>
                </c:pt>
                <c:pt idx="3">
                  <c:v>18</c:v>
                </c:pt>
                <c:pt idx="4">
                  <c:v>23</c:v>
                </c:pt>
              </c:numCache>
            </c:numRef>
          </c:val>
          <c:extLst>
            <c:ext xmlns:c16="http://schemas.microsoft.com/office/drawing/2014/chart" uri="{C3380CC4-5D6E-409C-BE32-E72D297353CC}">
              <c16:uniqueId val="{00000002-6E9E-488C-B013-FB3CEBDAF5D0}"/>
            </c:ext>
          </c:extLst>
        </c:ser>
        <c:ser>
          <c:idx val="2"/>
          <c:order val="3"/>
          <c:tx>
            <c:strRef>
              <c:f>Sheet1!$E$1</c:f>
              <c:strCache>
                <c:ptCount val="1"/>
                <c:pt idx="0">
                  <c:v>Менше, ніж 4 рази на рік</c:v>
                </c:pt>
              </c:strCache>
            </c:strRef>
          </c:tx>
          <c:spPr>
            <a:solidFill>
              <a:srgbClr val="8B0923"/>
            </a:solidFill>
          </c:spPr>
          <c:invertIfNegative val="0"/>
          <c:dLbls>
            <c:spPr>
              <a:noFill/>
              <a:ln>
                <a:noFill/>
              </a:ln>
              <a:effectLst/>
            </c:spPr>
            <c:txPr>
              <a:bodyPr/>
              <a:lstStyle/>
              <a:p>
                <a:pPr>
                  <a:defRPr sz="900">
                    <a:solidFill>
                      <a:schemeClr val="bg1"/>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Цивільні</c:v>
                </c:pt>
                <c:pt idx="1">
                  <c:v>Адміністративні</c:v>
                </c:pt>
                <c:pt idx="2">
                  <c:v>Кримінальні</c:v>
                </c:pt>
                <c:pt idx="3">
                  <c:v>Про адміністративні правопорушення</c:v>
                </c:pt>
                <c:pt idx="4">
                  <c:v>Господарські</c:v>
                </c:pt>
              </c:strCache>
            </c:strRef>
          </c:cat>
          <c:val>
            <c:numRef>
              <c:f>Sheet1!$E$2:$E$6</c:f>
              <c:numCache>
                <c:formatCode>###0</c:formatCode>
                <c:ptCount val="5"/>
                <c:pt idx="0">
                  <c:v>9</c:v>
                </c:pt>
                <c:pt idx="1">
                  <c:v>20</c:v>
                </c:pt>
                <c:pt idx="2">
                  <c:v>27</c:v>
                </c:pt>
                <c:pt idx="3">
                  <c:v>25</c:v>
                </c:pt>
                <c:pt idx="4">
                  <c:v>21</c:v>
                </c:pt>
              </c:numCache>
            </c:numRef>
          </c:val>
          <c:extLst>
            <c:ext xmlns:c16="http://schemas.microsoft.com/office/drawing/2014/chart" uri="{C3380CC4-5D6E-409C-BE32-E72D297353CC}">
              <c16:uniqueId val="{00000003-6E9E-488C-B013-FB3CEBDAF5D0}"/>
            </c:ext>
          </c:extLst>
        </c:ser>
        <c:ser>
          <c:idx val="3"/>
          <c:order val="4"/>
          <c:tx>
            <c:strRef>
              <c:f>Sheet1!$F$1</c:f>
              <c:strCache>
                <c:ptCount val="1"/>
                <c:pt idx="0">
                  <c:v>Важко відповісти</c:v>
                </c:pt>
              </c:strCache>
            </c:strRef>
          </c:tx>
          <c:spPr>
            <a:solidFill>
              <a:srgbClr val="FFFFFF">
                <a:lumMod val="50000"/>
              </a:srgbClr>
            </a:solidFill>
          </c:spPr>
          <c:invertIfNegative val="0"/>
          <c:dLbls>
            <c:spPr>
              <a:noFill/>
              <a:ln>
                <a:noFill/>
              </a:ln>
              <a:effectLst/>
            </c:spPr>
            <c:txPr>
              <a:bodyPr/>
              <a:lstStyle/>
              <a:p>
                <a:pPr>
                  <a:defRPr sz="900">
                    <a:solidFill>
                      <a:schemeClr val="bg1"/>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Цивільні</c:v>
                </c:pt>
                <c:pt idx="1">
                  <c:v>Адміністративні</c:v>
                </c:pt>
                <c:pt idx="2">
                  <c:v>Кримінальні</c:v>
                </c:pt>
                <c:pt idx="3">
                  <c:v>Про адміністративні правопорушення</c:v>
                </c:pt>
                <c:pt idx="4">
                  <c:v>Господарські</c:v>
                </c:pt>
              </c:strCache>
            </c:strRef>
          </c:cat>
          <c:val>
            <c:numRef>
              <c:f>Sheet1!$F$2:$F$6</c:f>
              <c:numCache>
                <c:formatCode>###0</c:formatCode>
                <c:ptCount val="5"/>
                <c:pt idx="0">
                  <c:v>9</c:v>
                </c:pt>
                <c:pt idx="1">
                  <c:v>15</c:v>
                </c:pt>
                <c:pt idx="2">
                  <c:v>29</c:v>
                </c:pt>
                <c:pt idx="3">
                  <c:v>20</c:v>
                </c:pt>
                <c:pt idx="4">
                  <c:v>26</c:v>
                </c:pt>
              </c:numCache>
            </c:numRef>
          </c:val>
          <c:extLst>
            <c:ext xmlns:c16="http://schemas.microsoft.com/office/drawing/2014/chart" uri="{C3380CC4-5D6E-409C-BE32-E72D297353CC}">
              <c16:uniqueId val="{00000004-6E9E-488C-B013-FB3CEBDAF5D0}"/>
            </c:ext>
          </c:extLst>
        </c:ser>
        <c:dLbls>
          <c:showLegendKey val="0"/>
          <c:showVal val="0"/>
          <c:showCatName val="0"/>
          <c:showSerName val="0"/>
          <c:showPercent val="0"/>
          <c:showBubbleSize val="0"/>
        </c:dLbls>
        <c:gapWidth val="37"/>
        <c:overlap val="100"/>
        <c:axId val="120140928"/>
        <c:axId val="120142464"/>
      </c:barChart>
      <c:catAx>
        <c:axId val="120140928"/>
        <c:scaling>
          <c:orientation val="maxMin"/>
        </c:scaling>
        <c:delete val="0"/>
        <c:axPos val="l"/>
        <c:numFmt formatCode="General" sourceLinked="1"/>
        <c:majorTickMark val="none"/>
        <c:minorTickMark val="none"/>
        <c:tickLblPos val="nextTo"/>
        <c:spPr>
          <a:ln w="9572">
            <a:noFill/>
          </a:ln>
        </c:spPr>
        <c:txPr>
          <a:bodyPr rot="0" vert="horz"/>
          <a:lstStyle/>
          <a:p>
            <a:pPr>
              <a:defRPr sz="900">
                <a:solidFill>
                  <a:schemeClr val="bg1">
                    <a:lumMod val="50000"/>
                  </a:schemeClr>
                </a:solidFill>
                <a:latin typeface="Gill Sans MT" panose="020B0502020104020203" pitchFamily="34" charset="0"/>
              </a:defRPr>
            </a:pPr>
            <a:endParaRPr lang="en-US"/>
          </a:p>
        </c:txPr>
        <c:crossAx val="120142464"/>
        <c:crosses val="autoZero"/>
        <c:auto val="1"/>
        <c:lblAlgn val="ctr"/>
        <c:lblOffset val="100"/>
        <c:noMultiLvlLbl val="0"/>
      </c:catAx>
      <c:valAx>
        <c:axId val="120142464"/>
        <c:scaling>
          <c:orientation val="minMax"/>
        </c:scaling>
        <c:delete val="0"/>
        <c:axPos val="t"/>
        <c:numFmt formatCode="0%" sourceLinked="1"/>
        <c:majorTickMark val="none"/>
        <c:minorTickMark val="none"/>
        <c:tickLblPos val="none"/>
        <c:spPr>
          <a:ln w="9572">
            <a:noFill/>
          </a:ln>
        </c:spPr>
        <c:crossAx val="120140928"/>
        <c:crosses val="autoZero"/>
        <c:crossBetween val="between"/>
      </c:valAx>
    </c:plotArea>
    <c:legend>
      <c:legendPos val="b"/>
      <c:layout>
        <c:manualLayout>
          <c:xMode val="edge"/>
          <c:yMode val="edge"/>
          <c:x val="0.31089588968845555"/>
          <c:y val="0.72125290474630355"/>
          <c:w val="0.6878323293782922"/>
          <c:h val="0.19847496696778563"/>
        </c:manualLayout>
      </c:layout>
      <c:overlay val="0"/>
      <c:txPr>
        <a:bodyPr/>
        <a:lstStyle/>
        <a:p>
          <a:pPr>
            <a:defRPr sz="800">
              <a:solidFill>
                <a:srgbClr val="6C6463"/>
              </a:solidFill>
              <a:latin typeface="Gill Sans MT" pitchFamily="34" charset="0"/>
            </a:defRPr>
          </a:pPr>
          <a:endParaRPr lang="en-US"/>
        </a:p>
      </c:txPr>
    </c:legend>
    <c:plotVisOnly val="1"/>
    <c:dispBlanksAs val="gap"/>
    <c:showDLblsOverMax val="0"/>
  </c:chart>
  <c:spPr>
    <a:noFill/>
    <a:ln>
      <a:noFill/>
    </a:ln>
  </c:spPr>
  <c:txPr>
    <a:bodyPr/>
    <a:lstStyle/>
    <a:p>
      <a:pPr>
        <a:defRPr sz="1000" b="0" i="0" u="none" strike="noStrike" baseline="0">
          <a:solidFill>
            <a:srgbClr val="333333"/>
          </a:solidFill>
          <a:latin typeface="+mn-lt"/>
          <a:ea typeface="Arial"/>
          <a:cs typeface="Arial"/>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94"/>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0"/>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4D-41F9-9385-3B5357D21B49}"/>
                </c:ext>
              </c:extLst>
            </c:dLbl>
            <c:dLbl>
              <c:idx val="11"/>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4D-41F9-9385-3B5357D21B49}"/>
                </c:ext>
              </c:extLst>
            </c:dLbl>
            <c:dLbl>
              <c:idx val="12"/>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4D-41F9-9385-3B5357D21B49}"/>
                </c:ext>
              </c:extLst>
            </c:dLbl>
            <c:dLbl>
              <c:idx val="14"/>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239-4CE4-89E6-65FE8F7F0AA7}"/>
                </c:ext>
              </c:extLst>
            </c:dLbl>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Sheet1!$B$2:$B$7</c:f>
              <c:numCache>
                <c:formatCode>General</c:formatCode>
                <c:ptCount val="6"/>
                <c:pt idx="0">
                  <c:v>78</c:v>
                </c:pt>
                <c:pt idx="1">
                  <c:v>65</c:v>
                </c:pt>
                <c:pt idx="2">
                  <c:v>63</c:v>
                </c:pt>
                <c:pt idx="3">
                  <c:v>63</c:v>
                </c:pt>
                <c:pt idx="4">
                  <c:v>62</c:v>
                </c:pt>
                <c:pt idx="5">
                  <c:v>57</c:v>
                </c:pt>
              </c:numCache>
            </c:numRef>
          </c:val>
          <c:extLst>
            <c:ext xmlns:c16="http://schemas.microsoft.com/office/drawing/2014/chart" uri="{C3380CC4-5D6E-409C-BE32-E72D297353CC}">
              <c16:uniqueId val="{00000001-84B7-4BFD-853A-0BF369528136}"/>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4D-41F9-9385-3B5357D21B49}"/>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4D-41F9-9385-3B5357D21B49}"/>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4D-41F9-9385-3B5357D21B49}"/>
                </c:ext>
              </c:extLst>
            </c:dLbl>
            <c:dLbl>
              <c:idx val="3"/>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4D-41F9-9385-3B5357D21B49}"/>
                </c:ext>
              </c:extLst>
            </c:dLbl>
            <c:dLbl>
              <c:idx val="4"/>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4D-41F9-9385-3B5357D21B49}"/>
                </c:ext>
              </c:extLst>
            </c:dLbl>
            <c:dLbl>
              <c:idx val="5"/>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4D-41F9-9385-3B5357D21B49}"/>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Sheet1!$C$2:$C$7</c:f>
              <c:numCache>
                <c:formatCode>###0</c:formatCode>
                <c:ptCount val="6"/>
                <c:pt idx="0">
                  <c:v>-5</c:v>
                </c:pt>
                <c:pt idx="1">
                  <c:v>-8</c:v>
                </c:pt>
                <c:pt idx="2">
                  <c:v>-10</c:v>
                </c:pt>
                <c:pt idx="3">
                  <c:v>-10</c:v>
                </c:pt>
                <c:pt idx="4">
                  <c:v>-7</c:v>
                </c:pt>
                <c:pt idx="5">
                  <c:v>-11</c:v>
                </c:pt>
              </c:numCache>
            </c:numRef>
          </c:val>
          <c:extLst>
            <c:ext xmlns:c16="http://schemas.microsoft.com/office/drawing/2014/chart" uri="{C3380CC4-5D6E-409C-BE32-E72D297353CC}">
              <c16:uniqueId val="{00000002-84B7-4BFD-853A-0BF369528136}"/>
            </c:ext>
          </c:extLst>
        </c:ser>
        <c:dLbls>
          <c:showLegendKey val="0"/>
          <c:showVal val="1"/>
          <c:showCatName val="0"/>
          <c:showSerName val="0"/>
          <c:showPercent val="0"/>
          <c:showBubbleSize val="0"/>
        </c:dLbls>
        <c:gapWidth val="20"/>
        <c:overlap val="100"/>
        <c:axId val="88533632"/>
        <c:axId val="100262272"/>
      </c:barChart>
      <c:catAx>
        <c:axId val="88533632"/>
        <c:scaling>
          <c:orientation val="maxMin"/>
        </c:scaling>
        <c:delete val="0"/>
        <c:axPos val="l"/>
        <c:numFmt formatCode="General" sourceLinked="1"/>
        <c:majorTickMark val="none"/>
        <c:minorTickMark val="none"/>
        <c:tickLblPos val="none"/>
        <c:crossAx val="100262272"/>
        <c:crosses val="autoZero"/>
        <c:auto val="1"/>
        <c:lblAlgn val="ctr"/>
        <c:lblOffset val="100"/>
        <c:noMultiLvlLbl val="0"/>
      </c:catAx>
      <c:valAx>
        <c:axId val="100262272"/>
        <c:scaling>
          <c:orientation val="minMax"/>
          <c:max val="120"/>
          <c:min val="-120"/>
        </c:scaling>
        <c:delete val="1"/>
        <c:axPos val="t"/>
        <c:numFmt formatCode="General" sourceLinked="1"/>
        <c:majorTickMark val="out"/>
        <c:minorTickMark val="none"/>
        <c:tickLblPos val="none"/>
        <c:crossAx val="8853363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79"/>
        </c:manualLayout>
      </c:layout>
      <c:barChart>
        <c:barDir val="bar"/>
        <c:grouping val="stacked"/>
        <c:varyColors val="0"/>
        <c:ser>
          <c:idx val="0"/>
          <c:order val="0"/>
          <c:tx>
            <c:strRef>
              <c:f>Sheet1!$B$1</c:f>
              <c:strCache>
                <c:ptCount val="1"/>
                <c:pt idx="0">
                  <c:v>Безумовно погоджуюсь/Скоріше</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Sheet1!$B$2:$B$7</c:f>
              <c:numCache>
                <c:formatCode>###0</c:formatCode>
                <c:ptCount val="6"/>
                <c:pt idx="0">
                  <c:v>78</c:v>
                </c:pt>
                <c:pt idx="1">
                  <c:v>65</c:v>
                </c:pt>
                <c:pt idx="2">
                  <c:v>63</c:v>
                </c:pt>
                <c:pt idx="3">
                  <c:v>63</c:v>
                </c:pt>
                <c:pt idx="4">
                  <c:v>62</c:v>
                </c:pt>
                <c:pt idx="5">
                  <c:v>57</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defRPr sz="1200">
                    <a:solidFill>
                      <a:srgbClr val="FFFFFF"/>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Sheet1!$C$2:$C$7</c:f>
              <c:numCache>
                <c:formatCode>###0</c:formatCode>
                <c:ptCount val="6"/>
                <c:pt idx="0">
                  <c:v>16</c:v>
                </c:pt>
                <c:pt idx="1">
                  <c:v>20</c:v>
                </c:pt>
                <c:pt idx="2">
                  <c:v>21</c:v>
                </c:pt>
                <c:pt idx="3">
                  <c:v>21</c:v>
                </c:pt>
                <c:pt idx="4">
                  <c:v>20</c:v>
                </c:pt>
                <c:pt idx="5">
                  <c:v>19</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ні</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Sheet1!$D$2:$D$7</c:f>
              <c:numCache>
                <c:formatCode>###0</c:formatCode>
                <c:ptCount val="6"/>
                <c:pt idx="0">
                  <c:v>5</c:v>
                </c:pt>
                <c:pt idx="1">
                  <c:v>8</c:v>
                </c:pt>
                <c:pt idx="2">
                  <c:v>10</c:v>
                </c:pt>
                <c:pt idx="3">
                  <c:v>10</c:v>
                </c:pt>
                <c:pt idx="4">
                  <c:v>7</c:v>
                </c:pt>
                <c:pt idx="5">
                  <c:v>11</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ВВ</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Sheet1!$E$2:$E$7</c:f>
              <c:numCache>
                <c:formatCode>###0</c:formatCode>
                <c:ptCount val="6"/>
                <c:pt idx="0">
                  <c:v>1</c:v>
                </c:pt>
                <c:pt idx="1">
                  <c:v>4</c:v>
                </c:pt>
                <c:pt idx="2">
                  <c:v>4</c:v>
                </c:pt>
                <c:pt idx="3">
                  <c:v>4</c:v>
                </c:pt>
                <c:pt idx="4">
                  <c:v>6</c:v>
                </c:pt>
                <c:pt idx="5">
                  <c:v>8</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НВ</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Корупція це дійсно найбільша проблема в Україні</c:v>
                </c:pt>
                <c:pt idx="1">
                  <c:v>Бути викривачем корупційних дій в Україні небезпечно для будь-кого, оскільки немає ефективної системи захисту свідків та викривачів</c:v>
                </c:pt>
                <c:pt idx="2">
                  <c:v>Суддя, що викриває корупційні дії своїх колег серйозно ризикує своєю кар’єрою</c:v>
                </c:pt>
                <c:pt idx="3">
                  <c:v>Прокурор, що викриває корупційні дії своїх колег серйозно ризикує своєю кар’єрою</c:v>
                </c:pt>
                <c:pt idx="4">
                  <c:v>Прокурор, що має інформацію про корупційні дії своїх колег повинен невідкладно повідомити про це Національне антикорупційне бюро (НАБУ)</c:v>
                </c:pt>
                <c:pt idx="5">
                  <c:v>Суддя, що має інформацію про корупційні дії своїх колег повинен невідкладно повідомити про це Національне антикорупційне бюро (НАБУ)</c:v>
                </c:pt>
              </c:strCache>
            </c:strRef>
          </c:cat>
          <c:val>
            <c:numRef>
              <c:f>Sheet1!$F$2:$F$7</c:f>
              <c:numCache>
                <c:formatCode>###0</c:formatCode>
                <c:ptCount val="6"/>
                <c:pt idx="0">
                  <c:v>0</c:v>
                </c:pt>
                <c:pt idx="1">
                  <c:v>3</c:v>
                </c:pt>
                <c:pt idx="2">
                  <c:v>2</c:v>
                </c:pt>
                <c:pt idx="3">
                  <c:v>2</c:v>
                </c:pt>
                <c:pt idx="4">
                  <c:v>5</c:v>
                </c:pt>
                <c:pt idx="5">
                  <c:v>5</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89995520"/>
        <c:axId val="90025984"/>
      </c:barChart>
      <c:catAx>
        <c:axId val="89995520"/>
        <c:scaling>
          <c:orientation val="maxMin"/>
        </c:scaling>
        <c:delete val="1"/>
        <c:axPos val="l"/>
        <c:numFmt formatCode="General" sourceLinked="0"/>
        <c:majorTickMark val="out"/>
        <c:minorTickMark val="none"/>
        <c:tickLblPos val="none"/>
        <c:crossAx val="90025984"/>
        <c:crosses val="autoZero"/>
        <c:auto val="1"/>
        <c:lblAlgn val="ctr"/>
        <c:lblOffset val="100"/>
        <c:noMultiLvlLbl val="0"/>
      </c:catAx>
      <c:valAx>
        <c:axId val="90025984"/>
        <c:scaling>
          <c:orientation val="minMax"/>
          <c:max val="100"/>
        </c:scaling>
        <c:delete val="1"/>
        <c:axPos val="t"/>
        <c:numFmt formatCode="###0" sourceLinked="1"/>
        <c:majorTickMark val="out"/>
        <c:minorTickMark val="none"/>
        <c:tickLblPos val="none"/>
        <c:crossAx val="89995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7269189016603286"/>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3"/>
              <c:layout>
                <c:manualLayout>
                  <c:x val="-0.1848620188606064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69-47F4-BB8F-92F6C8C0E8F1}"/>
                </c:ext>
              </c:extLst>
            </c:dLbl>
            <c:dLbl>
              <c:idx val="4"/>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AE-4301-A466-6CEBFA7BEF32}"/>
                </c:ext>
              </c:extLst>
            </c:dLbl>
            <c:dLbl>
              <c:idx val="5"/>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AE-4301-A466-6CEBFA7BEF32}"/>
                </c:ext>
              </c:extLst>
            </c:dLbl>
            <c:dLbl>
              <c:idx val="6"/>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AE-4301-A466-6CEBFA7BEF32}"/>
                </c:ext>
              </c:extLst>
            </c:dLbl>
            <c:dLbl>
              <c:idx val="10"/>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4D-41F9-9385-3B5357D21B49}"/>
                </c:ext>
              </c:extLst>
            </c:dLbl>
            <c:dLbl>
              <c:idx val="11"/>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4D-41F9-9385-3B5357D21B49}"/>
                </c:ext>
              </c:extLst>
            </c:dLbl>
            <c:dLbl>
              <c:idx val="12"/>
              <c:spPr>
                <a:noFill/>
                <a:ln>
                  <a:noFill/>
                </a:ln>
                <a:effectLst/>
              </c:spPr>
              <c:txPr>
                <a:bodyPr/>
                <a:lstStyle/>
                <a:p>
                  <a:pPr>
                    <a:defRPr sz="1200">
                      <a:solidFill>
                        <a:srgbClr val="6C6463"/>
                      </a:solidFill>
                      <a:latin typeface="Gill Sans MT"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4D-41F9-9385-3B5357D21B49}"/>
                </c:ext>
              </c:extLst>
            </c:dLbl>
            <c:dLbl>
              <c:idx val="14"/>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CE6-4DCA-97A7-1698F1C4E06E}"/>
                </c:ext>
              </c:extLst>
            </c:dLbl>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Sheet1!$B$2:$B$8</c:f>
              <c:numCache>
                <c:formatCode>General</c:formatCode>
                <c:ptCount val="7"/>
                <c:pt idx="0">
                  <c:v>49</c:v>
                </c:pt>
                <c:pt idx="1">
                  <c:v>46</c:v>
                </c:pt>
                <c:pt idx="2">
                  <c:v>42</c:v>
                </c:pt>
                <c:pt idx="3">
                  <c:v>42</c:v>
                </c:pt>
                <c:pt idx="4">
                  <c:v>21</c:v>
                </c:pt>
                <c:pt idx="5">
                  <c:v>20</c:v>
                </c:pt>
                <c:pt idx="6">
                  <c:v>18</c:v>
                </c:pt>
              </c:numCache>
            </c:numRef>
          </c:val>
          <c:extLst>
            <c:ext xmlns:c16="http://schemas.microsoft.com/office/drawing/2014/chart" uri="{C3380CC4-5D6E-409C-BE32-E72D297353CC}">
              <c16:uniqueId val="{00000001-84B7-4BFD-853A-0BF369528136}"/>
            </c:ext>
          </c:extLst>
        </c:ser>
        <c:ser>
          <c:idx val="1"/>
          <c:order val="1"/>
          <c:tx>
            <c:strRef>
              <c:f>Sheet1!$C$1</c:f>
              <c:strCache>
                <c:ptCount val="1"/>
                <c:pt idx="0">
                  <c:v>B2B (1-2)</c:v>
                </c:pt>
              </c:strCache>
            </c:strRef>
          </c:tx>
          <c:spPr>
            <a:solidFill>
              <a:srgbClr val="BA0C2F"/>
            </a:solidFill>
            <a:ln>
              <a:noFill/>
            </a:ln>
          </c:spPr>
          <c:invertIfNegative val="0"/>
          <c:dLbls>
            <c:dLbl>
              <c:idx val="0"/>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AE-4301-A466-6CEBFA7BEF32}"/>
                </c:ext>
              </c:extLst>
            </c:dLbl>
            <c:dLbl>
              <c:idx val="1"/>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AE-4301-A466-6CEBFA7BEF32}"/>
                </c:ext>
              </c:extLst>
            </c:dLbl>
            <c:dLbl>
              <c:idx val="2"/>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AE-4301-A466-6CEBFA7BEF32}"/>
                </c:ext>
              </c:extLst>
            </c:dLbl>
            <c:dLbl>
              <c:idx val="3"/>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AE-4301-A466-6CEBFA7BEF32}"/>
                </c:ext>
              </c:extLst>
            </c:dLbl>
            <c:dLbl>
              <c:idx val="4"/>
              <c:tx>
                <c:rich>
                  <a:bodyPr wrap="square" lIns="38100" tIns="19050" rIns="38100" bIns="19050" anchor="ctr">
                    <a:spAutoFit/>
                  </a:bodyPr>
                  <a:lstStyle/>
                  <a:p>
                    <a:pPr>
                      <a:defRPr sz="1200">
                        <a:solidFill>
                          <a:schemeClr val="bg1"/>
                        </a:solidFill>
                        <a:latin typeface="Gill Sans MT" panose="020B0502020104020203"/>
                      </a:defRPr>
                    </a:pPr>
                    <a:r>
                      <a:rPr lang="en-US">
                        <a:solidFill>
                          <a:schemeClr val="bg1"/>
                        </a:solidFill>
                      </a:rPr>
                      <a:t>39</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AE-4301-A466-6CEBFA7BEF32}"/>
                </c:ext>
              </c:extLst>
            </c:dLbl>
            <c:dLbl>
              <c:idx val="5"/>
              <c:layout>
                <c:manualLayout>
                  <c:x val="-0.20218057670153525"/>
                  <c:y val="4.0552362707535119E-3"/>
                </c:manualLayout>
              </c:layout>
              <c:tx>
                <c:rich>
                  <a:bodyPr wrap="square" lIns="38100" tIns="19050" rIns="38100" bIns="19050" anchor="ctr">
                    <a:spAutoFit/>
                  </a:bodyPr>
                  <a:lstStyle/>
                  <a:p>
                    <a:pPr>
                      <a:defRPr sz="1200">
                        <a:solidFill>
                          <a:schemeClr val="bg1"/>
                        </a:solidFill>
                        <a:latin typeface="Gill Sans MT" panose="020B0502020104020203"/>
                      </a:defRPr>
                    </a:pPr>
                    <a:r>
                      <a:rPr lang="en-US">
                        <a:solidFill>
                          <a:schemeClr val="bg1"/>
                        </a:solidFill>
                      </a:rPr>
                      <a:t>41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AE-4301-A466-6CEBFA7BEF32}"/>
                </c:ext>
              </c:extLst>
            </c:dLbl>
            <c:dLbl>
              <c:idx val="6"/>
              <c:layout>
                <c:manualLayout>
                  <c:x val="-0.22975147764572396"/>
                  <c:y val="1.4867857193734061E-16"/>
                </c:manualLayout>
              </c:layout>
              <c:tx>
                <c:rich>
                  <a:bodyPr wrap="square" lIns="38100" tIns="19050" rIns="38100" bIns="19050" anchor="ctr">
                    <a:spAutoFit/>
                  </a:bodyPr>
                  <a:lstStyle/>
                  <a:p>
                    <a:pPr>
                      <a:defRPr sz="1200">
                        <a:solidFill>
                          <a:schemeClr val="bg1"/>
                        </a:solidFill>
                        <a:latin typeface="Gill Sans MT" panose="020B0502020104020203"/>
                      </a:defRPr>
                    </a:pPr>
                    <a:r>
                      <a:rPr lang="en-US">
                        <a:solidFill>
                          <a:schemeClr val="bg1"/>
                        </a:solidFill>
                      </a:rPr>
                      <a:t>50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AE-4301-A466-6CEBFA7BEF32}"/>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Sheet1!$C$2:$C$8</c:f>
              <c:numCache>
                <c:formatCode>###0</c:formatCode>
                <c:ptCount val="7"/>
                <c:pt idx="0">
                  <c:v>-20</c:v>
                </c:pt>
                <c:pt idx="1">
                  <c:v>-24</c:v>
                </c:pt>
                <c:pt idx="2">
                  <c:v>-26</c:v>
                </c:pt>
                <c:pt idx="3">
                  <c:v>-27</c:v>
                </c:pt>
                <c:pt idx="4">
                  <c:v>-39</c:v>
                </c:pt>
                <c:pt idx="5">
                  <c:v>-41</c:v>
                </c:pt>
                <c:pt idx="6">
                  <c:v>-50</c:v>
                </c:pt>
              </c:numCache>
            </c:numRef>
          </c:val>
          <c:extLst>
            <c:ext xmlns:c16="http://schemas.microsoft.com/office/drawing/2014/chart" uri="{C3380CC4-5D6E-409C-BE32-E72D297353CC}">
              <c16:uniqueId val="{00000002-84B7-4BFD-853A-0BF369528136}"/>
            </c:ext>
          </c:extLst>
        </c:ser>
        <c:dLbls>
          <c:showLegendKey val="0"/>
          <c:showVal val="1"/>
          <c:showCatName val="0"/>
          <c:showSerName val="0"/>
          <c:showPercent val="0"/>
          <c:showBubbleSize val="0"/>
        </c:dLbls>
        <c:gapWidth val="20"/>
        <c:overlap val="100"/>
        <c:axId val="90237184"/>
        <c:axId val="90263552"/>
      </c:barChart>
      <c:catAx>
        <c:axId val="90237184"/>
        <c:scaling>
          <c:orientation val="maxMin"/>
        </c:scaling>
        <c:delete val="0"/>
        <c:axPos val="l"/>
        <c:numFmt formatCode="General" sourceLinked="1"/>
        <c:majorTickMark val="none"/>
        <c:minorTickMark val="none"/>
        <c:tickLblPos val="none"/>
        <c:crossAx val="90263552"/>
        <c:crosses val="autoZero"/>
        <c:auto val="1"/>
        <c:lblAlgn val="ctr"/>
        <c:lblOffset val="100"/>
        <c:noMultiLvlLbl val="0"/>
      </c:catAx>
      <c:valAx>
        <c:axId val="90263552"/>
        <c:scaling>
          <c:orientation val="minMax"/>
          <c:max val="120"/>
          <c:min val="-120"/>
        </c:scaling>
        <c:delete val="1"/>
        <c:axPos val="t"/>
        <c:numFmt formatCode="General" sourceLinked="1"/>
        <c:majorTickMark val="out"/>
        <c:minorTickMark val="none"/>
        <c:tickLblPos val="none"/>
        <c:crossAx val="90237184"/>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7647736644110812"/>
        </c:manualLayout>
      </c:layout>
      <c:barChart>
        <c:barDir val="bar"/>
        <c:grouping val="stacked"/>
        <c:varyColors val="0"/>
        <c:ser>
          <c:idx val="0"/>
          <c:order val="0"/>
          <c:tx>
            <c:strRef>
              <c:f>Sheet1!$B$1</c:f>
              <c:strCache>
                <c:ptCount val="1"/>
                <c:pt idx="0">
                  <c:v>Безумовно погоджуюсь/Скоріше</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Sheet1!$B$2:$B$8</c:f>
              <c:numCache>
                <c:formatCode>###0</c:formatCode>
                <c:ptCount val="7"/>
                <c:pt idx="0">
                  <c:v>49</c:v>
                </c:pt>
                <c:pt idx="1">
                  <c:v>46</c:v>
                </c:pt>
                <c:pt idx="2">
                  <c:v>42</c:v>
                </c:pt>
                <c:pt idx="3">
                  <c:v>42</c:v>
                </c:pt>
                <c:pt idx="4">
                  <c:v>21</c:v>
                </c:pt>
                <c:pt idx="5">
                  <c:v>20</c:v>
                </c:pt>
                <c:pt idx="6">
                  <c:v>18</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defRPr sz="1200">
                    <a:solidFill>
                      <a:srgbClr val="FFFFFF"/>
                    </a:solidFill>
                    <a:latin typeface="Gill Sans MT"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Sheet1!$C$2:$C$8</c:f>
              <c:numCache>
                <c:formatCode>###0</c:formatCode>
                <c:ptCount val="7"/>
                <c:pt idx="0">
                  <c:v>27</c:v>
                </c:pt>
                <c:pt idx="1">
                  <c:v>24</c:v>
                </c:pt>
                <c:pt idx="2">
                  <c:v>24</c:v>
                </c:pt>
                <c:pt idx="3">
                  <c:v>23</c:v>
                </c:pt>
                <c:pt idx="4">
                  <c:v>30</c:v>
                </c:pt>
                <c:pt idx="5">
                  <c:v>29</c:v>
                </c:pt>
                <c:pt idx="6">
                  <c:v>21</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ні</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Sheet1!$D$2:$D$8</c:f>
              <c:numCache>
                <c:formatCode>###0</c:formatCode>
                <c:ptCount val="7"/>
                <c:pt idx="0">
                  <c:v>20</c:v>
                </c:pt>
                <c:pt idx="1">
                  <c:v>24</c:v>
                </c:pt>
                <c:pt idx="2">
                  <c:v>26</c:v>
                </c:pt>
                <c:pt idx="3">
                  <c:v>27</c:v>
                </c:pt>
                <c:pt idx="4">
                  <c:v>39</c:v>
                </c:pt>
                <c:pt idx="5">
                  <c:v>41</c:v>
                </c:pt>
                <c:pt idx="6">
                  <c:v>50</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ВВ</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Sheet1!$E$2:$E$8</c:f>
              <c:numCache>
                <c:formatCode>###0</c:formatCode>
                <c:ptCount val="7"/>
                <c:pt idx="0">
                  <c:v>3</c:v>
                </c:pt>
                <c:pt idx="1">
                  <c:v>4</c:v>
                </c:pt>
                <c:pt idx="2">
                  <c:v>6</c:v>
                </c:pt>
                <c:pt idx="3">
                  <c:v>5</c:v>
                </c:pt>
                <c:pt idx="4">
                  <c:v>7</c:v>
                </c:pt>
                <c:pt idx="5">
                  <c:v>8</c:v>
                </c:pt>
                <c:pt idx="6">
                  <c:v>7</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НВ</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Судова система в Україні здатна стати основою подолання корупції в усіх гілках влади</c:v>
                </c:pt>
                <c:pt idx="1">
                  <c:v>Створення Національного антикорупційного бюро (НАБУ) було необхідним кроком української влади</c:v>
                </c:pt>
                <c:pt idx="2">
                  <c:v> Створення Національного агентства з запобігання корупції (НАЗК) було необхідним кроком української влади</c:v>
                </c:pt>
                <c:pt idx="3">
                  <c:v>Створення вищого спеціалізованого антикорупційного суду матиме позитивний вплив на подолання корупції</c:v>
                </c:pt>
                <c:pt idx="4">
                  <c:v> НАБУ працює ефективно</c:v>
                </c:pt>
                <c:pt idx="5">
                  <c:v>НАЗК працює ефективно</c:v>
                </c:pt>
                <c:pt idx="6">
                  <c:v>Існують ситуації, коли корупційні дії можна виправдати</c:v>
                </c:pt>
              </c:strCache>
            </c:strRef>
          </c:cat>
          <c:val>
            <c:numRef>
              <c:f>Sheet1!$F$2:$F$8</c:f>
              <c:numCache>
                <c:formatCode>###0</c:formatCode>
                <c:ptCount val="7"/>
                <c:pt idx="0">
                  <c:v>1</c:v>
                </c:pt>
                <c:pt idx="1">
                  <c:v>2</c:v>
                </c:pt>
                <c:pt idx="2">
                  <c:v>2</c:v>
                </c:pt>
                <c:pt idx="3">
                  <c:v>3</c:v>
                </c:pt>
                <c:pt idx="4">
                  <c:v>3</c:v>
                </c:pt>
                <c:pt idx="5">
                  <c:v>2</c:v>
                </c:pt>
                <c:pt idx="6">
                  <c:v>4</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90354048"/>
        <c:axId val="90355584"/>
      </c:barChart>
      <c:catAx>
        <c:axId val="90354048"/>
        <c:scaling>
          <c:orientation val="maxMin"/>
        </c:scaling>
        <c:delete val="1"/>
        <c:axPos val="l"/>
        <c:numFmt formatCode="General" sourceLinked="0"/>
        <c:majorTickMark val="out"/>
        <c:minorTickMark val="none"/>
        <c:tickLblPos val="none"/>
        <c:crossAx val="90355584"/>
        <c:crosses val="autoZero"/>
        <c:auto val="1"/>
        <c:lblAlgn val="ctr"/>
        <c:lblOffset val="100"/>
        <c:noMultiLvlLbl val="0"/>
      </c:catAx>
      <c:valAx>
        <c:axId val="90355584"/>
        <c:scaling>
          <c:orientation val="minMax"/>
          <c:max val="100"/>
        </c:scaling>
        <c:delete val="1"/>
        <c:axPos val="t"/>
        <c:numFmt formatCode="###0" sourceLinked="1"/>
        <c:majorTickMark val="out"/>
        <c:minorTickMark val="none"/>
        <c:tickLblPos val="none"/>
        <c:crossAx val="903540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928"/>
        </c:manualLayout>
      </c:layout>
      <c:barChart>
        <c:barDir val="bar"/>
        <c:grouping val="clustered"/>
        <c:varyColors val="0"/>
        <c:ser>
          <c:idx val="1"/>
          <c:order val="1"/>
          <c:tx>
            <c:strRef>
              <c:f>Sheet1!$B$1</c:f>
              <c:strCache>
                <c:ptCount val="1"/>
                <c:pt idx="0">
                  <c:v>T2B (4-5)</c:v>
                </c:pt>
              </c:strCache>
            </c:strRef>
          </c:tx>
          <c:spPr>
            <a:solidFill>
              <a:srgbClr val="BA0C2F"/>
            </a:solidFill>
            <a:ln>
              <a:noFill/>
            </a:ln>
          </c:spPr>
          <c:invertIfNegative val="0"/>
          <c:dLbls>
            <c:spPr>
              <a:noFill/>
              <a:ln>
                <a:noFill/>
              </a:ln>
              <a:effectLst/>
            </c:spPr>
            <c:txPr>
              <a:bodyPr wrap="square" lIns="38100" tIns="19050" rIns="38100" bIns="19050" anchor="ctr">
                <a:spAutoFit/>
              </a:bodyPr>
              <a:lstStyle/>
              <a:p>
                <a:pPr>
                  <a:defRPr sz="1200">
                    <a:solidFill>
                      <a:schemeClr val="bg1">
                        <a:lumMod val="50000"/>
                      </a:schemeClr>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###0</c:formatCode>
                <c:ptCount val="4"/>
                <c:pt idx="0">
                  <c:v>40</c:v>
                </c:pt>
                <c:pt idx="1">
                  <c:v>38</c:v>
                </c:pt>
                <c:pt idx="2">
                  <c:v>30</c:v>
                </c:pt>
                <c:pt idx="3">
                  <c:v>26</c:v>
                </c:pt>
              </c:numCache>
            </c:numRef>
          </c:val>
          <c:extLst>
            <c:ext xmlns:c16="http://schemas.microsoft.com/office/drawing/2014/chart" uri="{C3380CC4-5D6E-409C-BE32-E72D297353CC}">
              <c16:uniqueId val="{00000002-44E8-47D1-9497-D1B20D7F2DD1}"/>
            </c:ext>
          </c:extLst>
        </c:ser>
        <c:ser>
          <c:idx val="2"/>
          <c:order val="2"/>
          <c:tx>
            <c:strRef>
              <c:f>Sheet1!$C$1</c:f>
              <c:strCache>
                <c:ptCount val="1"/>
                <c:pt idx="0">
                  <c:v>B2B (1-2)</c:v>
                </c:pt>
              </c:strCache>
            </c:strRef>
          </c:tx>
          <c:spPr>
            <a:solidFill>
              <a:srgbClr val="002F6C"/>
            </a:solidFill>
          </c:spPr>
          <c:invertIfNegative val="0"/>
          <c:dLbls>
            <c:dLbl>
              <c:idx val="0"/>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7A-46E5-AD6E-929BCB808782}"/>
                </c:ext>
              </c:extLst>
            </c:dLbl>
            <c:dLbl>
              <c:idx val="1"/>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7A-46E5-AD6E-929BCB808782}"/>
                </c:ext>
              </c:extLst>
            </c:dLbl>
            <c:dLbl>
              <c:idx val="2"/>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7A-46E5-AD6E-929BCB808782}"/>
                </c:ext>
              </c:extLst>
            </c:dLbl>
            <c:dLbl>
              <c:idx val="3"/>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7A-46E5-AD6E-929BCB808782}"/>
                </c:ext>
              </c:extLst>
            </c:dLbl>
            <c:dLbl>
              <c:idx val="4"/>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43-439B-BEB5-2AF37E89D78D}"/>
                </c:ext>
              </c:extLst>
            </c:dLbl>
            <c:dLbl>
              <c:idx val="5"/>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43-439B-BEB5-2AF37E89D78D}"/>
                </c:ext>
              </c:extLst>
            </c:dLbl>
            <c:spPr>
              <a:noFill/>
              <a:ln>
                <a:noFill/>
              </a:ln>
              <a:effectLst/>
            </c:spPr>
            <c:txPr>
              <a:bodyPr wrap="square" lIns="38100" tIns="19050" rIns="38100" bIns="19050" anchor="ctr">
                <a:spAutoFit/>
              </a:bodyPr>
              <a:lstStyle/>
              <a:p>
                <a:pPr>
                  <a:defRPr sz="1200">
                    <a:solidFill>
                      <a:schemeClr val="bg1">
                        <a:lumMod val="50000"/>
                      </a:schemeClr>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Sheet1!$C$2:$C$5</c:f>
              <c:numCache>
                <c:formatCode>0</c:formatCode>
                <c:ptCount val="4"/>
                <c:pt idx="0">
                  <c:v>-24</c:v>
                </c:pt>
                <c:pt idx="1">
                  <c:v>-21</c:v>
                </c:pt>
                <c:pt idx="2">
                  <c:v>-29</c:v>
                </c:pt>
                <c:pt idx="3">
                  <c:v>-29</c:v>
                </c:pt>
              </c:numCache>
            </c:numRef>
          </c:val>
          <c:extLst>
            <c:ext xmlns:c16="http://schemas.microsoft.com/office/drawing/2014/chart" uri="{C3380CC4-5D6E-409C-BE32-E72D297353CC}">
              <c16:uniqueId val="{00000000-F370-490C-A58B-285A52051F99}"/>
            </c:ext>
          </c:extLst>
        </c:ser>
        <c:dLbls>
          <c:showLegendKey val="0"/>
          <c:showVal val="1"/>
          <c:showCatName val="0"/>
          <c:showSerName val="0"/>
          <c:showPercent val="0"/>
          <c:showBubbleSize val="0"/>
        </c:dLbls>
        <c:gapWidth val="20"/>
        <c:overlap val="100"/>
        <c:axId val="92736512"/>
        <c:axId val="93192960"/>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rgbClr val="BA0C2F"/>
                  </a:solidFill>
                  <a:ln>
                    <a:noFill/>
                  </a:ln>
                </c:spPr>
                <c:invertIfNegative val="0"/>
                <c:dLbls>
                  <c:dLbl>
                    <c:idx val="14"/>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FC3-4B28-9BAD-F6D02BEE3727}"/>
                      </c:ext>
                    </c:extLst>
                  </c:dLbl>
                  <c:spPr>
                    <a:noFill/>
                    <a:ln>
                      <a:noFill/>
                    </a:ln>
                    <a:effectLst/>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showLeaderLines val="0"/>
                  <c:extLst>
                    <c:ext uri="{CE6537A1-D6FC-4f65-9D91-7224C49458BB}">
                      <c15:showLeaderLines val="0"/>
                    </c:ext>
                  </c:extLst>
                </c:dLbls>
                <c:val>
                  <c:numRef>
                    <c:extLst>
                      <c:ext uri="{02D57815-91ED-43cb-92C2-25804820EDAC}">
                        <c15:formulaRef>
                          <c15:sqref>Sheet1!$A$2:$A$5</c15:sqref>
                        </c15:formulaRef>
                      </c:ext>
                    </c:extLst>
                    <c:numCache>
                      <c:formatCode>General</c:formatCode>
                      <c:ptCount val="4"/>
                    </c:numCache>
                  </c:numRef>
                </c:val>
                <c:extLst>
                  <c:ext xmlns:c16="http://schemas.microsoft.com/office/drawing/2014/chart" uri="{C3380CC4-5D6E-409C-BE32-E72D297353CC}">
                    <c16:uniqueId val="{00000001-44E8-47D1-9497-D1B20D7F2DD1}"/>
                  </c:ext>
                </c:extLst>
              </c15:ser>
            </c15:filteredBarSeries>
          </c:ext>
        </c:extLst>
      </c:barChart>
      <c:catAx>
        <c:axId val="92736512"/>
        <c:scaling>
          <c:orientation val="maxMin"/>
        </c:scaling>
        <c:delete val="0"/>
        <c:axPos val="l"/>
        <c:numFmt formatCode="General" sourceLinked="1"/>
        <c:majorTickMark val="none"/>
        <c:minorTickMark val="none"/>
        <c:tickLblPos val="none"/>
        <c:crossAx val="93192960"/>
        <c:crosses val="autoZero"/>
        <c:auto val="1"/>
        <c:lblAlgn val="ctr"/>
        <c:lblOffset val="100"/>
        <c:noMultiLvlLbl val="0"/>
      </c:catAx>
      <c:valAx>
        <c:axId val="93192960"/>
        <c:scaling>
          <c:orientation val="minMax"/>
          <c:max val="120"/>
          <c:min val="-120"/>
        </c:scaling>
        <c:delete val="1"/>
        <c:axPos val="t"/>
        <c:numFmt formatCode="###0" sourceLinked="1"/>
        <c:majorTickMark val="out"/>
        <c:minorTickMark val="none"/>
        <c:tickLblPos val="none"/>
        <c:crossAx val="9273651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577922638407776"/>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BA0C2F"/>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Суди є недостатньо відкритими для суспільства</c:v>
                </c:pt>
                <c:pt idx="1">
                  <c:v>Неможливо притягнути суддю, який вчинив корупційний злочин, до відповідальності через “ кругову поруку” суддів</c:v>
                </c:pt>
                <c:pt idx="2">
                  <c:v>Підкуп суддів є звичайною практикою в українських судах</c:v>
                </c:pt>
                <c:pt idx="3">
                  <c:v>Корупція в судах зростає</c:v>
                </c:pt>
              </c:strCache>
            </c:strRef>
          </c:cat>
          <c:val>
            <c:numRef>
              <c:f>Sheet1!$B$2:$B$5</c:f>
              <c:numCache>
                <c:formatCode>###0</c:formatCode>
                <c:ptCount val="4"/>
                <c:pt idx="0">
                  <c:v>40</c:v>
                </c:pt>
                <c:pt idx="1">
                  <c:v>38</c:v>
                </c:pt>
                <c:pt idx="2">
                  <c:v>30</c:v>
                </c:pt>
                <c:pt idx="3">
                  <c:v>26</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spPr>
              <a:noFill/>
              <a:ln>
                <a:noFill/>
              </a:ln>
              <a:effectLst/>
            </c:spPr>
            <c:txPr>
              <a:bodyPr/>
              <a:lstStyle/>
              <a:p>
                <a:pPr algn="ct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Суди є недостатньо відкритими для суспільства</c:v>
                </c:pt>
                <c:pt idx="1">
                  <c:v>Неможливо притягнути суддю, який вчинив корупційний злочин, до відповідальності через “ кругову поруку” суддів</c:v>
                </c:pt>
                <c:pt idx="2">
                  <c:v>Підкуп суддів є звичайною практикою в українських судах</c:v>
                </c:pt>
                <c:pt idx="3">
                  <c:v>Корупція в судах зростає</c:v>
                </c:pt>
              </c:strCache>
            </c:strRef>
          </c:cat>
          <c:val>
            <c:numRef>
              <c:f>Sheet1!$C$2:$C$5</c:f>
              <c:numCache>
                <c:formatCode>###0</c:formatCode>
                <c:ptCount val="4"/>
                <c:pt idx="0">
                  <c:v>32</c:v>
                </c:pt>
                <c:pt idx="1">
                  <c:v>33</c:v>
                </c:pt>
                <c:pt idx="2">
                  <c:v>29</c:v>
                </c:pt>
                <c:pt idx="3">
                  <c:v>34</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002F6C"/>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F-4247-849E-0944BB6C9022}"/>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BF-4247-849E-0944BB6C9022}"/>
                </c:ext>
              </c:extLst>
            </c:dLbl>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Суди є недостатньо відкритими для суспільства</c:v>
                </c:pt>
                <c:pt idx="1">
                  <c:v>Неможливо притягнути суддю, який вчинив корупційний злочин, до відповідальності через “ кругову поруку” суддів</c:v>
                </c:pt>
                <c:pt idx="2">
                  <c:v>Підкуп суддів є звичайною практикою в українських судах</c:v>
                </c:pt>
                <c:pt idx="3">
                  <c:v>Корупція в судах зростає</c:v>
                </c:pt>
              </c:strCache>
            </c:strRef>
          </c:cat>
          <c:val>
            <c:numRef>
              <c:f>Sheet1!$D$2:$D$5</c:f>
              <c:numCache>
                <c:formatCode>###0</c:formatCode>
                <c:ptCount val="4"/>
                <c:pt idx="0">
                  <c:v>24</c:v>
                </c:pt>
                <c:pt idx="1">
                  <c:v>21</c:v>
                </c:pt>
                <c:pt idx="2">
                  <c:v>29</c:v>
                </c:pt>
                <c:pt idx="3">
                  <c:v>29</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Суди є недостатньо відкритими для суспільства</c:v>
                </c:pt>
                <c:pt idx="1">
                  <c:v>Неможливо притягнути суддю, який вчинив корупційний злочин, до відповідальності через “ кругову поруку” суддів</c:v>
                </c:pt>
                <c:pt idx="2">
                  <c:v>Підкуп суддів є звичайною практикою в українських судах</c:v>
                </c:pt>
                <c:pt idx="3">
                  <c:v>Корупція в судах зростає</c:v>
                </c:pt>
              </c:strCache>
            </c:strRef>
          </c:cat>
          <c:val>
            <c:numRef>
              <c:f>Sheet1!$E$2:$E$5</c:f>
              <c:numCache>
                <c:formatCode>###0</c:formatCode>
                <c:ptCount val="4"/>
                <c:pt idx="0">
                  <c:v>3</c:v>
                </c:pt>
                <c:pt idx="1">
                  <c:v>5</c:v>
                </c:pt>
                <c:pt idx="2">
                  <c:v>8</c:v>
                </c:pt>
                <c:pt idx="3">
                  <c:v>7</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Відмова від відповіді</c:v>
                </c:pt>
              </c:strCache>
            </c:strRef>
          </c:tx>
          <c:spPr>
            <a:solidFill>
              <a:srgbClr val="E7E7E5"/>
            </a:solidFill>
            <a:ln>
              <a:solidFill>
                <a:srgbClr val="FFFFFF"/>
              </a:solidFill>
            </a:ln>
          </c:spPr>
          <c:invertIfNegative val="0"/>
          <c:dPt>
            <c:idx val="0"/>
            <c:invertIfNegative val="0"/>
            <c:bubble3D val="0"/>
            <c:spPr>
              <a:solidFill>
                <a:srgbClr val="FFFFFF">
                  <a:lumMod val="50000"/>
                </a:srgbClr>
              </a:solidFill>
              <a:ln>
                <a:solidFill>
                  <a:srgbClr val="FFFFFF"/>
                </a:solidFill>
              </a:ln>
            </c:spPr>
            <c:extLst>
              <c:ext xmlns:c16="http://schemas.microsoft.com/office/drawing/2014/chart" uri="{C3380CC4-5D6E-409C-BE32-E72D297353CC}">
                <c16:uniqueId val="{00000006-7AF4-48ED-B058-7C5838D4EBF5}"/>
              </c:ext>
            </c:extLst>
          </c:dPt>
          <c:dPt>
            <c:idx val="1"/>
            <c:invertIfNegative val="0"/>
            <c:bubble3D val="0"/>
            <c:spPr>
              <a:solidFill>
                <a:srgbClr val="FFFFFF">
                  <a:lumMod val="50000"/>
                </a:srgbClr>
              </a:solidFill>
              <a:ln>
                <a:solidFill>
                  <a:srgbClr val="FFFFFF"/>
                </a:solidFill>
              </a:ln>
            </c:spPr>
            <c:extLst>
              <c:ext xmlns:c16="http://schemas.microsoft.com/office/drawing/2014/chart" uri="{C3380CC4-5D6E-409C-BE32-E72D297353CC}">
                <c16:uniqueId val="{00000003-7AF4-48ED-B058-7C5838D4EBF5}"/>
              </c:ext>
            </c:extLst>
          </c:dPt>
          <c:dPt>
            <c:idx val="2"/>
            <c:invertIfNegative val="0"/>
            <c:bubble3D val="0"/>
            <c:spPr>
              <a:solidFill>
                <a:srgbClr val="FFFFFF">
                  <a:lumMod val="50000"/>
                </a:srgbClr>
              </a:solidFill>
              <a:ln>
                <a:solidFill>
                  <a:srgbClr val="FFFFFF"/>
                </a:solidFill>
              </a:ln>
            </c:spPr>
            <c:extLst>
              <c:ext xmlns:c16="http://schemas.microsoft.com/office/drawing/2014/chart" uri="{C3380CC4-5D6E-409C-BE32-E72D297353CC}">
                <c16:uniqueId val="{00000004-7AF4-48ED-B058-7C5838D4EBF5}"/>
              </c:ext>
            </c:extLst>
          </c:dPt>
          <c:dPt>
            <c:idx val="3"/>
            <c:invertIfNegative val="0"/>
            <c:bubble3D val="0"/>
            <c:spPr>
              <a:solidFill>
                <a:srgbClr val="FFFFFF">
                  <a:lumMod val="50000"/>
                </a:srgbClr>
              </a:solidFill>
              <a:ln>
                <a:solidFill>
                  <a:srgbClr val="FFFFFF"/>
                </a:solidFill>
              </a:ln>
            </c:spPr>
            <c:extLst>
              <c:ext xmlns:c16="http://schemas.microsoft.com/office/drawing/2014/chart" uri="{C3380CC4-5D6E-409C-BE32-E72D297353CC}">
                <c16:uniqueId val="{00000005-7AF4-48ED-B058-7C5838D4EBF5}"/>
              </c:ext>
            </c:extLst>
          </c:dPt>
          <c:cat>
            <c:strRef>
              <c:f>Sheet1!$A$2:$A$5</c:f>
              <c:strCache>
                <c:ptCount val="4"/>
                <c:pt idx="0">
                  <c:v>Суди є недостатньо відкритими для суспільства</c:v>
                </c:pt>
                <c:pt idx="1">
                  <c:v>Неможливо притягнути суддю, який вчинив корупційний злочин, до відповідальності через “ кругову поруку” суддів</c:v>
                </c:pt>
                <c:pt idx="2">
                  <c:v>Підкуп суддів є звичайною практикою в українських судах</c:v>
                </c:pt>
                <c:pt idx="3">
                  <c:v>Корупція в судах зростає</c:v>
                </c:pt>
              </c:strCache>
            </c:strRef>
          </c:cat>
          <c:val>
            <c:numRef>
              <c:f>Sheet1!$F$2:$F$5</c:f>
              <c:numCache>
                <c:formatCode>###0</c:formatCode>
                <c:ptCount val="4"/>
                <c:pt idx="0">
                  <c:v>1</c:v>
                </c:pt>
                <c:pt idx="1">
                  <c:v>3</c:v>
                </c:pt>
                <c:pt idx="2">
                  <c:v>4</c:v>
                </c:pt>
                <c:pt idx="3">
                  <c:v>4</c:v>
                </c:pt>
              </c:numCache>
            </c:numRef>
          </c:val>
          <c:extLst>
            <c:ext xmlns:c16="http://schemas.microsoft.com/office/drawing/2014/chart" uri="{C3380CC4-5D6E-409C-BE32-E72D297353CC}">
              <c16:uniqueId val="{00000002-7AF4-48ED-B058-7C5838D4EBF5}"/>
            </c:ext>
          </c:extLst>
        </c:ser>
        <c:dLbls>
          <c:showLegendKey val="0"/>
          <c:showVal val="0"/>
          <c:showCatName val="0"/>
          <c:showSerName val="0"/>
          <c:showPercent val="0"/>
          <c:showBubbleSize val="0"/>
        </c:dLbls>
        <c:gapWidth val="22"/>
        <c:overlap val="100"/>
        <c:axId val="94063232"/>
        <c:axId val="94073216"/>
      </c:barChart>
      <c:catAx>
        <c:axId val="94063232"/>
        <c:scaling>
          <c:orientation val="maxMin"/>
        </c:scaling>
        <c:delete val="1"/>
        <c:axPos val="l"/>
        <c:numFmt formatCode="General" sourceLinked="0"/>
        <c:majorTickMark val="out"/>
        <c:minorTickMark val="none"/>
        <c:tickLblPos val="none"/>
        <c:crossAx val="94073216"/>
        <c:crosses val="autoZero"/>
        <c:auto val="1"/>
        <c:lblAlgn val="ctr"/>
        <c:lblOffset val="100"/>
        <c:noMultiLvlLbl val="0"/>
      </c:catAx>
      <c:valAx>
        <c:axId val="94073216"/>
        <c:scaling>
          <c:orientation val="minMax"/>
          <c:max val="100"/>
        </c:scaling>
        <c:delete val="1"/>
        <c:axPos val="t"/>
        <c:numFmt formatCode="###0" sourceLinked="1"/>
        <c:majorTickMark val="out"/>
        <c:minorTickMark val="none"/>
        <c:tickLblPos val="none"/>
        <c:crossAx val="94063232"/>
        <c:crosses val="autoZero"/>
        <c:crossBetween val="between"/>
      </c:valAx>
    </c:plotArea>
    <c:plotVisOnly val="1"/>
    <c:dispBlanksAs val="gap"/>
    <c:showDLblsOverMax val="0"/>
  </c:chart>
  <c:txPr>
    <a:bodyPr/>
    <a:lstStyle/>
    <a:p>
      <a:pPr algn="ctr">
        <a:defRPr lang="ru-RU" sz="700" b="0" i="0" u="none" strike="noStrike" kern="1200" baseline="0">
          <a:solidFill>
            <a:srgbClr val="717171"/>
          </a:solidFill>
          <a:latin typeface="Gill Sans MT" pitchFamily="34" charset="0"/>
          <a:ea typeface="+mn-ea"/>
          <a:cs typeface="+mn-cs"/>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928"/>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CC8-44F6-89D8-D451F2D0E2F3}"/>
                </c:ext>
              </c:extLst>
            </c:dLbl>
            <c:spPr>
              <a:noFill/>
              <a:ln>
                <a:noFill/>
              </a:ln>
              <a:effectLst/>
            </c:spPr>
            <c:txPr>
              <a:bodyPr/>
              <a:lstStyle/>
              <a:p>
                <a:pPr>
                  <a:defRPr sz="1200">
                    <a:solidFill>
                      <a:srgbClr val="6C6463"/>
                    </a:solidFill>
                    <a:latin typeface="Gill Sans MT" panose="020B0502020104020203"/>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Judges are selected transparently and openly</c:v>
                </c:pt>
                <c:pt idx="1">
                  <c:v>Person who reports the facts of corruption in courts receives protection from the state</c:v>
                </c:pt>
              </c:strCache>
            </c:strRef>
          </c:cat>
          <c:val>
            <c:numRef>
              <c:f>Sheet1!$B$2:$B$3</c:f>
              <c:numCache>
                <c:formatCode>General</c:formatCode>
                <c:ptCount val="2"/>
                <c:pt idx="0">
                  <c:v>26</c:v>
                </c:pt>
                <c:pt idx="1">
                  <c:v>18</c:v>
                </c:pt>
              </c:numCache>
            </c:numRef>
          </c:val>
          <c:extLst>
            <c:ext xmlns:c16="http://schemas.microsoft.com/office/drawing/2014/chart" uri="{C3380CC4-5D6E-409C-BE32-E72D297353CC}">
              <c16:uniqueId val="{00000001-44E8-47D1-9497-D1B20D7F2DD1}"/>
            </c:ext>
          </c:extLst>
        </c:ser>
        <c:ser>
          <c:idx val="1"/>
          <c:order val="1"/>
          <c:tx>
            <c:strRef>
              <c:f>Sheet1!$C$1</c:f>
              <c:strCache>
                <c:ptCount val="1"/>
                <c:pt idx="0">
                  <c:v>B2B (1-2)</c:v>
                </c:pt>
              </c:strCache>
            </c:strRef>
          </c:tx>
          <c:spPr>
            <a:solidFill>
              <a:srgbClr val="BA0C2F"/>
            </a:solidFill>
            <a:ln>
              <a:noFill/>
            </a:ln>
          </c:spPr>
          <c:invertIfNegative val="0"/>
          <c:dLbls>
            <c:dLbl>
              <c:idx val="0"/>
              <c:layout>
                <c:manualLayout>
                  <c:x val="-0.19349633265987826"/>
                  <c:y val="7.5075075075075139E-7"/>
                </c:manualLayout>
              </c:layout>
              <c:tx>
                <c:rich>
                  <a:bodyPr/>
                  <a:lstStyle/>
                  <a:p>
                    <a:r>
                      <a:rPr lang="en-US">
                        <a:solidFill>
                          <a:schemeClr val="bg1"/>
                        </a:solidFill>
                      </a:rPr>
                      <a:t>3</a:t>
                    </a:r>
                    <a:r>
                      <a:rPr lang="en-US"/>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FC-4BAB-83D9-D27FC781FF7A}"/>
                </c:ext>
              </c:extLst>
            </c:dLbl>
            <c:dLbl>
              <c:idx val="1"/>
              <c:tx>
                <c:rich>
                  <a:bodyPr/>
                  <a:lstStyle/>
                  <a:p>
                    <a:r>
                      <a:rPr lang="en-US">
                        <a:solidFill>
                          <a:schemeClr val="bg1"/>
                        </a:solidFill>
                      </a:rPr>
                      <a:t>4</a:t>
                    </a:r>
                    <a:r>
                      <a:rPr lang="en-US"/>
                      <a:t>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FC-4BAB-83D9-D27FC781FF7A}"/>
                </c:ext>
              </c:extLst>
            </c:dLbl>
            <c:spPr>
              <a:noFill/>
              <a:ln>
                <a:noFill/>
              </a:ln>
              <a:effectLst/>
            </c:spPr>
            <c:txPr>
              <a:bodyPr wrap="square" lIns="38100" tIns="19050" rIns="38100" bIns="19050" anchor="ctr">
                <a:spAutoFit/>
              </a:bodyPr>
              <a:lstStyle/>
              <a:p>
                <a:pPr>
                  <a:defRPr sz="1200">
                    <a:solidFill>
                      <a:schemeClr val="bg1"/>
                    </a:solidFill>
                    <a:latin typeface="Gill Sans MT" panose="020B0502020104020203"/>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Judges are selected transparently and openly</c:v>
                </c:pt>
                <c:pt idx="1">
                  <c:v>Person who reports the facts of corruption in courts receives protection from the state</c:v>
                </c:pt>
              </c:strCache>
            </c:strRef>
          </c:cat>
          <c:val>
            <c:numRef>
              <c:f>Sheet1!$C$2:$C$3</c:f>
              <c:numCache>
                <c:formatCode>0</c:formatCode>
                <c:ptCount val="2"/>
                <c:pt idx="0">
                  <c:v>-31</c:v>
                </c:pt>
                <c:pt idx="1">
                  <c:v>-49</c:v>
                </c:pt>
              </c:numCache>
            </c:numRef>
          </c:val>
          <c:extLst>
            <c:ext xmlns:c16="http://schemas.microsoft.com/office/drawing/2014/chart" uri="{C3380CC4-5D6E-409C-BE32-E72D297353CC}">
              <c16:uniqueId val="{00000002-44E8-47D1-9497-D1B20D7F2DD1}"/>
            </c:ext>
          </c:extLst>
        </c:ser>
        <c:dLbls>
          <c:showLegendKey val="0"/>
          <c:showVal val="1"/>
          <c:showCatName val="0"/>
          <c:showSerName val="0"/>
          <c:showPercent val="0"/>
          <c:showBubbleSize val="0"/>
        </c:dLbls>
        <c:gapWidth val="20"/>
        <c:overlap val="100"/>
        <c:axId val="94306304"/>
        <c:axId val="94307840"/>
      </c:barChart>
      <c:catAx>
        <c:axId val="94306304"/>
        <c:scaling>
          <c:orientation val="maxMin"/>
        </c:scaling>
        <c:delete val="0"/>
        <c:axPos val="l"/>
        <c:numFmt formatCode="General" sourceLinked="1"/>
        <c:majorTickMark val="none"/>
        <c:minorTickMark val="none"/>
        <c:tickLblPos val="none"/>
        <c:crossAx val="94307840"/>
        <c:crosses val="autoZero"/>
        <c:auto val="1"/>
        <c:lblAlgn val="ctr"/>
        <c:lblOffset val="100"/>
        <c:noMultiLvlLbl val="0"/>
      </c:catAx>
      <c:valAx>
        <c:axId val="94307840"/>
        <c:scaling>
          <c:orientation val="minMax"/>
          <c:max val="120"/>
          <c:min val="-120"/>
        </c:scaling>
        <c:delete val="1"/>
        <c:axPos val="t"/>
        <c:numFmt formatCode="General" sourceLinked="1"/>
        <c:majorTickMark val="out"/>
        <c:minorTickMark val="none"/>
        <c:tickLblPos val="none"/>
        <c:crossAx val="94306304"/>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6577922638407776"/>
        </c:manualLayout>
      </c:layout>
      <c:barChart>
        <c:barDir val="bar"/>
        <c:grouping val="stacked"/>
        <c:varyColors val="0"/>
        <c:ser>
          <c:idx val="0"/>
          <c:order val="0"/>
          <c:tx>
            <c:strRef>
              <c:f>Sheet1!$B$1</c:f>
              <c:strCache>
                <c:ptCount val="1"/>
                <c:pt idx="0">
                  <c:v>Безумовно погоджуюсь/Скоріше погоджуюся</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Добір суддів відбувається прозоро та відкрито</c:v>
                </c:pt>
                <c:pt idx="1">
                  <c:v>Особа, що повідомить про факти корупції в судах, отримує захист з боку держави</c:v>
                </c:pt>
              </c:strCache>
            </c:strRef>
          </c:cat>
          <c:val>
            <c:numRef>
              <c:f>Sheet1!$B$2:$B$3</c:f>
              <c:numCache>
                <c:formatCode>###0</c:formatCode>
                <c:ptCount val="2"/>
                <c:pt idx="0">
                  <c:v>26</c:v>
                </c:pt>
                <c:pt idx="1">
                  <c:v>18</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67B9"/>
            </a:solidFill>
            <a:ln>
              <a:solidFill>
                <a:srgbClr val="FFFFFF"/>
              </a:solidFill>
            </a:ln>
          </c:spPr>
          <c:invertIfNegative val="0"/>
          <c:dLbls>
            <c:spPr>
              <a:noFill/>
              <a:ln>
                <a:noFill/>
              </a:ln>
              <a:effectLst/>
            </c:spPr>
            <c:txPr>
              <a:bodyPr/>
              <a:lstStyle/>
              <a:p>
                <a:pPr algn="ct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Добір суддів відбувається прозоро та відкрито</c:v>
                </c:pt>
                <c:pt idx="1">
                  <c:v>Особа, що повідомить про факти корупції в судах, отримує захист з боку держави</c:v>
                </c:pt>
              </c:strCache>
            </c:strRef>
          </c:cat>
          <c:val>
            <c:numRef>
              <c:f>Sheet1!$C$2:$C$3</c:f>
              <c:numCache>
                <c:formatCode>###0</c:formatCode>
                <c:ptCount val="2"/>
                <c:pt idx="0">
                  <c:v>36</c:v>
                </c:pt>
                <c:pt idx="1">
                  <c:v>21</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погоджуюся/Категорично не погоджуюся</c:v>
                </c:pt>
              </c:strCache>
            </c:strRef>
          </c:tx>
          <c:spPr>
            <a:solidFill>
              <a:srgbClr val="BA0C2F"/>
            </a:solidFill>
            <a:ln>
              <a:solidFill>
                <a:srgbClr val="FFFFFF"/>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F-4247-849E-0944BB6C9022}"/>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BF-4247-849E-0944BB6C9022}"/>
                </c:ext>
              </c:extLst>
            </c:dLbl>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Добір суддів відбувається прозоро та відкрито</c:v>
                </c:pt>
                <c:pt idx="1">
                  <c:v>Особа, що повідомить про факти корупції в судах, отримує захист з боку держави</c:v>
                </c:pt>
              </c:strCache>
            </c:strRef>
          </c:cat>
          <c:val>
            <c:numRef>
              <c:f>Sheet1!$D$2:$D$3</c:f>
              <c:numCache>
                <c:formatCode>###0</c:formatCode>
                <c:ptCount val="2"/>
                <c:pt idx="0">
                  <c:v>31</c:v>
                </c:pt>
                <c:pt idx="1">
                  <c:v>49</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Добір суддів відбувається прозоро та відкрито</c:v>
                </c:pt>
                <c:pt idx="1">
                  <c:v>Особа, що повідомить про факти корупції в судах, отримує захист з боку держави</c:v>
                </c:pt>
              </c:strCache>
            </c:strRef>
          </c:cat>
          <c:val>
            <c:numRef>
              <c:f>Sheet1!$E$2:$E$3</c:f>
              <c:numCache>
                <c:formatCode>###0</c:formatCode>
                <c:ptCount val="2"/>
                <c:pt idx="0">
                  <c:v>4</c:v>
                </c:pt>
                <c:pt idx="1">
                  <c:v>7</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Відмова від відповіді</c:v>
                </c:pt>
              </c:strCache>
            </c:strRef>
          </c:tx>
          <c:spPr>
            <a:solidFill>
              <a:srgbClr val="FFFFFF">
                <a:lumMod val="50000"/>
              </a:srgbClr>
            </a:solidFill>
            <a:ln>
              <a:solidFill>
                <a:srgbClr val="FFFFFF"/>
              </a:solidFill>
            </a:ln>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Добір суддів відбувається прозоро та відкрито</c:v>
                </c:pt>
                <c:pt idx="1">
                  <c:v>Особа, що повідомить про факти корупції в судах, отримує захист з боку держави</c:v>
                </c:pt>
              </c:strCache>
            </c:strRef>
          </c:cat>
          <c:val>
            <c:numRef>
              <c:f>Sheet1!$F$2:$F$3</c:f>
              <c:numCache>
                <c:formatCode>###0</c:formatCode>
                <c:ptCount val="2"/>
                <c:pt idx="0">
                  <c:v>3</c:v>
                </c:pt>
                <c:pt idx="1">
                  <c:v>5</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94435200"/>
        <c:axId val="94436736"/>
      </c:barChart>
      <c:catAx>
        <c:axId val="94435200"/>
        <c:scaling>
          <c:orientation val="maxMin"/>
        </c:scaling>
        <c:delete val="1"/>
        <c:axPos val="l"/>
        <c:numFmt formatCode="General" sourceLinked="0"/>
        <c:majorTickMark val="out"/>
        <c:minorTickMark val="none"/>
        <c:tickLblPos val="none"/>
        <c:crossAx val="94436736"/>
        <c:crosses val="autoZero"/>
        <c:auto val="1"/>
        <c:lblAlgn val="ctr"/>
        <c:lblOffset val="100"/>
        <c:noMultiLvlLbl val="0"/>
      </c:catAx>
      <c:valAx>
        <c:axId val="94436736"/>
        <c:scaling>
          <c:orientation val="minMax"/>
          <c:max val="100"/>
        </c:scaling>
        <c:delete val="1"/>
        <c:axPos val="t"/>
        <c:numFmt formatCode="###0" sourceLinked="1"/>
        <c:majorTickMark val="out"/>
        <c:minorTickMark val="none"/>
        <c:tickLblPos val="none"/>
        <c:crossAx val="94435200"/>
        <c:crosses val="autoZero"/>
        <c:crossBetween val="between"/>
      </c:valAx>
    </c:plotArea>
    <c:plotVisOnly val="1"/>
    <c:dispBlanksAs val="gap"/>
    <c:showDLblsOverMax val="0"/>
  </c:chart>
  <c:txPr>
    <a:bodyPr/>
    <a:lstStyle/>
    <a:p>
      <a:pPr algn="ctr">
        <a:defRPr lang="ru-RU" sz="700" b="0" i="0" u="none" strike="noStrike" kern="1200" baseline="0">
          <a:solidFill>
            <a:srgbClr val="717171"/>
          </a:solidFill>
          <a:latin typeface="Gill Sans MT" pitchFamily="34" charset="0"/>
          <a:ea typeface="+mn-ea"/>
          <a:cs typeface="+mn-cs"/>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3028"/>
        </c:manualLayout>
      </c:layout>
      <c:barChart>
        <c:barDir val="bar"/>
        <c:grouping val="clustered"/>
        <c:varyColors val="0"/>
        <c:ser>
          <c:idx val="0"/>
          <c:order val="0"/>
          <c:tx>
            <c:strRef>
              <c:f>Sheet1!$B$1</c:f>
              <c:strCache>
                <c:ptCount val="1"/>
                <c:pt idx="0">
                  <c:v>Столбец1</c:v>
                </c:pt>
              </c:strCache>
            </c:strRef>
          </c:tx>
          <c:spPr>
            <a:solidFill>
              <a:srgbClr val="BA0C2F"/>
            </a:solidFill>
            <a:ln>
              <a:noFill/>
            </a:ln>
          </c:spPr>
          <c:invertIfNegative val="0"/>
          <c:dPt>
            <c:idx val="7"/>
            <c:invertIfNegative val="0"/>
            <c:bubble3D val="0"/>
            <c:spPr>
              <a:solidFill>
                <a:srgbClr val="6C6463"/>
              </a:solidFill>
              <a:ln>
                <a:noFill/>
              </a:ln>
            </c:spPr>
            <c:extLst>
              <c:ext xmlns:c16="http://schemas.microsoft.com/office/drawing/2014/chart" uri="{C3380CC4-5D6E-409C-BE32-E72D297353CC}">
                <c16:uniqueId val="{00000001-086E-4F16-98CE-70D7D7F888D1}"/>
              </c:ext>
            </c:extLst>
          </c:dPt>
          <c:dPt>
            <c:idx val="8"/>
            <c:invertIfNegative val="0"/>
            <c:bubble3D val="0"/>
            <c:spPr>
              <a:solidFill>
                <a:srgbClr val="FFFFFF">
                  <a:lumMod val="50000"/>
                </a:srgbClr>
              </a:solidFill>
              <a:ln>
                <a:noFill/>
              </a:ln>
            </c:spPr>
            <c:extLst>
              <c:ext xmlns:c16="http://schemas.microsoft.com/office/drawing/2014/chart" uri="{C3380CC4-5D6E-409C-BE32-E72D297353CC}">
                <c16:uniqueId val="{00000001-B2E1-4731-B98E-7C118B338B87}"/>
              </c:ext>
            </c:extLst>
          </c:dPt>
          <c:dLbls>
            <c:dLbl>
              <c:idx val="14"/>
              <c:spPr/>
              <c:txPr>
                <a:bodyPr vertOverflow="overflow" horzOverflow="overflow" bIns="72000" anchor="ctr" anchorCtr="0">
                  <a:noAutofit/>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675-42D7-8C2F-187B90235737}"/>
                </c:ext>
              </c:extLst>
            </c:dLbl>
            <c:spPr>
              <a:noFill/>
              <a:ln>
                <a:noFill/>
              </a:ln>
              <a:effectLst/>
            </c:spPr>
            <c:txPr>
              <a:bodyPr vertOverflow="overflow" horzOverflow="overflow" bIns="72000" anchor="ctr" anchorCtr="0">
                <a:normAutofit/>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Пораджусь з колегами</c:v>
                </c:pt>
                <c:pt idx="1">
                  <c:v>Спробую переконати суддю або колегу-прокурора, що цього робити не слід</c:v>
                </c:pt>
                <c:pt idx="2">
                  <c:v>Повідомлю інші органи правопорядку (прокуратуру, СБУ або поліцію)</c:v>
                </c:pt>
                <c:pt idx="3">
                  <c:v>Повідомлю НАБУ</c:v>
                </c:pt>
                <c:pt idx="4">
                  <c:v>Повідомлю Вищу раду правосуддя</c:v>
                </c:pt>
                <c:pt idx="5">
                  <c:v>Повідомлю Раду суддів України</c:v>
                </c:pt>
                <c:pt idx="6">
                  <c:v>Інше</c:v>
                </c:pt>
                <c:pt idx="7">
                  <c:v>Нічого робити не буду – це не моя справа</c:v>
                </c:pt>
                <c:pt idx="8">
                  <c:v>Відмова від відповіді</c:v>
                </c:pt>
              </c:strCache>
            </c:strRef>
          </c:cat>
          <c:val>
            <c:numRef>
              <c:f>Sheet1!$B$2:$B$10</c:f>
              <c:numCache>
                <c:formatCode>General</c:formatCode>
                <c:ptCount val="9"/>
                <c:pt idx="0">
                  <c:v>18</c:v>
                </c:pt>
                <c:pt idx="1">
                  <c:v>18</c:v>
                </c:pt>
                <c:pt idx="2">
                  <c:v>16</c:v>
                </c:pt>
                <c:pt idx="3">
                  <c:v>13</c:v>
                </c:pt>
                <c:pt idx="4">
                  <c:v>5</c:v>
                </c:pt>
                <c:pt idx="5">
                  <c:v>5</c:v>
                </c:pt>
                <c:pt idx="6">
                  <c:v>18</c:v>
                </c:pt>
                <c:pt idx="7">
                  <c:v>17</c:v>
                </c:pt>
                <c:pt idx="8">
                  <c:v>12</c:v>
                </c:pt>
              </c:numCache>
            </c:numRef>
          </c:val>
          <c:extLst>
            <c:ext xmlns:c16="http://schemas.microsoft.com/office/drawing/2014/chart" uri="{C3380CC4-5D6E-409C-BE32-E72D297353CC}">
              <c16:uniqueId val="{00000001-FB39-4B88-A987-72605F6AECF9}"/>
            </c:ext>
          </c:extLst>
        </c:ser>
        <c:dLbls>
          <c:showLegendKey val="0"/>
          <c:showVal val="1"/>
          <c:showCatName val="0"/>
          <c:showSerName val="0"/>
          <c:showPercent val="0"/>
          <c:showBubbleSize val="0"/>
        </c:dLbls>
        <c:gapWidth val="20"/>
        <c:overlap val="100"/>
        <c:axId val="95792512"/>
        <c:axId val="95810688"/>
      </c:barChart>
      <c:catAx>
        <c:axId val="95792512"/>
        <c:scaling>
          <c:orientation val="maxMin"/>
        </c:scaling>
        <c:delete val="0"/>
        <c:axPos val="l"/>
        <c:numFmt formatCode="General" sourceLinked="1"/>
        <c:majorTickMark val="none"/>
        <c:minorTickMark val="none"/>
        <c:tickLblPos val="none"/>
        <c:crossAx val="95810688"/>
        <c:crosses val="autoZero"/>
        <c:auto val="1"/>
        <c:lblAlgn val="ctr"/>
        <c:lblOffset val="100"/>
        <c:noMultiLvlLbl val="0"/>
      </c:catAx>
      <c:valAx>
        <c:axId val="95810688"/>
        <c:scaling>
          <c:orientation val="minMax"/>
          <c:max val="45"/>
          <c:min val="0"/>
        </c:scaling>
        <c:delete val="1"/>
        <c:axPos val="t"/>
        <c:numFmt formatCode="General" sourceLinked="1"/>
        <c:majorTickMark val="out"/>
        <c:minorTickMark val="none"/>
        <c:tickLblPos val="none"/>
        <c:crossAx val="9579251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47640536904867"/>
          <c:y val="5.246380204209497E-2"/>
          <c:w val="0.51449607419363652"/>
          <c:h val="0.94485875395027663"/>
        </c:manualLayout>
      </c:layout>
      <c:barChart>
        <c:barDir val="col"/>
        <c:grouping val="percentStacked"/>
        <c:varyColors val="0"/>
        <c:ser>
          <c:idx val="7"/>
          <c:order val="0"/>
          <c:tx>
            <c:strRef>
              <c:f>Лист1!$A$8</c:f>
              <c:strCache>
                <c:ptCount val="1"/>
                <c:pt idx="0">
                  <c:v>Відмова від відповіді</c:v>
                </c:pt>
              </c:strCache>
            </c:strRef>
          </c:tx>
          <c:spPr>
            <a:solidFill>
              <a:schemeClr val="bg1">
                <a:lumMod val="50000"/>
              </a:schemeClr>
            </a:solidFill>
          </c:spPr>
          <c:invertIfNegative val="0"/>
          <c:dLbls>
            <c:spPr>
              <a:noFill/>
              <a:ln>
                <a:noFill/>
              </a:ln>
              <a:effectLst/>
            </c:spPr>
            <c:txPr>
              <a:bodyPr/>
              <a:lstStyle/>
              <a:p>
                <a:pPr>
                  <a:defRPr sz="1200">
                    <a:solidFill>
                      <a:schemeClr val="bg1"/>
                    </a:solidFill>
                    <a:latin typeface="Gill Sans MT"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Лист1!$B$8</c:f>
              <c:numCache>
                <c:formatCode>General</c:formatCode>
                <c:ptCount val="1"/>
                <c:pt idx="0">
                  <c:v>9</c:v>
                </c:pt>
              </c:numCache>
            </c:numRef>
          </c:val>
          <c:extLst>
            <c:ext xmlns:c16="http://schemas.microsoft.com/office/drawing/2014/chart" uri="{C3380CC4-5D6E-409C-BE32-E72D297353CC}">
              <c16:uniqueId val="{00000000-E474-4415-9CA4-F2A37120CBFD}"/>
            </c:ext>
          </c:extLst>
        </c:ser>
        <c:ser>
          <c:idx val="6"/>
          <c:order val="1"/>
          <c:tx>
            <c:strRef>
              <c:f>Лист1!$A$7</c:f>
              <c:strCache>
                <c:ptCount val="1"/>
                <c:pt idx="0">
                  <c:v>Важко відповісти</c:v>
                </c:pt>
              </c:strCache>
            </c:strRef>
          </c:tx>
          <c:spPr>
            <a:solidFill>
              <a:schemeClr val="bg1">
                <a:lumMod val="65000"/>
              </a:schemeClr>
            </a:solidFill>
          </c:spPr>
          <c:invertIfNegative val="0"/>
          <c:dLbls>
            <c:spPr>
              <a:noFill/>
              <a:ln>
                <a:noFill/>
              </a:ln>
              <a:effectLst/>
            </c:spPr>
            <c:txPr>
              <a:bodyPr/>
              <a:lstStyle/>
              <a:p>
                <a:pPr algn="ctr">
                  <a:defRPr lang="ru-RU" sz="1200" b="0" i="0" u="none" strike="noStrike" kern="1200" baseline="0">
                    <a:solidFill>
                      <a:prstClr val="white"/>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Лист1!$B$7</c:f>
              <c:numCache>
                <c:formatCode>General</c:formatCode>
                <c:ptCount val="1"/>
                <c:pt idx="0">
                  <c:v>10</c:v>
                </c:pt>
              </c:numCache>
            </c:numRef>
          </c:val>
          <c:extLst>
            <c:ext xmlns:c16="http://schemas.microsoft.com/office/drawing/2014/chart" uri="{C3380CC4-5D6E-409C-BE32-E72D297353CC}">
              <c16:uniqueId val="{00000001-E474-4415-9CA4-F2A37120CBFD}"/>
            </c:ext>
          </c:extLst>
        </c:ser>
        <c:ser>
          <c:idx val="1"/>
          <c:order val="2"/>
          <c:tx>
            <c:strRef>
              <c:f>Лист1!$A$6</c:f>
              <c:strCache>
                <c:ptCount val="1"/>
                <c:pt idx="0">
                  <c:v>Інше</c:v>
                </c:pt>
              </c:strCache>
            </c:strRef>
          </c:tx>
          <c:spPr>
            <a:solidFill>
              <a:schemeClr val="accent6">
                <a:lumMod val="60000"/>
                <a:lumOff val="40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General</c:formatCode>
                <c:ptCount val="1"/>
                <c:pt idx="0">
                  <c:v>21</c:v>
                </c:pt>
              </c:numCache>
            </c:numRef>
          </c:val>
          <c:extLst>
            <c:ext xmlns:c16="http://schemas.microsoft.com/office/drawing/2014/chart" uri="{C3380CC4-5D6E-409C-BE32-E72D297353CC}">
              <c16:uniqueId val="{00000000-18E2-47B3-9A82-D97E359886E8}"/>
            </c:ext>
          </c:extLst>
        </c:ser>
        <c:ser>
          <c:idx val="3"/>
          <c:order val="3"/>
          <c:tx>
            <c:strRef>
              <c:f>Лист1!$A$5</c:f>
              <c:strCache>
                <c:ptCount val="1"/>
                <c:pt idx="0">
                  <c:v>Проінформую в письмовій формі та назву себе</c:v>
                </c:pt>
              </c:strCache>
            </c:strRef>
          </c:tx>
          <c:spPr>
            <a:solidFill>
              <a:schemeClr val="accent6"/>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E2-47B3-9A82-D97E359886E8}"/>
                </c:ext>
              </c:extLst>
            </c:dLbl>
            <c:numFmt formatCode="#,##0" sourceLinked="0"/>
            <c:spPr>
              <a:noFill/>
              <a:ln>
                <a:noFill/>
              </a:ln>
              <a:effectLst/>
            </c:spPr>
            <c:txPr>
              <a:bodyPr/>
              <a:lstStyle/>
              <a:p>
                <a:pPr algn="ctr">
                  <a:defRPr lang="uk-UA" sz="1200" b="0" i="0" u="none" strike="noStrike" kern="1200" baseline="0">
                    <a:solidFill>
                      <a:schemeClr val="bg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Лист1!$B$5:$B$5</c:f>
              <c:numCache>
                <c:formatCode>General</c:formatCode>
                <c:ptCount val="1"/>
                <c:pt idx="0">
                  <c:v>20</c:v>
                </c:pt>
              </c:numCache>
            </c:numRef>
          </c:val>
          <c:extLst>
            <c:ext xmlns:c16="http://schemas.microsoft.com/office/drawing/2014/chart" uri="{C3380CC4-5D6E-409C-BE32-E72D297353CC}">
              <c16:uniqueId val="{00000002-18E2-47B3-9A82-D97E359886E8}"/>
            </c:ext>
          </c:extLst>
        </c:ser>
        <c:ser>
          <c:idx val="4"/>
          <c:order val="4"/>
          <c:tx>
            <c:strRef>
              <c:f>Лист1!$A$4</c:f>
              <c:strCache>
                <c:ptCount val="1"/>
                <c:pt idx="0">
                  <c:v>Проінформую в усній формі та назву себе</c:v>
                </c:pt>
              </c:strCache>
            </c:strRef>
          </c:tx>
          <c:spPr>
            <a:solidFill>
              <a:schemeClr val="tx2"/>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Лист1!$B$4:$B$4</c:f>
              <c:numCache>
                <c:formatCode>General</c:formatCode>
                <c:ptCount val="1"/>
                <c:pt idx="0">
                  <c:v>9</c:v>
                </c:pt>
              </c:numCache>
            </c:numRef>
          </c:val>
          <c:extLst>
            <c:ext xmlns:c16="http://schemas.microsoft.com/office/drawing/2014/chart" uri="{C3380CC4-5D6E-409C-BE32-E72D297353CC}">
              <c16:uniqueId val="{00000003-18E2-47B3-9A82-D97E359886E8}"/>
            </c:ext>
          </c:extLst>
        </c:ser>
        <c:ser>
          <c:idx val="0"/>
          <c:order val="5"/>
          <c:tx>
            <c:strRef>
              <c:f>Лист1!$A$3</c:f>
              <c:strCache>
                <c:ptCount val="1"/>
                <c:pt idx="0">
                  <c:v>Проінформую в письмовій формі на анонімній основі</c:v>
                </c:pt>
              </c:strCache>
            </c:strRef>
          </c:tx>
          <c:spPr>
            <a:solidFill>
              <a:srgbClr val="BA0C2F"/>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Лист1!$B$3:$B$3</c:f>
              <c:numCache>
                <c:formatCode>General</c:formatCode>
                <c:ptCount val="1"/>
                <c:pt idx="0">
                  <c:v>20</c:v>
                </c:pt>
              </c:numCache>
            </c:numRef>
          </c:val>
          <c:extLst>
            <c:ext xmlns:c16="http://schemas.microsoft.com/office/drawing/2014/chart" uri="{C3380CC4-5D6E-409C-BE32-E72D297353CC}">
              <c16:uniqueId val="{00000004-18E2-47B3-9A82-D97E359886E8}"/>
            </c:ext>
          </c:extLst>
        </c:ser>
        <c:ser>
          <c:idx val="5"/>
          <c:order val="6"/>
          <c:tx>
            <c:strRef>
              <c:f>Лист1!$A$2</c:f>
              <c:strCache>
                <c:ptCount val="1"/>
                <c:pt idx="0">
                  <c:v>Поінформую в усній формі на анонімній основі</c:v>
                </c:pt>
              </c:strCache>
            </c:strRef>
          </c:tx>
          <c:spPr>
            <a:solidFill>
              <a:srgbClr val="8B0923"/>
            </a:solidFill>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Лист1!$B$2:$B$2</c:f>
              <c:numCache>
                <c:formatCode>General</c:formatCode>
                <c:ptCount val="1"/>
                <c:pt idx="0">
                  <c:v>11</c:v>
                </c:pt>
              </c:numCache>
            </c:numRef>
          </c:val>
          <c:extLst>
            <c:ext xmlns:c16="http://schemas.microsoft.com/office/drawing/2014/chart" uri="{C3380CC4-5D6E-409C-BE32-E72D297353CC}">
              <c16:uniqueId val="{00000005-18E2-47B3-9A82-D97E359886E8}"/>
            </c:ext>
          </c:extLst>
        </c:ser>
        <c:dLbls>
          <c:showLegendKey val="0"/>
          <c:showVal val="0"/>
          <c:showCatName val="0"/>
          <c:showSerName val="0"/>
          <c:showPercent val="0"/>
          <c:showBubbleSize val="0"/>
        </c:dLbls>
        <c:gapWidth val="172"/>
        <c:overlap val="100"/>
        <c:axId val="97265536"/>
        <c:axId val="97267072"/>
      </c:barChart>
      <c:catAx>
        <c:axId val="97265536"/>
        <c:scaling>
          <c:orientation val="minMax"/>
        </c:scaling>
        <c:delete val="1"/>
        <c:axPos val="b"/>
        <c:numFmt formatCode="General" sourceLinked="0"/>
        <c:majorTickMark val="out"/>
        <c:minorTickMark val="none"/>
        <c:tickLblPos val="none"/>
        <c:crossAx val="97267072"/>
        <c:crosses val="autoZero"/>
        <c:auto val="1"/>
        <c:lblAlgn val="ctr"/>
        <c:lblOffset val="100"/>
        <c:noMultiLvlLbl val="0"/>
      </c:catAx>
      <c:valAx>
        <c:axId val="97267072"/>
        <c:scaling>
          <c:orientation val="minMax"/>
        </c:scaling>
        <c:delete val="1"/>
        <c:axPos val="l"/>
        <c:numFmt formatCode="0%" sourceLinked="1"/>
        <c:majorTickMark val="out"/>
        <c:minorTickMark val="none"/>
        <c:tickLblPos val="none"/>
        <c:crossAx val="97265536"/>
        <c:crosses val="autoZero"/>
        <c:crossBetween val="between"/>
      </c:valAx>
      <c:spPr>
        <a:noFill/>
        <a:ln w="25400">
          <a:noFill/>
        </a:ln>
      </c:spPr>
    </c:plotArea>
    <c:legend>
      <c:legendPos val="l"/>
      <c:layout>
        <c:manualLayout>
          <c:xMode val="edge"/>
          <c:yMode val="edge"/>
          <c:x val="0"/>
          <c:y val="4.5990287895811457E-2"/>
          <c:w val="0.62903356779949304"/>
          <c:h val="0.95400971210419505"/>
        </c:manualLayout>
      </c:layout>
      <c:overlay val="0"/>
      <c:txPr>
        <a:bodyPr/>
        <a:lstStyle/>
        <a:p>
          <a:pPr>
            <a:defRPr sz="1200">
              <a:solidFill>
                <a:srgbClr val="717171"/>
              </a:solidFill>
              <a:latin typeface="Gill Sans MT" panose="020B05020201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24706411153"/>
          <c:y val="0.19948891280756187"/>
          <c:w val="0.42640883759991405"/>
          <c:h val="0.72685059801260787"/>
        </c:manualLayout>
      </c:layout>
      <c:doughnutChart>
        <c:varyColors val="1"/>
        <c:ser>
          <c:idx val="0"/>
          <c:order val="0"/>
          <c:tx>
            <c:strRef>
              <c:f>Лист1!$B$1</c:f>
              <c:strCache>
                <c:ptCount val="1"/>
                <c:pt idx="0">
                  <c:v>Столбец1</c:v>
                </c:pt>
              </c:strCache>
            </c:strRef>
          </c:tx>
          <c:spPr>
            <a:solidFill>
              <a:schemeClr val="bg1">
                <a:lumMod val="50000"/>
              </a:schemeClr>
            </a:solidFill>
          </c:spPr>
          <c:dPt>
            <c:idx val="0"/>
            <c:bubble3D val="0"/>
            <c:spPr>
              <a:solidFill>
                <a:schemeClr val="accent1"/>
              </a:solidFill>
            </c:spPr>
            <c:extLst>
              <c:ext xmlns:c16="http://schemas.microsoft.com/office/drawing/2014/chart" uri="{C3380CC4-5D6E-409C-BE32-E72D297353CC}">
                <c16:uniqueId val="{00000001-72DA-474B-9928-9459268DCDBE}"/>
              </c:ext>
            </c:extLst>
          </c:dPt>
          <c:dPt>
            <c:idx val="1"/>
            <c:bubble3D val="0"/>
            <c:spPr>
              <a:solidFill>
                <a:schemeClr val="accent6"/>
              </a:solidFill>
            </c:spPr>
            <c:extLst>
              <c:ext xmlns:c16="http://schemas.microsoft.com/office/drawing/2014/chart" uri="{C3380CC4-5D6E-409C-BE32-E72D297353CC}">
                <c16:uniqueId val="{00000003-72DA-474B-9928-9459268DCDBE}"/>
              </c:ext>
            </c:extLst>
          </c:dPt>
          <c:dPt>
            <c:idx val="2"/>
            <c:bubble3D val="0"/>
            <c:spPr>
              <a:solidFill>
                <a:schemeClr val="bg2"/>
              </a:solidFill>
            </c:spPr>
            <c:extLst>
              <c:ext xmlns:c16="http://schemas.microsoft.com/office/drawing/2014/chart" uri="{C3380CC4-5D6E-409C-BE32-E72D297353CC}">
                <c16:uniqueId val="{00000005-72DA-474B-9928-9459268DCDBE}"/>
              </c:ext>
            </c:extLst>
          </c:dPt>
          <c:dPt>
            <c:idx val="3"/>
            <c:bubble3D val="0"/>
            <c:spPr>
              <a:solidFill>
                <a:schemeClr val="bg2">
                  <a:lumMod val="75000"/>
                </a:schemeClr>
              </a:solidFill>
            </c:spPr>
            <c:extLst>
              <c:ext xmlns:c16="http://schemas.microsoft.com/office/drawing/2014/chart" uri="{C3380CC4-5D6E-409C-BE32-E72D297353CC}">
                <c16:uniqueId val="{00000007-72DA-474B-9928-9459268DCDBE}"/>
              </c:ext>
            </c:extLst>
          </c:dPt>
          <c:dPt>
            <c:idx val="4"/>
            <c:bubble3D val="0"/>
            <c:spPr>
              <a:solidFill>
                <a:schemeClr val="bg2">
                  <a:lumMod val="50000"/>
                </a:schemeClr>
              </a:solidFill>
            </c:spPr>
            <c:extLst>
              <c:ext xmlns:c16="http://schemas.microsoft.com/office/drawing/2014/chart" uri="{C3380CC4-5D6E-409C-BE32-E72D297353CC}">
                <c16:uniqueId val="{00000009-72DA-474B-9928-9459268DCDBE}"/>
              </c:ext>
            </c:extLst>
          </c:dPt>
          <c:dLbls>
            <c:dLbl>
              <c:idx val="1"/>
              <c:spPr>
                <a:noFill/>
                <a:ln w="19050">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2DA-474B-9928-9459268DCDBE}"/>
                </c:ext>
              </c:extLst>
            </c:dLbl>
            <c:dLbl>
              <c:idx val="5"/>
              <c:delete val="1"/>
              <c:extLst>
                <c:ext xmlns:c15="http://schemas.microsoft.com/office/drawing/2012/chart" uri="{CE6537A1-D6FC-4f65-9D91-7224C49458BB}"/>
                <c:ext xmlns:c16="http://schemas.microsoft.com/office/drawing/2014/chart" uri="{C3380CC4-5D6E-409C-BE32-E72D297353CC}">
                  <c16:uniqueId val="{0000000A-72DA-474B-9928-9459268DCDBE}"/>
                </c:ext>
              </c:extLst>
            </c:dLbl>
            <c:spPr>
              <a:noFill/>
              <a:ln>
                <a:noFill/>
              </a:ln>
              <a:effectLst/>
            </c:spPr>
            <c:txPr>
              <a:bodyPr/>
              <a:lstStyle/>
              <a:p>
                <a:pPr>
                  <a:defRPr sz="9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До 3 років</c:v>
                </c:pt>
                <c:pt idx="1">
                  <c:v>3 – 5 років</c:v>
                </c:pt>
                <c:pt idx="2">
                  <c:v>6 – 10 років</c:v>
                </c:pt>
                <c:pt idx="3">
                  <c:v>11 – 20 років</c:v>
                </c:pt>
                <c:pt idx="4">
                  <c:v>Понад  20 років</c:v>
                </c:pt>
                <c:pt idx="5">
                  <c:v>Відмова від відповіді </c:v>
                </c:pt>
              </c:strCache>
            </c:strRef>
          </c:cat>
          <c:val>
            <c:numRef>
              <c:f>Лист1!$B$2:$B$7</c:f>
              <c:numCache>
                <c:formatCode>###0</c:formatCode>
                <c:ptCount val="6"/>
                <c:pt idx="0">
                  <c:v>13</c:v>
                </c:pt>
                <c:pt idx="1">
                  <c:v>19</c:v>
                </c:pt>
                <c:pt idx="2">
                  <c:v>37</c:v>
                </c:pt>
                <c:pt idx="3">
                  <c:v>21</c:v>
                </c:pt>
                <c:pt idx="4">
                  <c:v>10</c:v>
                </c:pt>
                <c:pt idx="5">
                  <c:v>0</c:v>
                </c:pt>
              </c:numCache>
            </c:numRef>
          </c:val>
          <c:extLst>
            <c:ext xmlns:c16="http://schemas.microsoft.com/office/drawing/2014/chart" uri="{C3380CC4-5D6E-409C-BE32-E72D297353CC}">
              <c16:uniqueId val="{0000000B-72DA-474B-9928-9459268DCDBE}"/>
            </c:ext>
          </c:extLst>
        </c:ser>
        <c:dLbls>
          <c:showLegendKey val="0"/>
          <c:showVal val="1"/>
          <c:showCatName val="0"/>
          <c:showSerName val="0"/>
          <c:showPercent val="0"/>
          <c:showBubbleSize val="0"/>
          <c:showLeaderLines val="1"/>
        </c:dLbls>
        <c:firstSliceAng val="324"/>
        <c:holeSize val="50"/>
      </c:doughnutChart>
    </c:plotArea>
    <c:legend>
      <c:legendPos val="r"/>
      <c:layout>
        <c:manualLayout>
          <c:xMode val="edge"/>
          <c:yMode val="edge"/>
          <c:x val="3.0374828822372291E-2"/>
          <c:y val="0.20698606380601575"/>
          <c:w val="0.45292036764496579"/>
          <c:h val="0.71618043191878755"/>
        </c:manualLayout>
      </c:layout>
      <c:overlay val="0"/>
      <c:txPr>
        <a:bodyPr/>
        <a:lstStyle/>
        <a:p>
          <a:pPr>
            <a:defRPr sz="90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3006"/>
        </c:manualLayout>
      </c:layout>
      <c:barChart>
        <c:barDir val="bar"/>
        <c:grouping val="clustered"/>
        <c:varyColors val="0"/>
        <c:ser>
          <c:idx val="0"/>
          <c:order val="0"/>
          <c:tx>
            <c:strRef>
              <c:f>Sheet1!$B$1</c:f>
              <c:strCache>
                <c:ptCount val="1"/>
                <c:pt idx="0">
                  <c:v>Столбец1</c:v>
                </c:pt>
              </c:strCache>
            </c:strRef>
          </c:tx>
          <c:spPr>
            <a:solidFill>
              <a:srgbClr val="BA0C2F"/>
            </a:solidFill>
            <a:ln>
              <a:noFill/>
            </a:ln>
          </c:spPr>
          <c:invertIfNegative val="0"/>
          <c:dLbls>
            <c:dLbl>
              <c:idx val="14"/>
              <c:spPr/>
              <c:txPr>
                <a:bodyPr vertOverflow="overflow" horzOverflow="overflow" bIns="72000" anchor="ctr" anchorCtr="0">
                  <a:noAutofit/>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E1F-4B27-B534-6711FA5335CB}"/>
                </c:ext>
              </c:extLst>
            </c:dLbl>
            <c:spPr>
              <a:noFill/>
              <a:ln>
                <a:noFill/>
              </a:ln>
              <a:effectLst/>
            </c:spPr>
            <c:txPr>
              <a:bodyPr vertOverflow="overflow" horzOverflow="overflow" bIns="72000" anchor="ctr" anchorCtr="0">
                <a:normAutofit/>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Загроза особистій безпеці</c:v>
                </c:pt>
                <c:pt idx="1">
                  <c:v>Загроза безпеці членів родини та близьких осіб</c:v>
                </c:pt>
                <c:pt idx="2">
                  <c:v>Ймовірна загроза кар’єрному та/або професійному) зростанню</c:v>
                </c:pt>
                <c:pt idx="3">
                  <c:v>Побоювання погіршення відносин з колегами</c:v>
                </c:pt>
                <c:pt idx="4">
                  <c:v>Побоювання погіршення відносин з представниками органів влади (судової чи виконавчої)</c:v>
                </c:pt>
                <c:pt idx="5">
                  <c:v>Побоювання переслідувань з боку органів влади (судової чи виконавчої)</c:v>
                </c:pt>
              </c:strCache>
            </c:strRef>
          </c:cat>
          <c:val>
            <c:numRef>
              <c:f>Sheet1!$B$2:$B$7</c:f>
              <c:numCache>
                <c:formatCode>###0</c:formatCode>
                <c:ptCount val="6"/>
                <c:pt idx="0">
                  <c:v>48</c:v>
                </c:pt>
                <c:pt idx="1">
                  <c:v>46</c:v>
                </c:pt>
                <c:pt idx="2">
                  <c:v>41</c:v>
                </c:pt>
                <c:pt idx="3">
                  <c:v>26</c:v>
                </c:pt>
                <c:pt idx="4">
                  <c:v>25</c:v>
                </c:pt>
                <c:pt idx="5">
                  <c:v>23</c:v>
                </c:pt>
              </c:numCache>
            </c:numRef>
          </c:val>
          <c:extLst>
            <c:ext xmlns:c16="http://schemas.microsoft.com/office/drawing/2014/chart" uri="{C3380CC4-5D6E-409C-BE32-E72D297353CC}">
              <c16:uniqueId val="{00000001-FB39-4B88-A987-72605F6AECF9}"/>
            </c:ext>
          </c:extLst>
        </c:ser>
        <c:dLbls>
          <c:showLegendKey val="0"/>
          <c:showVal val="1"/>
          <c:showCatName val="0"/>
          <c:showSerName val="0"/>
          <c:showPercent val="0"/>
          <c:showBubbleSize val="0"/>
        </c:dLbls>
        <c:gapWidth val="20"/>
        <c:overlap val="100"/>
        <c:axId val="97326976"/>
        <c:axId val="97328512"/>
      </c:barChart>
      <c:catAx>
        <c:axId val="97326976"/>
        <c:scaling>
          <c:orientation val="maxMin"/>
        </c:scaling>
        <c:delete val="0"/>
        <c:axPos val="l"/>
        <c:numFmt formatCode="General" sourceLinked="1"/>
        <c:majorTickMark val="none"/>
        <c:minorTickMark val="none"/>
        <c:tickLblPos val="none"/>
        <c:crossAx val="97328512"/>
        <c:crosses val="autoZero"/>
        <c:auto val="1"/>
        <c:lblAlgn val="ctr"/>
        <c:lblOffset val="100"/>
        <c:noMultiLvlLbl val="0"/>
      </c:catAx>
      <c:valAx>
        <c:axId val="97328512"/>
        <c:scaling>
          <c:orientation val="minMax"/>
          <c:max val="50"/>
          <c:min val="0"/>
        </c:scaling>
        <c:delete val="1"/>
        <c:axPos val="t"/>
        <c:numFmt formatCode="###0" sourceLinked="1"/>
        <c:majorTickMark val="out"/>
        <c:minorTickMark val="none"/>
        <c:tickLblPos val="none"/>
        <c:crossAx val="97326976"/>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327976190476241"/>
          <c:y val="5.246380204209497E-2"/>
          <c:w val="0.50049691358024651"/>
          <c:h val="0.94485875395027663"/>
        </c:manualLayout>
      </c:layout>
      <c:barChart>
        <c:barDir val="col"/>
        <c:grouping val="percentStacked"/>
        <c:varyColors val="0"/>
        <c:ser>
          <c:idx val="2"/>
          <c:order val="0"/>
          <c:tx>
            <c:strRef>
              <c:f>Лист1!$A$7</c:f>
              <c:strCache>
                <c:ptCount val="1"/>
                <c:pt idx="0">
                  <c:v>Відмова від відповіді</c:v>
                </c:pt>
              </c:strCache>
            </c:strRef>
          </c:tx>
          <c:spPr>
            <a:solidFill>
              <a:srgbClr val="6C6463"/>
            </a:solidFill>
          </c:spPr>
          <c:invertIfNegative val="0"/>
          <c:dLbls>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Лист1!$B$7:$B$7</c:f>
              <c:numCache>
                <c:formatCode>General</c:formatCode>
                <c:ptCount val="1"/>
                <c:pt idx="0">
                  <c:v>4</c:v>
                </c:pt>
              </c:numCache>
            </c:numRef>
          </c:val>
          <c:extLst>
            <c:ext xmlns:c16="http://schemas.microsoft.com/office/drawing/2014/chart" uri="{C3380CC4-5D6E-409C-BE32-E72D297353CC}">
              <c16:uniqueId val="{00000000-F32C-4E9C-A4D8-60926FA301B2}"/>
            </c:ext>
          </c:extLst>
        </c:ser>
        <c:ser>
          <c:idx val="1"/>
          <c:order val="1"/>
          <c:tx>
            <c:strRef>
              <c:f>Лист1!$A$6</c:f>
              <c:strCache>
                <c:ptCount val="1"/>
                <c:pt idx="0">
                  <c:v>Не знаю</c:v>
                </c:pt>
              </c:strCache>
            </c:strRef>
          </c:tx>
          <c:spPr>
            <a:solidFill>
              <a:schemeClr val="bg1">
                <a:lumMod val="65000"/>
              </a:schemeClr>
            </a:solidFill>
          </c:spPr>
          <c:invertIfNegative val="0"/>
          <c:dLbls>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General</c:formatCode>
                <c:ptCount val="1"/>
                <c:pt idx="0">
                  <c:v>29</c:v>
                </c:pt>
              </c:numCache>
            </c:numRef>
          </c:val>
          <c:extLst>
            <c:ext xmlns:c16="http://schemas.microsoft.com/office/drawing/2014/chart" uri="{C3380CC4-5D6E-409C-BE32-E72D297353CC}">
              <c16:uniqueId val="{00000000-DC01-4806-9BDB-5A3A6B4FD8AB}"/>
            </c:ext>
          </c:extLst>
        </c:ser>
        <c:ser>
          <c:idx val="3"/>
          <c:order val="2"/>
          <c:tx>
            <c:strRef>
              <c:f>Лист1!$A$5</c:f>
              <c:strCache>
                <c:ptCount val="1"/>
                <c:pt idx="0">
                  <c:v>Ніколи</c:v>
                </c:pt>
              </c:strCache>
            </c:strRef>
          </c:tx>
          <c:spPr>
            <a:solidFill>
              <a:srgbClr val="8B0923"/>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1-4806-9BDB-5A3A6B4FD8AB}"/>
                </c:ext>
              </c:extLst>
            </c:dLbl>
            <c:numFmt formatCode="#,##0" sourceLinked="0"/>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Лист1!$B$5:$B$5</c:f>
              <c:numCache>
                <c:formatCode>General</c:formatCode>
                <c:ptCount val="1"/>
                <c:pt idx="0">
                  <c:v>5</c:v>
                </c:pt>
              </c:numCache>
            </c:numRef>
          </c:val>
          <c:extLst>
            <c:ext xmlns:c16="http://schemas.microsoft.com/office/drawing/2014/chart" uri="{C3380CC4-5D6E-409C-BE32-E72D297353CC}">
              <c16:uniqueId val="{00000002-DC01-4806-9BDB-5A3A6B4FD8AB}"/>
            </c:ext>
          </c:extLst>
        </c:ser>
        <c:ser>
          <c:idx val="4"/>
          <c:order val="3"/>
          <c:tx>
            <c:strRef>
              <c:f>Лист1!$A$4</c:f>
              <c:strCache>
                <c:ptCount val="1"/>
                <c:pt idx="0">
                  <c:v>Майже не керуються</c:v>
                </c:pt>
              </c:strCache>
            </c:strRef>
          </c:tx>
          <c:spPr>
            <a:solidFill>
              <a:schemeClr val="bg2"/>
            </a:solidFill>
          </c:spPr>
          <c:invertIfNegative val="0"/>
          <c:dLbls>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Лист1!$B$4:$B$4</c:f>
              <c:numCache>
                <c:formatCode>General</c:formatCode>
                <c:ptCount val="1"/>
                <c:pt idx="0">
                  <c:v>21</c:v>
                </c:pt>
              </c:numCache>
            </c:numRef>
          </c:val>
          <c:extLst>
            <c:ext xmlns:c16="http://schemas.microsoft.com/office/drawing/2014/chart" uri="{C3380CC4-5D6E-409C-BE32-E72D297353CC}">
              <c16:uniqueId val="{00000003-DC01-4806-9BDB-5A3A6B4FD8AB}"/>
            </c:ext>
          </c:extLst>
        </c:ser>
        <c:ser>
          <c:idx val="0"/>
          <c:order val="4"/>
          <c:tx>
            <c:strRef>
              <c:f>Лист1!$A$3</c:f>
              <c:strCache>
                <c:ptCount val="1"/>
                <c:pt idx="0">
                  <c:v>Інколи</c:v>
                </c:pt>
              </c:strCache>
            </c:strRef>
          </c:tx>
          <c:spPr>
            <a:solidFill>
              <a:schemeClr val="accent6"/>
            </a:solidFill>
          </c:spPr>
          <c:invertIfNegative val="0"/>
          <c:dLbls>
            <c:dLbl>
              <c:idx val="0"/>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93D-490B-B75A-57AA62D13891}"/>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Лист1!$B$3:$B$3</c:f>
              <c:numCache>
                <c:formatCode>General</c:formatCode>
                <c:ptCount val="1"/>
                <c:pt idx="0">
                  <c:v>28</c:v>
                </c:pt>
              </c:numCache>
            </c:numRef>
          </c:val>
          <c:extLst>
            <c:ext xmlns:c16="http://schemas.microsoft.com/office/drawing/2014/chart" uri="{C3380CC4-5D6E-409C-BE32-E72D297353CC}">
              <c16:uniqueId val="{00000004-DC01-4806-9BDB-5A3A6B4FD8AB}"/>
            </c:ext>
          </c:extLst>
        </c:ser>
        <c:ser>
          <c:idx val="5"/>
          <c:order val="5"/>
          <c:tx>
            <c:strRef>
              <c:f>Лист1!$A$2</c:f>
              <c:strCache>
                <c:ptCount val="1"/>
                <c:pt idx="0">
                  <c:v>Завжди</c:v>
                </c:pt>
              </c:strCache>
            </c:strRef>
          </c:tx>
          <c:spPr>
            <a:solidFill>
              <a:schemeClr val="tx2"/>
            </a:solidFill>
          </c:spPr>
          <c:invertIfNegative val="0"/>
          <c:dLbls>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Лист1!$B$2:$B$2</c:f>
              <c:numCache>
                <c:formatCode>General</c:formatCode>
                <c:ptCount val="1"/>
                <c:pt idx="0">
                  <c:v>13</c:v>
                </c:pt>
              </c:numCache>
            </c:numRef>
          </c:val>
          <c:extLst>
            <c:ext xmlns:c16="http://schemas.microsoft.com/office/drawing/2014/chart" uri="{C3380CC4-5D6E-409C-BE32-E72D297353CC}">
              <c16:uniqueId val="{00000005-DC01-4806-9BDB-5A3A6B4FD8AB}"/>
            </c:ext>
          </c:extLst>
        </c:ser>
        <c:dLbls>
          <c:showLegendKey val="0"/>
          <c:showVal val="0"/>
          <c:showCatName val="0"/>
          <c:showSerName val="0"/>
          <c:showPercent val="0"/>
          <c:showBubbleSize val="0"/>
        </c:dLbls>
        <c:gapWidth val="250"/>
        <c:overlap val="100"/>
        <c:axId val="97698176"/>
        <c:axId val="97699712"/>
      </c:barChart>
      <c:catAx>
        <c:axId val="97698176"/>
        <c:scaling>
          <c:orientation val="minMax"/>
        </c:scaling>
        <c:delete val="1"/>
        <c:axPos val="b"/>
        <c:numFmt formatCode="General" sourceLinked="0"/>
        <c:majorTickMark val="out"/>
        <c:minorTickMark val="none"/>
        <c:tickLblPos val="none"/>
        <c:crossAx val="97699712"/>
        <c:crosses val="autoZero"/>
        <c:auto val="1"/>
        <c:lblAlgn val="ctr"/>
        <c:lblOffset val="100"/>
        <c:noMultiLvlLbl val="0"/>
      </c:catAx>
      <c:valAx>
        <c:axId val="97699712"/>
        <c:scaling>
          <c:orientation val="minMax"/>
        </c:scaling>
        <c:delete val="1"/>
        <c:axPos val="l"/>
        <c:numFmt formatCode="0%" sourceLinked="1"/>
        <c:majorTickMark val="out"/>
        <c:minorTickMark val="none"/>
        <c:tickLblPos val="none"/>
        <c:crossAx val="97698176"/>
        <c:crosses val="autoZero"/>
        <c:crossBetween val="between"/>
      </c:valAx>
      <c:spPr>
        <a:noFill/>
        <a:ln w="25400">
          <a:noFill/>
        </a:ln>
      </c:spPr>
    </c:plotArea>
    <c:legend>
      <c:legendPos val="l"/>
      <c:legendEntry>
        <c:idx val="2"/>
        <c:txPr>
          <a:bodyPr/>
          <a:lstStyle/>
          <a:p>
            <a:pPr>
              <a:defRPr sz="1200">
                <a:solidFill>
                  <a:schemeClr val="tx1">
                    <a:lumMod val="50000"/>
                    <a:lumOff val="50000"/>
                  </a:schemeClr>
                </a:solidFill>
                <a:latin typeface="Gill Sans MT" panose="020B0502020104020203"/>
              </a:defRPr>
            </a:pPr>
            <a:endParaRPr lang="en-US"/>
          </a:p>
        </c:txPr>
      </c:legendEntry>
      <c:layout>
        <c:manualLayout>
          <c:xMode val="edge"/>
          <c:yMode val="edge"/>
          <c:x val="0.18328395061728409"/>
          <c:y val="0"/>
          <c:w val="0.40078262786596147"/>
          <c:h val="1"/>
        </c:manualLayout>
      </c:layout>
      <c:overlay val="0"/>
      <c:txPr>
        <a:bodyPr/>
        <a:lstStyle/>
        <a:p>
          <a:pPr>
            <a:defRPr sz="1200">
              <a:solidFill>
                <a:schemeClr val="tx1">
                  <a:lumMod val="50000"/>
                  <a:lumOff val="50000"/>
                </a:schemeClr>
              </a:solidFill>
              <a:latin typeface="Gill Sans MT" panose="020B0502020104020203"/>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47640536904967"/>
          <c:y val="5.246380204209497E-2"/>
          <c:w val="0.51449607419363652"/>
          <c:h val="0.94485875395027663"/>
        </c:manualLayout>
      </c:layout>
      <c:barChart>
        <c:barDir val="col"/>
        <c:grouping val="percentStacked"/>
        <c:varyColors val="0"/>
        <c:ser>
          <c:idx val="2"/>
          <c:order val="0"/>
          <c:tx>
            <c:strRef>
              <c:f>Лист1!$A$7</c:f>
              <c:strCache>
                <c:ptCount val="1"/>
                <c:pt idx="0">
                  <c:v>Відмова від відповіді</c:v>
                </c:pt>
              </c:strCache>
            </c:strRef>
          </c:tx>
          <c:spPr>
            <a:solidFill>
              <a:srgbClr val="6C6463"/>
            </a:solidFill>
          </c:spPr>
          <c:invertIfNegative val="0"/>
          <c:val>
            <c:numRef>
              <c:f>Лист1!$B$7:$B$7</c:f>
              <c:numCache>
                <c:formatCode>###0</c:formatCode>
                <c:ptCount val="1"/>
                <c:pt idx="0">
                  <c:v>1.25</c:v>
                </c:pt>
              </c:numCache>
            </c:numRef>
          </c:val>
          <c:extLst>
            <c:ext xmlns:c16="http://schemas.microsoft.com/office/drawing/2014/chart" uri="{C3380CC4-5D6E-409C-BE32-E72D297353CC}">
              <c16:uniqueId val="{00000000-F32C-4E9C-A4D8-60926FA301B2}"/>
            </c:ext>
          </c:extLst>
        </c:ser>
        <c:ser>
          <c:idx val="1"/>
          <c:order val="1"/>
          <c:tx>
            <c:strRef>
              <c:f>Лист1!$A$6</c:f>
              <c:strCache>
                <c:ptCount val="1"/>
                <c:pt idx="0">
                  <c:v>Зовсім не обізнаний </c:v>
                </c:pt>
              </c:strCache>
            </c:strRef>
          </c:tx>
          <c:spPr>
            <a:solidFill>
              <a:srgbClr val="8B0923"/>
            </a:solidFill>
          </c:spPr>
          <c:invertIfNegative val="0"/>
          <c:dLbls>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###0</c:formatCode>
                <c:ptCount val="1"/>
                <c:pt idx="0">
                  <c:v>6.5</c:v>
                </c:pt>
              </c:numCache>
            </c:numRef>
          </c:val>
          <c:extLst>
            <c:ext xmlns:c16="http://schemas.microsoft.com/office/drawing/2014/chart" uri="{C3380CC4-5D6E-409C-BE32-E72D297353CC}">
              <c16:uniqueId val="{00000000-DC01-4806-9BDB-5A3A6B4FD8AB}"/>
            </c:ext>
          </c:extLst>
        </c:ser>
        <c:ser>
          <c:idx val="3"/>
          <c:order val="2"/>
          <c:tx>
            <c:strRef>
              <c:f>Лист1!$A$5</c:f>
              <c:strCache>
                <c:ptCount val="1"/>
                <c:pt idx="0">
                  <c:v>Майже не обізнаний  </c:v>
                </c:pt>
              </c:strCache>
            </c:strRef>
          </c:tx>
          <c:spPr>
            <a:solidFill>
              <a:srgbClr val="BA0C2F"/>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1-4806-9BDB-5A3A6B4FD8AB}"/>
                </c:ext>
              </c:extLst>
            </c:dLbl>
            <c:numFmt formatCode="#,##0" sourceLinked="0"/>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Лист1!$B$5:$B$5</c:f>
              <c:numCache>
                <c:formatCode>###0</c:formatCode>
                <c:ptCount val="1"/>
                <c:pt idx="0">
                  <c:v>15</c:v>
                </c:pt>
              </c:numCache>
            </c:numRef>
          </c:val>
          <c:extLst>
            <c:ext xmlns:c16="http://schemas.microsoft.com/office/drawing/2014/chart" uri="{C3380CC4-5D6E-409C-BE32-E72D297353CC}">
              <c16:uniqueId val="{00000002-DC01-4806-9BDB-5A3A6B4FD8AB}"/>
            </c:ext>
          </c:extLst>
        </c:ser>
        <c:ser>
          <c:idx val="4"/>
          <c:order val="3"/>
          <c:tx>
            <c:strRef>
              <c:f>Лист1!$A$4</c:f>
              <c:strCache>
                <c:ptCount val="1"/>
                <c:pt idx="0">
                  <c:v>Поверхнево обізнаний з усіма її положеннями </c:v>
                </c:pt>
              </c:strCache>
            </c:strRef>
          </c:tx>
          <c:spPr>
            <a:solidFill>
              <a:schemeClr val="accent5"/>
            </a:solidFill>
          </c:spPr>
          <c:invertIfNegative val="0"/>
          <c:dLbls>
            <c:spPr>
              <a:noFill/>
              <a:ln>
                <a:noFill/>
              </a:ln>
              <a:effectLst/>
            </c:spPr>
            <c:txPr>
              <a:bodyPr/>
              <a:lstStyle/>
              <a:p>
                <a:pPr algn="ctr">
                  <a:defRPr lang="ru-RU" sz="1200" b="0" i="0" u="none" strike="noStrike" kern="1200" baseline="0">
                    <a:solidFill>
                      <a:schemeClr val="bg1">
                        <a:lumMod val="50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Лист1!$B$4:$B$4</c:f>
              <c:numCache>
                <c:formatCode>###0</c:formatCode>
                <c:ptCount val="1"/>
                <c:pt idx="0">
                  <c:v>32</c:v>
                </c:pt>
              </c:numCache>
            </c:numRef>
          </c:val>
          <c:extLst>
            <c:ext xmlns:c16="http://schemas.microsoft.com/office/drawing/2014/chart" uri="{C3380CC4-5D6E-409C-BE32-E72D297353CC}">
              <c16:uniqueId val="{00000003-DC01-4806-9BDB-5A3A6B4FD8AB}"/>
            </c:ext>
          </c:extLst>
        </c:ser>
        <c:ser>
          <c:idx val="0"/>
          <c:order val="4"/>
          <c:tx>
            <c:strRef>
              <c:f>Лист1!$A$3</c:f>
              <c:strCache>
                <c:ptCount val="1"/>
                <c:pt idx="0">
                  <c:v>Добре обізнаний з деякими положеннями, але з деякими обізнаний поверхнево</c:v>
                </c:pt>
              </c:strCache>
            </c:strRef>
          </c:tx>
          <c:spPr>
            <a:solidFill>
              <a:schemeClr val="accent6"/>
            </a:solidFill>
          </c:spPr>
          <c:invertIfNegative val="0"/>
          <c:dLbls>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Лист1!$B$3:$B$3</c:f>
              <c:numCache>
                <c:formatCode>###0</c:formatCode>
                <c:ptCount val="1"/>
                <c:pt idx="0">
                  <c:v>27.750000000000004</c:v>
                </c:pt>
              </c:numCache>
            </c:numRef>
          </c:val>
          <c:extLst>
            <c:ext xmlns:c16="http://schemas.microsoft.com/office/drawing/2014/chart" uri="{C3380CC4-5D6E-409C-BE32-E72D297353CC}">
              <c16:uniqueId val="{00000004-DC01-4806-9BDB-5A3A6B4FD8AB}"/>
            </c:ext>
          </c:extLst>
        </c:ser>
        <c:ser>
          <c:idx val="5"/>
          <c:order val="5"/>
          <c:tx>
            <c:strRef>
              <c:f>Лист1!$A$2</c:f>
              <c:strCache>
                <c:ptCount val="1"/>
                <c:pt idx="0">
                  <c:v>Добре обізнаний з усіма її положеннями</c:v>
                </c:pt>
              </c:strCache>
            </c:strRef>
          </c:tx>
          <c:spPr>
            <a:solidFill>
              <a:schemeClr val="tx2"/>
            </a:solidFill>
          </c:spPr>
          <c:invertIfNegative val="0"/>
          <c:dLbls>
            <c:dLbl>
              <c:idx val="0"/>
              <c:spPr>
                <a:noFill/>
                <a:ln>
                  <a:noFill/>
                </a:ln>
                <a:effectLst/>
              </c:spPr>
              <c:txPr>
                <a:bodyPr/>
                <a:lstStyle/>
                <a:p>
                  <a:pPr algn="ctr">
                    <a:defRPr lang="ru-RU" sz="1200" b="0" i="0" u="none" strike="noStrike" kern="1200" baseline="0">
                      <a:solidFill>
                        <a:srgbClr val="FFFFFF"/>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0D1-4AF5-B552-03005FCCE33E}"/>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Норми міжнародного гуманітарного права стосовно захисту прав людини в умовах конфлікту</c:v>
                </c:pt>
              </c:strCache>
            </c:strRef>
          </c:cat>
          <c:val>
            <c:numRef>
              <c:f>Лист1!$B$2:$B$2</c:f>
              <c:numCache>
                <c:formatCode>###0</c:formatCode>
                <c:ptCount val="1"/>
                <c:pt idx="0">
                  <c:v>17</c:v>
                </c:pt>
              </c:numCache>
            </c:numRef>
          </c:val>
          <c:extLst>
            <c:ext xmlns:c16="http://schemas.microsoft.com/office/drawing/2014/chart" uri="{C3380CC4-5D6E-409C-BE32-E72D297353CC}">
              <c16:uniqueId val="{00000005-DC01-4806-9BDB-5A3A6B4FD8AB}"/>
            </c:ext>
          </c:extLst>
        </c:ser>
        <c:dLbls>
          <c:showLegendKey val="0"/>
          <c:showVal val="0"/>
          <c:showCatName val="0"/>
          <c:showSerName val="0"/>
          <c:showPercent val="0"/>
          <c:showBubbleSize val="0"/>
        </c:dLbls>
        <c:gapWidth val="250"/>
        <c:overlap val="100"/>
        <c:axId val="97796096"/>
        <c:axId val="97797632"/>
      </c:barChart>
      <c:catAx>
        <c:axId val="97796096"/>
        <c:scaling>
          <c:orientation val="minMax"/>
        </c:scaling>
        <c:delete val="1"/>
        <c:axPos val="b"/>
        <c:numFmt formatCode="General" sourceLinked="0"/>
        <c:majorTickMark val="out"/>
        <c:minorTickMark val="none"/>
        <c:tickLblPos val="none"/>
        <c:crossAx val="97797632"/>
        <c:crosses val="autoZero"/>
        <c:auto val="1"/>
        <c:lblAlgn val="ctr"/>
        <c:lblOffset val="100"/>
        <c:noMultiLvlLbl val="0"/>
      </c:catAx>
      <c:valAx>
        <c:axId val="97797632"/>
        <c:scaling>
          <c:orientation val="minMax"/>
        </c:scaling>
        <c:delete val="1"/>
        <c:axPos val="l"/>
        <c:numFmt formatCode="0%" sourceLinked="1"/>
        <c:majorTickMark val="out"/>
        <c:minorTickMark val="none"/>
        <c:tickLblPos val="none"/>
        <c:crossAx val="97796096"/>
        <c:crosses val="autoZero"/>
        <c:crossBetween val="between"/>
      </c:valAx>
      <c:spPr>
        <a:noFill/>
        <a:ln w="25400">
          <a:noFill/>
        </a:ln>
      </c:spPr>
    </c:plotArea>
    <c:legend>
      <c:legendPos val="l"/>
      <c:legendEntry>
        <c:idx val="2"/>
        <c:txPr>
          <a:bodyPr/>
          <a:lstStyle/>
          <a:p>
            <a:pPr>
              <a:defRPr sz="1200">
                <a:solidFill>
                  <a:schemeClr val="tx1">
                    <a:lumMod val="50000"/>
                    <a:lumOff val="50000"/>
                  </a:schemeClr>
                </a:solidFill>
                <a:latin typeface="Gill Sans MT" panose="020B0502020104020203"/>
              </a:defRPr>
            </a:pPr>
            <a:endParaRPr lang="en-US"/>
          </a:p>
        </c:txPr>
      </c:legendEntry>
      <c:layout>
        <c:manualLayout>
          <c:xMode val="edge"/>
          <c:yMode val="edge"/>
          <c:x val="4.0951486950279422E-3"/>
          <c:y val="0"/>
          <c:w val="0.6219686434419146"/>
          <c:h val="1"/>
        </c:manualLayout>
      </c:layout>
      <c:overlay val="0"/>
      <c:txPr>
        <a:bodyPr/>
        <a:lstStyle/>
        <a:p>
          <a:pPr>
            <a:defRPr sz="1200">
              <a:solidFill>
                <a:schemeClr val="tx1">
                  <a:lumMod val="50000"/>
                  <a:lumOff val="50000"/>
                </a:schemeClr>
              </a:solidFill>
              <a:latin typeface="Gill Sans MT" panose="020B0502020104020203"/>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47640536905"/>
          <c:y val="5.246380204209497E-2"/>
          <c:w val="0.51449607419363652"/>
          <c:h val="0.94485875395027663"/>
        </c:manualLayout>
      </c:layout>
      <c:barChart>
        <c:barDir val="col"/>
        <c:grouping val="percentStacked"/>
        <c:varyColors val="0"/>
        <c:ser>
          <c:idx val="1"/>
          <c:order val="0"/>
          <c:tx>
            <c:strRef>
              <c:f>Лист1!$A$6</c:f>
              <c:strCache>
                <c:ptCount val="1"/>
                <c:pt idx="0">
                  <c:v>Важко сказати, не визначився</c:v>
                </c:pt>
              </c:strCache>
            </c:strRef>
          </c:tx>
          <c:spPr>
            <a:solidFill>
              <a:schemeClr val="bg1">
                <a:lumMod val="6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Лист1!$B$6:$B$6</c:f>
              <c:numCache>
                <c:formatCode>General</c:formatCode>
                <c:ptCount val="1"/>
                <c:pt idx="0">
                  <c:v>5</c:v>
                </c:pt>
              </c:numCache>
            </c:numRef>
          </c:val>
          <c:extLst>
            <c:ext xmlns:c16="http://schemas.microsoft.com/office/drawing/2014/chart" uri="{C3380CC4-5D6E-409C-BE32-E72D297353CC}">
              <c16:uniqueId val="{00000000-DC01-4806-9BDB-5A3A6B4FD8AB}"/>
            </c:ext>
          </c:extLst>
        </c:ser>
        <c:ser>
          <c:idx val="5"/>
          <c:order val="1"/>
          <c:tx>
            <c:strRef>
              <c:f>Лист1!$A$2</c:f>
              <c:strCache>
                <c:ptCount val="1"/>
                <c:pt idx="0">
                  <c:v>Зовсім не довіряю українським судам</c:v>
                </c:pt>
              </c:strCache>
            </c:strRef>
          </c:tx>
          <c:spPr>
            <a:solidFill>
              <a:schemeClr val="bg2">
                <a:lumMod val="75000"/>
              </a:schemeClr>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Лист1!$B$2:$B$2</c:f>
              <c:numCache>
                <c:formatCode>General</c:formatCode>
                <c:ptCount val="1"/>
                <c:pt idx="0">
                  <c:v>3</c:v>
                </c:pt>
              </c:numCache>
            </c:numRef>
          </c:val>
          <c:extLst>
            <c:ext xmlns:c16="http://schemas.microsoft.com/office/drawing/2014/chart" uri="{C3380CC4-5D6E-409C-BE32-E72D297353CC}">
              <c16:uniqueId val="{00000005-DC01-4806-9BDB-5A3A6B4FD8AB}"/>
            </c:ext>
          </c:extLst>
        </c:ser>
        <c:ser>
          <c:idx val="0"/>
          <c:order val="2"/>
          <c:tx>
            <c:strRef>
              <c:f>Лист1!$A$3</c:f>
              <c:strCache>
                <c:ptCount val="1"/>
                <c:pt idx="0">
                  <c:v>Скоріше не довіряю, ніж довіряю</c:v>
                </c:pt>
              </c:strCache>
            </c:strRef>
          </c:tx>
          <c:spPr>
            <a:solidFill>
              <a:schemeClr val="bg2"/>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Лист1!$B$3:$B$3</c:f>
              <c:numCache>
                <c:formatCode>General</c:formatCode>
                <c:ptCount val="1"/>
                <c:pt idx="0">
                  <c:v>27</c:v>
                </c:pt>
              </c:numCache>
            </c:numRef>
          </c:val>
          <c:extLst>
            <c:ext xmlns:c16="http://schemas.microsoft.com/office/drawing/2014/chart" uri="{C3380CC4-5D6E-409C-BE32-E72D297353CC}">
              <c16:uniqueId val="{00000004-DC01-4806-9BDB-5A3A6B4FD8AB}"/>
            </c:ext>
          </c:extLst>
        </c:ser>
        <c:ser>
          <c:idx val="4"/>
          <c:order val="3"/>
          <c:tx>
            <c:strRef>
              <c:f>Лист1!$A$4</c:f>
              <c:strCache>
                <c:ptCount val="1"/>
                <c:pt idx="0">
                  <c:v>Скоріше довіряю, ніж не довіряю</c:v>
                </c:pt>
              </c:strCache>
            </c:strRef>
          </c:tx>
          <c:spPr>
            <a:solidFill>
              <a:srgbClr val="0067B9"/>
            </a:solidFill>
          </c:spPr>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Лист1!$B$4:$B$4</c:f>
              <c:numCache>
                <c:formatCode>General</c:formatCode>
                <c:ptCount val="1"/>
                <c:pt idx="0">
                  <c:v>61</c:v>
                </c:pt>
              </c:numCache>
            </c:numRef>
          </c:val>
          <c:extLst>
            <c:ext xmlns:c16="http://schemas.microsoft.com/office/drawing/2014/chart" uri="{C3380CC4-5D6E-409C-BE32-E72D297353CC}">
              <c16:uniqueId val="{00000003-DC01-4806-9BDB-5A3A6B4FD8AB}"/>
            </c:ext>
          </c:extLst>
        </c:ser>
        <c:ser>
          <c:idx val="3"/>
          <c:order val="4"/>
          <c:tx>
            <c:strRef>
              <c:f>Лист1!$A$5</c:f>
              <c:strCache>
                <c:ptCount val="1"/>
                <c:pt idx="0">
                  <c:v>Повністю довіряю українським судам</c:v>
                </c:pt>
              </c:strCache>
            </c:strRef>
          </c:tx>
          <c:spPr>
            <a:solidFill>
              <a:schemeClr val="tx2"/>
            </a:solidFill>
            <a:ln>
              <a:noFill/>
            </a:ln>
          </c:spPr>
          <c:invertIfNegative val="0"/>
          <c:dLbls>
            <c:dLbl>
              <c:idx val="0"/>
              <c:layout>
                <c:manualLayout>
                  <c:x val="2.3745920890184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1-4806-9BDB-5A3A6B4FD8AB}"/>
                </c:ext>
              </c:extLst>
            </c:dLbl>
            <c:numFmt formatCode="#,##0" sourceLinked="0"/>
            <c:spPr>
              <a:noFill/>
              <a:ln>
                <a:noFill/>
              </a:ln>
              <a:effectLst/>
            </c:spPr>
            <c:txPr>
              <a:bodyPr/>
              <a:lstStyle/>
              <a:p>
                <a:pPr algn="ctr">
                  <a:defRPr lang="uk-UA"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Лист1!$B$1:$B$1</c:f>
              <c:strCache>
                <c:ptCount val="1"/>
                <c:pt idx="0">
                  <c:v>Столбец1</c:v>
                </c:pt>
              </c:strCache>
            </c:strRef>
          </c:cat>
          <c:val>
            <c:numRef>
              <c:f>Лист1!$B$5:$B$5</c:f>
              <c:numCache>
                <c:formatCode>General</c:formatCode>
                <c:ptCount val="1"/>
                <c:pt idx="0">
                  <c:v>4</c:v>
                </c:pt>
              </c:numCache>
            </c:numRef>
          </c:val>
          <c:extLst>
            <c:ext xmlns:c16="http://schemas.microsoft.com/office/drawing/2014/chart" uri="{C3380CC4-5D6E-409C-BE32-E72D297353CC}">
              <c16:uniqueId val="{00000002-DC01-4806-9BDB-5A3A6B4FD8AB}"/>
            </c:ext>
          </c:extLst>
        </c:ser>
        <c:dLbls>
          <c:showLegendKey val="0"/>
          <c:showVal val="0"/>
          <c:showCatName val="0"/>
          <c:showSerName val="0"/>
          <c:showPercent val="0"/>
          <c:showBubbleSize val="0"/>
        </c:dLbls>
        <c:gapWidth val="250"/>
        <c:overlap val="100"/>
        <c:axId val="98095872"/>
        <c:axId val="98097408"/>
      </c:barChart>
      <c:catAx>
        <c:axId val="98095872"/>
        <c:scaling>
          <c:orientation val="minMax"/>
        </c:scaling>
        <c:delete val="1"/>
        <c:axPos val="b"/>
        <c:numFmt formatCode="General" sourceLinked="0"/>
        <c:majorTickMark val="out"/>
        <c:minorTickMark val="none"/>
        <c:tickLblPos val="none"/>
        <c:crossAx val="98097408"/>
        <c:crosses val="autoZero"/>
        <c:auto val="1"/>
        <c:lblAlgn val="ctr"/>
        <c:lblOffset val="100"/>
        <c:noMultiLvlLbl val="0"/>
      </c:catAx>
      <c:valAx>
        <c:axId val="98097408"/>
        <c:scaling>
          <c:orientation val="minMax"/>
        </c:scaling>
        <c:delete val="1"/>
        <c:axPos val="l"/>
        <c:numFmt formatCode="0%" sourceLinked="1"/>
        <c:majorTickMark val="out"/>
        <c:minorTickMark val="none"/>
        <c:tickLblPos val="none"/>
        <c:crossAx val="98095872"/>
        <c:crosses val="autoZero"/>
        <c:crossBetween val="between"/>
      </c:valAx>
      <c:spPr>
        <a:noFill/>
        <a:ln w="25400">
          <a:noFill/>
        </a:ln>
      </c:spPr>
    </c:plotArea>
    <c:legend>
      <c:legendPos val="l"/>
      <c:legendEntry>
        <c:idx val="1"/>
        <c:txPr>
          <a:bodyPr/>
          <a:lstStyle/>
          <a:p>
            <a:pPr>
              <a:defRPr sz="1200">
                <a:solidFill>
                  <a:schemeClr val="tx1">
                    <a:lumMod val="50000"/>
                    <a:lumOff val="50000"/>
                  </a:schemeClr>
                </a:solidFill>
                <a:latin typeface="Gill Sans MT" panose="020B0502020104020203"/>
              </a:defRPr>
            </a:pPr>
            <a:endParaRPr lang="en-US"/>
          </a:p>
        </c:txPr>
      </c:legendEntry>
      <c:layout>
        <c:manualLayout>
          <c:xMode val="edge"/>
          <c:yMode val="edge"/>
          <c:x val="4.0951486950279422E-3"/>
          <c:y val="4.8079405013060898E-2"/>
          <c:w val="0.65556657848324518"/>
          <c:h val="0.9519205949869386"/>
        </c:manualLayout>
      </c:layout>
      <c:overlay val="0"/>
      <c:txPr>
        <a:bodyPr/>
        <a:lstStyle/>
        <a:p>
          <a:pPr>
            <a:defRPr sz="1200">
              <a:solidFill>
                <a:schemeClr val="tx1">
                  <a:lumMod val="50000"/>
                  <a:lumOff val="50000"/>
                </a:schemeClr>
              </a:solidFill>
              <a:latin typeface="Gill Sans MT" panose="020B0502020104020203"/>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46363447990064E-2"/>
          <c:y val="6.6155511811023707E-2"/>
          <c:w val="0.58759298590965425"/>
          <c:h val="0.74428444881889833"/>
        </c:manualLayout>
      </c:layout>
      <c:doughnutChart>
        <c:varyColors val="1"/>
        <c:ser>
          <c:idx val="0"/>
          <c:order val="0"/>
          <c:tx>
            <c:strRef>
              <c:f>Лист1!$B$1</c:f>
              <c:strCache>
                <c:ptCount val="1"/>
                <c:pt idx="0">
                  <c:v>Столбец1</c:v>
                </c:pt>
              </c:strCache>
            </c:strRef>
          </c:tx>
          <c:spPr>
            <a:solidFill>
              <a:schemeClr val="bg2"/>
            </a:solidFill>
          </c:spPr>
          <c:explosion val="2"/>
          <c:dPt>
            <c:idx val="0"/>
            <c:bubble3D val="0"/>
            <c:spPr>
              <a:solidFill>
                <a:schemeClr val="tx2"/>
              </a:solidFill>
            </c:spPr>
            <c:extLst>
              <c:ext xmlns:c16="http://schemas.microsoft.com/office/drawing/2014/chart" uri="{C3380CC4-5D6E-409C-BE32-E72D297353CC}">
                <c16:uniqueId val="{00000001-EACD-4084-A796-F786B6DBD14F}"/>
              </c:ext>
            </c:extLst>
          </c:dPt>
          <c:dPt>
            <c:idx val="2"/>
            <c:bubble3D val="0"/>
            <c:spPr>
              <a:solidFill>
                <a:srgbClr val="7F7F7F"/>
              </a:solidFill>
            </c:spPr>
            <c:extLst>
              <c:ext xmlns:c16="http://schemas.microsoft.com/office/drawing/2014/chart" uri="{C3380CC4-5D6E-409C-BE32-E72D297353CC}">
                <c16:uniqueId val="{00000005-EACD-4084-A796-F786B6DBD14F}"/>
              </c:ext>
            </c:extLst>
          </c:dPt>
          <c:dLbls>
            <c:dLbl>
              <c:idx val="1"/>
              <c:spPr>
                <a:noFill/>
                <a:ln w="19050">
                  <a:noFill/>
                </a:ln>
                <a:effectLst/>
              </c:spPr>
              <c:txPr>
                <a:bodyPr/>
                <a:lstStyle/>
                <a:p>
                  <a:pPr>
                    <a:defRPr sz="12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434-4B27-85BC-AD70EF1B0794}"/>
                </c:ext>
              </c:extLst>
            </c:dLbl>
            <c:dLbl>
              <c:idx val="5"/>
              <c:delete val="1"/>
              <c:extLst>
                <c:ext xmlns:c15="http://schemas.microsoft.com/office/drawing/2012/chart" uri="{CE6537A1-D6FC-4f65-9D91-7224C49458BB}"/>
                <c:ext xmlns:c16="http://schemas.microsoft.com/office/drawing/2014/chart" uri="{C3380CC4-5D6E-409C-BE32-E72D297353CC}">
                  <c16:uniqueId val="{00000003-EACD-4084-A796-F786B6DBD14F}"/>
                </c:ext>
              </c:extLst>
            </c:dLbl>
            <c:spPr>
              <a:noFill/>
              <a:ln>
                <a:noFill/>
              </a:ln>
              <a:effectLst/>
            </c:spPr>
            <c:txPr>
              <a:bodyPr/>
              <a:lstStyle/>
              <a:p>
                <a:pPr>
                  <a:defRPr sz="1200" b="0">
                    <a:solidFill>
                      <a:schemeClr val="bg1"/>
                    </a:solidFill>
                    <a:latin typeface="Gill Sans MT" panose="020B0502020104020203"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Так</c:v>
                </c:pt>
                <c:pt idx="1">
                  <c:v>Ні</c:v>
                </c:pt>
                <c:pt idx="2">
                  <c:v>Відмова від відповіді</c:v>
                </c:pt>
              </c:strCache>
            </c:strRef>
          </c:cat>
          <c:val>
            <c:numRef>
              <c:f>Лист1!$B$2:$B$4</c:f>
              <c:numCache>
                <c:formatCode>###0</c:formatCode>
                <c:ptCount val="3"/>
                <c:pt idx="0">
                  <c:v>10</c:v>
                </c:pt>
                <c:pt idx="1">
                  <c:v>86</c:v>
                </c:pt>
                <c:pt idx="2">
                  <c:v>4</c:v>
                </c:pt>
              </c:numCache>
            </c:numRef>
          </c:val>
          <c:extLst>
            <c:ext xmlns:c16="http://schemas.microsoft.com/office/drawing/2014/chart" uri="{C3380CC4-5D6E-409C-BE32-E72D297353CC}">
              <c16:uniqueId val="{00000004-EACD-4084-A796-F786B6DBD14F}"/>
            </c:ext>
          </c:extLst>
        </c:ser>
        <c:dLbls>
          <c:showLegendKey val="0"/>
          <c:showVal val="1"/>
          <c:showCatName val="0"/>
          <c:showSerName val="0"/>
          <c:showPercent val="0"/>
          <c:showBubbleSize val="0"/>
          <c:showLeaderLines val="1"/>
        </c:dLbls>
        <c:firstSliceAng val="324"/>
        <c:holeSize val="50"/>
      </c:doughnutChart>
    </c:plotArea>
    <c:legend>
      <c:legendPos val="b"/>
      <c:layout>
        <c:manualLayout>
          <c:xMode val="edge"/>
          <c:yMode val="edge"/>
          <c:x val="3.1512163867196082E-2"/>
          <c:y val="0.85926771653543377"/>
          <c:w val="0.72535018648984662"/>
          <c:h val="8.2398950131233648E-2"/>
        </c:manualLayout>
      </c:layout>
      <c:overlay val="0"/>
      <c:txPr>
        <a:bodyPr/>
        <a:lstStyle/>
        <a:p>
          <a:pPr>
            <a:defRPr sz="1200" baseline="0">
              <a:solidFill>
                <a:srgbClr val="717171"/>
              </a:solidFill>
              <a:latin typeface="Gill Sans MT" panose="020B0502020104020203" pitchFamily="34" charset="0"/>
              <a:cs typeface="Arial" panose="020B0604020202020204" pitchFamily="34" charset="0"/>
            </a:defRPr>
          </a:pPr>
          <a:endParaRPr lang="en-US"/>
        </a:p>
      </c:txPr>
    </c:legend>
    <c:plotVisOnly val="1"/>
    <c:dispBlanksAs val="zero"/>
    <c:showDLblsOverMax val="0"/>
  </c:chart>
  <c:spPr>
    <a:ln w="28575">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7783094098901E-3"/>
          <c:w val="1"/>
          <c:h val="0.96458215130022995"/>
        </c:manualLayout>
      </c:layout>
      <c:barChart>
        <c:barDir val="bar"/>
        <c:grouping val="clustered"/>
        <c:varyColors val="0"/>
        <c:ser>
          <c:idx val="0"/>
          <c:order val="0"/>
          <c:tx>
            <c:strRef>
              <c:f>Sheet1!$B$1</c:f>
              <c:strCache>
                <c:ptCount val="1"/>
                <c:pt idx="0">
                  <c:v>Столбец1</c:v>
                </c:pt>
              </c:strCache>
            </c:strRef>
          </c:tx>
          <c:spPr>
            <a:solidFill>
              <a:srgbClr val="BA0C2F"/>
            </a:solidFill>
            <a:ln>
              <a:noFill/>
            </a:ln>
          </c:spPr>
          <c:invertIfNegative val="0"/>
          <c:dLbls>
            <c:dLbl>
              <c:idx val="7"/>
              <c:spPr>
                <a:noFill/>
                <a:ln>
                  <a:noFill/>
                </a:ln>
                <a:effectLst/>
              </c:spPr>
              <c:txPr>
                <a:bodyPr vertOverflow="overflow" horzOverflow="overflow" bIns="72000" anchor="ctr" anchorCtr="0">
                  <a:normAutofit/>
                </a:bodyPr>
                <a:lstStyle/>
                <a:p>
                  <a:pPr>
                    <a:defRPr sz="900">
                      <a:solidFill>
                        <a:srgbClr val="6C6463"/>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D0-4691-86CF-395EAAD4EC92}"/>
                </c:ext>
              </c:extLst>
            </c:dLbl>
            <c:dLbl>
              <c:idx val="8"/>
              <c:spPr>
                <a:noFill/>
                <a:ln>
                  <a:noFill/>
                </a:ln>
                <a:effectLst/>
              </c:spPr>
              <c:txPr>
                <a:bodyPr vertOverflow="overflow" horzOverflow="overflow" bIns="72000" anchor="ctr" anchorCtr="0">
                  <a:normAutofit/>
                </a:bodyPr>
                <a:lstStyle/>
                <a:p>
                  <a:pPr>
                    <a:defRPr sz="900">
                      <a:solidFill>
                        <a:srgbClr val="6C6463"/>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1D0-4691-86CF-395EAAD4EC92}"/>
                </c:ext>
              </c:extLst>
            </c:dLbl>
            <c:dLbl>
              <c:idx val="14"/>
              <c:spPr/>
              <c:txPr>
                <a:bodyPr vertOverflow="overflow" horzOverflow="overflow" bIns="72000" anchor="ctr" anchorCtr="0">
                  <a:noAutofit/>
                </a:bodyPr>
                <a:lstStyle/>
                <a:p>
                  <a:pPr>
                    <a:defRPr sz="900">
                      <a:solidFill>
                        <a:schemeClr val="bg1"/>
                      </a:solidFill>
                      <a:latin typeface="Gill Sans MT" panose="020B0502020104020203"/>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D25-471D-A2A6-20E4A3149160}"/>
                </c:ext>
              </c:extLst>
            </c:dLbl>
            <c:spPr>
              <a:noFill/>
              <a:ln>
                <a:noFill/>
              </a:ln>
              <a:effectLst/>
            </c:spPr>
            <c:txPr>
              <a:bodyPr vertOverflow="overflow" horzOverflow="overflow" bIns="72000" anchor="ctr" anchorCtr="0">
                <a:normAutofit/>
              </a:bodyPr>
              <a:lstStyle/>
              <a:p>
                <a:pPr>
                  <a:defRPr sz="9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В приватному секторі на юридичних посадах</c:v>
                </c:pt>
                <c:pt idx="1">
                  <c:v>Помічник адвоката</c:v>
                </c:pt>
                <c:pt idx="2">
                  <c:v>Працівник правоохоронних органів (МВС, прокуратура, СБУ)</c:v>
                </c:pt>
                <c:pt idx="3">
                  <c:v>На будь-якій іншій державній службі (крім державного нотаріату, суду, правоохоронних органів)</c:v>
                </c:pt>
                <c:pt idx="4">
                  <c:v>В апараті суду (крім помічника судді)</c:v>
                </c:pt>
                <c:pt idx="5">
                  <c:v>Помічник судді</c:v>
                </c:pt>
                <c:pt idx="6">
                  <c:v>Приватний нотаріус</c:v>
                </c:pt>
                <c:pt idx="7">
                  <c:v>В сфері освіти чи науки ( викладання, тощо)</c:v>
                </c:pt>
                <c:pt idx="8">
                  <c:v>Суддя</c:v>
                </c:pt>
                <c:pt idx="9">
                  <c:v>Державний нотаріус</c:v>
                </c:pt>
                <c:pt idx="10">
                  <c:v>Інше</c:v>
                </c:pt>
                <c:pt idx="11">
                  <c:v>Досвіду не було – одразу після отримання вищої освіти</c:v>
                </c:pt>
                <c:pt idx="12">
                  <c:v>Відмова від відповіді</c:v>
                </c:pt>
              </c:strCache>
            </c:strRef>
          </c:cat>
          <c:val>
            <c:numRef>
              <c:f>Sheet1!$B$2:$B$14</c:f>
              <c:numCache>
                <c:formatCode>###0</c:formatCode>
                <c:ptCount val="13"/>
                <c:pt idx="0">
                  <c:v>28</c:v>
                </c:pt>
                <c:pt idx="1">
                  <c:v>25</c:v>
                </c:pt>
                <c:pt idx="2">
                  <c:v>19</c:v>
                </c:pt>
                <c:pt idx="3">
                  <c:v>14</c:v>
                </c:pt>
                <c:pt idx="4">
                  <c:v>7</c:v>
                </c:pt>
                <c:pt idx="5">
                  <c:v>7</c:v>
                </c:pt>
                <c:pt idx="6">
                  <c:v>3</c:v>
                </c:pt>
                <c:pt idx="7">
                  <c:v>3</c:v>
                </c:pt>
                <c:pt idx="8">
                  <c:v>1</c:v>
                </c:pt>
                <c:pt idx="9">
                  <c:v>1</c:v>
                </c:pt>
                <c:pt idx="10">
                  <c:v>4</c:v>
                </c:pt>
                <c:pt idx="11">
                  <c:v>13</c:v>
                </c:pt>
                <c:pt idx="12">
                  <c:v>1</c:v>
                </c:pt>
              </c:numCache>
            </c:numRef>
          </c:val>
          <c:extLst>
            <c:ext xmlns:c16="http://schemas.microsoft.com/office/drawing/2014/chart" uri="{C3380CC4-5D6E-409C-BE32-E72D297353CC}">
              <c16:uniqueId val="{00000006-01D0-4691-86CF-395EAAD4EC92}"/>
            </c:ext>
          </c:extLst>
        </c:ser>
        <c:dLbls>
          <c:showLegendKey val="0"/>
          <c:showVal val="1"/>
          <c:showCatName val="0"/>
          <c:showSerName val="0"/>
          <c:showPercent val="0"/>
          <c:showBubbleSize val="0"/>
        </c:dLbls>
        <c:gapWidth val="30"/>
        <c:overlap val="100"/>
        <c:axId val="121002240"/>
        <c:axId val="121004800"/>
      </c:barChart>
      <c:catAx>
        <c:axId val="121002240"/>
        <c:scaling>
          <c:orientation val="maxMin"/>
        </c:scaling>
        <c:delete val="0"/>
        <c:axPos val="l"/>
        <c:numFmt formatCode="General" sourceLinked="1"/>
        <c:majorTickMark val="none"/>
        <c:minorTickMark val="none"/>
        <c:tickLblPos val="none"/>
        <c:crossAx val="121004800"/>
        <c:crosses val="autoZero"/>
        <c:auto val="1"/>
        <c:lblAlgn val="ctr"/>
        <c:lblOffset val="100"/>
        <c:noMultiLvlLbl val="0"/>
      </c:catAx>
      <c:valAx>
        <c:axId val="121004800"/>
        <c:scaling>
          <c:orientation val="minMax"/>
          <c:max val="30"/>
          <c:min val="0"/>
        </c:scaling>
        <c:delete val="1"/>
        <c:axPos val="t"/>
        <c:numFmt formatCode="###0" sourceLinked="1"/>
        <c:majorTickMark val="out"/>
        <c:minorTickMark val="none"/>
        <c:tickLblPos val="none"/>
        <c:crossAx val="121002240"/>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2568664169787841E-3"/>
          <c:w val="1"/>
          <c:h val="0.9645821513002284"/>
        </c:manualLayout>
      </c:layout>
      <c:barChart>
        <c:barDir val="bar"/>
        <c:grouping val="clustered"/>
        <c:varyColors val="0"/>
        <c:ser>
          <c:idx val="0"/>
          <c:order val="0"/>
          <c:tx>
            <c:strRef>
              <c:f>Sheet1!$B$1</c:f>
              <c:strCache>
                <c:ptCount val="1"/>
                <c:pt idx="0">
                  <c:v>T2B (4-5)</c:v>
                </c:pt>
              </c:strCache>
            </c:strRef>
          </c:tx>
          <c:spPr>
            <a:solidFill>
              <a:srgbClr val="002F6C"/>
            </a:solidFill>
            <a:ln>
              <a:noFill/>
            </a:ln>
          </c:spPr>
          <c:invertIfNegative val="0"/>
          <c:dLbls>
            <c:dLbl>
              <c:idx val="14"/>
              <c:layout>
                <c:manualLayout>
                  <c:x val="-0.23894153675155291"/>
                  <c:y val="0"/>
                </c:manualLayout>
              </c:layout>
              <c:spPr/>
              <c:txPr>
                <a:bodyPr/>
                <a:lstStyle/>
                <a:p>
                  <a:pPr>
                    <a:defRPr sz="1200">
                      <a:solidFill>
                        <a:schemeClr val="bg1"/>
                      </a:solidFill>
                      <a:latin typeface="Gill Sans MT" panose="020B0502020104020203"/>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8-47D1-9497-D1B20D7F2DD1}"/>
                </c:ext>
              </c:extLst>
            </c:dLbl>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Sheet1!$B$2:$B$8</c:f>
              <c:numCache>
                <c:formatCode>General</c:formatCode>
                <c:ptCount val="7"/>
                <c:pt idx="0">
                  <c:v>82</c:v>
                </c:pt>
                <c:pt idx="1">
                  <c:v>74</c:v>
                </c:pt>
                <c:pt idx="2">
                  <c:v>71</c:v>
                </c:pt>
                <c:pt idx="3">
                  <c:v>70</c:v>
                </c:pt>
                <c:pt idx="4">
                  <c:v>70</c:v>
                </c:pt>
                <c:pt idx="5">
                  <c:v>69</c:v>
                </c:pt>
                <c:pt idx="6">
                  <c:v>65</c:v>
                </c:pt>
              </c:numCache>
            </c:numRef>
          </c:val>
          <c:extLst>
            <c:ext xmlns:c16="http://schemas.microsoft.com/office/drawing/2014/chart" uri="{C3380CC4-5D6E-409C-BE32-E72D297353CC}">
              <c16:uniqueId val="{00000001-44E8-47D1-9497-D1B20D7F2DD1}"/>
            </c:ext>
          </c:extLst>
        </c:ser>
        <c:ser>
          <c:idx val="1"/>
          <c:order val="1"/>
          <c:tx>
            <c:strRef>
              <c:f>Sheet1!$C$1</c:f>
              <c:strCache>
                <c:ptCount val="1"/>
                <c:pt idx="0">
                  <c:v>B2B (1-2)</c:v>
                </c:pt>
              </c:strCache>
            </c:strRef>
          </c:tx>
          <c:spPr>
            <a:solidFill>
              <a:srgbClr val="BA0C2F"/>
            </a:solidFill>
            <a:ln>
              <a:noFill/>
            </a:ln>
          </c:spPr>
          <c:invertIfNegative val="0"/>
          <c:dLbls>
            <c:dLbl>
              <c:idx val="0"/>
              <c:tx>
                <c:rich>
                  <a:bodyPr wrap="square" lIns="38100" tIns="19050" rIns="38100" bIns="19050" anchor="ctr">
                    <a:spAutoFit/>
                  </a:bodyPr>
                  <a:lstStyle/>
                  <a:p>
                    <a:pPr>
                      <a:defRPr sz="1200">
                        <a:solidFill>
                          <a:srgbClr val="6C6463"/>
                        </a:solidFill>
                        <a:latin typeface="Gill Sans MT" panose="020B0502020104020203"/>
                      </a:defRPr>
                    </a:pPr>
                    <a:r>
                      <a:rPr lang="en-US" sz="1200" dirty="0">
                        <a:solidFill>
                          <a:srgbClr val="6C6463"/>
                        </a:solidFill>
                      </a:rPr>
                      <a:t>3</a:t>
                    </a:r>
                  </a:p>
                </c:rich>
              </c:tx>
              <c:numFmt formatCode="General"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00-4CA6-9C10-A9ED52E57910}"/>
                </c:ext>
              </c:extLst>
            </c:dLbl>
            <c:dLbl>
              <c:idx val="1"/>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00-4CA6-9C10-A9ED52E57910}"/>
                </c:ext>
              </c:extLst>
            </c:dLbl>
            <c:dLbl>
              <c:idx val="2"/>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00-4CA6-9C10-A9ED52E57910}"/>
                </c:ext>
              </c:extLst>
            </c:dLbl>
            <c:dLbl>
              <c:idx val="3"/>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00-4CA6-9C10-A9ED52E57910}"/>
                </c:ext>
              </c:extLst>
            </c:dLbl>
            <c:dLbl>
              <c:idx val="4"/>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00-4CA6-9C10-A9ED52E57910}"/>
                </c:ext>
              </c:extLst>
            </c:dLbl>
            <c:dLbl>
              <c:idx val="5"/>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00-4CA6-9C10-A9ED52E57910}"/>
                </c:ext>
              </c:extLst>
            </c:dLbl>
            <c:dLbl>
              <c:idx val="6"/>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00-4CA6-9C10-A9ED52E57910}"/>
                </c:ext>
              </c:extLst>
            </c:dLbl>
            <c:spPr>
              <a:noFill/>
              <a:ln>
                <a:noFill/>
              </a:ln>
              <a:effectLst/>
            </c:spPr>
            <c:txPr>
              <a:bodyPr wrap="square" lIns="38100" tIns="19050" rIns="38100" bIns="19050" anchor="ctr">
                <a:spAutoFit/>
              </a:bodyPr>
              <a:lstStyle/>
              <a:p>
                <a:pPr>
                  <a:defRPr sz="1200">
                    <a:solidFill>
                      <a:srgbClr val="6C6463"/>
                    </a:solidFill>
                    <a:latin typeface="Gill Sans MT" panose="020B050202010402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Sheet1!$C$2:$C$8</c:f>
              <c:numCache>
                <c:formatCode>General</c:formatCode>
                <c:ptCount val="7"/>
                <c:pt idx="0">
                  <c:v>-3</c:v>
                </c:pt>
                <c:pt idx="1">
                  <c:v>-9</c:v>
                </c:pt>
                <c:pt idx="2">
                  <c:v>-7</c:v>
                </c:pt>
                <c:pt idx="3">
                  <c:v>-8</c:v>
                </c:pt>
                <c:pt idx="4">
                  <c:v>-6</c:v>
                </c:pt>
                <c:pt idx="5">
                  <c:v>-6</c:v>
                </c:pt>
                <c:pt idx="6">
                  <c:v>-11</c:v>
                </c:pt>
              </c:numCache>
            </c:numRef>
          </c:val>
          <c:extLst>
            <c:ext xmlns:c16="http://schemas.microsoft.com/office/drawing/2014/chart" uri="{C3380CC4-5D6E-409C-BE32-E72D297353CC}">
              <c16:uniqueId val="{00000002-44E8-47D1-9497-D1B20D7F2DD1}"/>
            </c:ext>
          </c:extLst>
        </c:ser>
        <c:dLbls>
          <c:showLegendKey val="0"/>
          <c:showVal val="1"/>
          <c:showCatName val="0"/>
          <c:showSerName val="0"/>
          <c:showPercent val="0"/>
          <c:showBubbleSize val="0"/>
        </c:dLbls>
        <c:gapWidth val="20"/>
        <c:overlap val="100"/>
        <c:axId val="137797632"/>
        <c:axId val="137812992"/>
      </c:barChart>
      <c:catAx>
        <c:axId val="137797632"/>
        <c:scaling>
          <c:orientation val="maxMin"/>
        </c:scaling>
        <c:delete val="0"/>
        <c:axPos val="l"/>
        <c:numFmt formatCode="General" sourceLinked="1"/>
        <c:majorTickMark val="none"/>
        <c:minorTickMark val="none"/>
        <c:tickLblPos val="none"/>
        <c:crossAx val="137812992"/>
        <c:crosses val="autoZero"/>
        <c:auto val="1"/>
        <c:lblAlgn val="ctr"/>
        <c:lblOffset val="100"/>
        <c:noMultiLvlLbl val="0"/>
      </c:catAx>
      <c:valAx>
        <c:axId val="137812992"/>
        <c:scaling>
          <c:orientation val="minMax"/>
          <c:max val="120"/>
          <c:min val="-120"/>
        </c:scaling>
        <c:delete val="1"/>
        <c:axPos val="t"/>
        <c:numFmt formatCode="General" sourceLinked="1"/>
        <c:majorTickMark val="out"/>
        <c:minorTickMark val="none"/>
        <c:tickLblPos val="none"/>
        <c:crossAx val="137797632"/>
        <c:crosses val="autoZero"/>
        <c:crossBetween val="between"/>
        <c:majorUnit val="10"/>
      </c:valAx>
      <c:spPr>
        <a:ln>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42764108989274E-2"/>
          <c:y val="9.7001547690326373E-2"/>
          <c:w val="0.95191447178202149"/>
          <c:h val="0.76678920751253377"/>
        </c:manualLayout>
      </c:layout>
      <c:barChart>
        <c:barDir val="bar"/>
        <c:grouping val="stacked"/>
        <c:varyColors val="0"/>
        <c:ser>
          <c:idx val="0"/>
          <c:order val="0"/>
          <c:tx>
            <c:strRef>
              <c:f>Sheet1!$B$1</c:f>
              <c:strCache>
                <c:ptCount val="1"/>
                <c:pt idx="0">
                  <c:v>Безумовно погоджуюсь/Скоріше погоджуюся, ніж ні</c:v>
                </c:pt>
              </c:strCache>
            </c:strRef>
          </c:tx>
          <c:spPr>
            <a:solidFill>
              <a:srgbClr val="002F6C"/>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Sheet1!$B$2:$B$8</c:f>
              <c:numCache>
                <c:formatCode>General</c:formatCode>
                <c:ptCount val="7"/>
                <c:pt idx="0">
                  <c:v>82</c:v>
                </c:pt>
                <c:pt idx="1">
                  <c:v>74</c:v>
                </c:pt>
                <c:pt idx="2">
                  <c:v>71</c:v>
                </c:pt>
                <c:pt idx="3">
                  <c:v>70</c:v>
                </c:pt>
                <c:pt idx="4">
                  <c:v>70</c:v>
                </c:pt>
                <c:pt idx="5">
                  <c:v>69</c:v>
                </c:pt>
                <c:pt idx="6">
                  <c:v>65</c:v>
                </c:pt>
              </c:numCache>
            </c:numRef>
          </c:val>
          <c:extLst>
            <c:ext xmlns:c16="http://schemas.microsoft.com/office/drawing/2014/chart" uri="{C3380CC4-5D6E-409C-BE32-E72D297353CC}">
              <c16:uniqueId val="{00000000-D988-4717-B4B0-D1F73362DF33}"/>
            </c:ext>
          </c:extLst>
        </c:ser>
        <c:ser>
          <c:idx val="1"/>
          <c:order val="1"/>
          <c:tx>
            <c:strRef>
              <c:f>Sheet1!$C$1</c:f>
              <c:strCache>
                <c:ptCount val="1"/>
                <c:pt idx="0">
                  <c:v>В однаковій мірі погоджуюсь і не погоджуюсь</c:v>
                </c:pt>
              </c:strCache>
            </c:strRef>
          </c:tx>
          <c:spPr>
            <a:solidFill>
              <a:srgbClr val="002F6C">
                <a:lumMod val="60000"/>
                <a:lumOff val="40000"/>
              </a:srgbClr>
            </a:solidFill>
            <a:ln>
              <a:solidFill>
                <a:srgbClr val="FFFFFF"/>
              </a:solid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8-4717-B4B0-D1F73362DF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88-4717-B4B0-D1F73362DF33}"/>
                </c:ext>
              </c:extLst>
            </c:dLbl>
            <c:spPr>
              <a:noFill/>
              <a:ln>
                <a:noFill/>
              </a:ln>
              <a:effectLst/>
            </c:spPr>
            <c:txPr>
              <a:bodyPr/>
              <a:lstStyle/>
              <a:p>
                <a:pPr algn="ctr">
                  <a:defRPr lang="ru-RU" sz="1200" b="0" i="0" u="none" strike="noStrike" kern="1200" baseline="0">
                    <a:solidFill>
                      <a:srgbClr val="FFFFFF"/>
                    </a:solidFill>
                    <a:latin typeface="Gill Sans MT" panose="020B0502020104020203"/>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Sheet1!$C$2:$C$8</c:f>
              <c:numCache>
                <c:formatCode>General</c:formatCode>
                <c:ptCount val="7"/>
                <c:pt idx="0">
                  <c:v>13</c:v>
                </c:pt>
                <c:pt idx="1">
                  <c:v>15</c:v>
                </c:pt>
                <c:pt idx="2">
                  <c:v>16</c:v>
                </c:pt>
                <c:pt idx="3">
                  <c:v>22</c:v>
                </c:pt>
                <c:pt idx="4">
                  <c:v>15</c:v>
                </c:pt>
                <c:pt idx="5">
                  <c:v>15</c:v>
                </c:pt>
                <c:pt idx="6">
                  <c:v>23</c:v>
                </c:pt>
              </c:numCache>
            </c:numRef>
          </c:val>
          <c:extLst>
            <c:ext xmlns:c16="http://schemas.microsoft.com/office/drawing/2014/chart" uri="{C3380CC4-5D6E-409C-BE32-E72D297353CC}">
              <c16:uniqueId val="{00000003-D988-4717-B4B0-D1F73362DF33}"/>
            </c:ext>
          </c:extLst>
        </c:ser>
        <c:ser>
          <c:idx val="2"/>
          <c:order val="2"/>
          <c:tx>
            <c:strRef>
              <c:f>Sheet1!$D$1</c:f>
              <c:strCache>
                <c:ptCount val="1"/>
                <c:pt idx="0">
                  <c:v>Скоріше не погоджуюся, ніж погоджуюся/Категорично не погоджуюся</c:v>
                </c:pt>
              </c:strCache>
            </c:strRef>
          </c:tx>
          <c:spPr>
            <a:solidFill>
              <a:srgbClr val="BA0C2F"/>
            </a:solidFill>
            <a:ln>
              <a:solidFill>
                <a:srgbClr val="FFFFFF"/>
              </a:solidFill>
            </a:ln>
          </c:spPr>
          <c:invertIfNegative val="0"/>
          <c:dLbls>
            <c:spPr>
              <a:noFill/>
              <a:ln>
                <a:noFill/>
              </a:ln>
              <a:effectLst/>
            </c:spPr>
            <c:txPr>
              <a:bodyPr/>
              <a:lstStyle/>
              <a:p>
                <a:pPr>
                  <a:defRPr sz="1200">
                    <a:solidFill>
                      <a:srgbClr val="FFFFFF"/>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Sheet1!$D$2:$D$8</c:f>
              <c:numCache>
                <c:formatCode>General</c:formatCode>
                <c:ptCount val="7"/>
                <c:pt idx="0">
                  <c:v>3</c:v>
                </c:pt>
                <c:pt idx="1">
                  <c:v>9</c:v>
                </c:pt>
                <c:pt idx="2">
                  <c:v>7</c:v>
                </c:pt>
                <c:pt idx="3">
                  <c:v>8</c:v>
                </c:pt>
                <c:pt idx="4">
                  <c:v>6</c:v>
                </c:pt>
                <c:pt idx="5">
                  <c:v>6</c:v>
                </c:pt>
                <c:pt idx="6">
                  <c:v>11</c:v>
                </c:pt>
              </c:numCache>
            </c:numRef>
          </c:val>
          <c:extLst>
            <c:ext xmlns:c16="http://schemas.microsoft.com/office/drawing/2014/chart" uri="{C3380CC4-5D6E-409C-BE32-E72D297353CC}">
              <c16:uniqueId val="{00000004-D988-4717-B4B0-D1F73362DF33}"/>
            </c:ext>
          </c:extLst>
        </c:ser>
        <c:ser>
          <c:idx val="3"/>
          <c:order val="3"/>
          <c:tx>
            <c:strRef>
              <c:f>Sheet1!$E$1</c:f>
              <c:strCache>
                <c:ptCount val="1"/>
                <c:pt idx="0">
                  <c:v>Важко відповісти</c:v>
                </c:pt>
              </c:strCache>
            </c:strRef>
          </c:tx>
          <c:spPr>
            <a:solidFill>
              <a:srgbClr val="FFFFFF">
                <a:lumMod val="65000"/>
              </a:srgbClr>
            </a:solidFill>
            <a:ln>
              <a:solidFill>
                <a:srgbClr val="FFFFFF"/>
              </a:solidFill>
            </a:ln>
          </c:spPr>
          <c:invertIfNegative val="0"/>
          <c:dLbls>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Sheet1!$E$2:$E$8</c:f>
              <c:numCache>
                <c:formatCode>0</c:formatCode>
                <c:ptCount val="7"/>
                <c:pt idx="0">
                  <c:v>1</c:v>
                </c:pt>
                <c:pt idx="1">
                  <c:v>1</c:v>
                </c:pt>
                <c:pt idx="2">
                  <c:v>4</c:v>
                </c:pt>
                <c:pt idx="3">
                  <c:v>0</c:v>
                </c:pt>
                <c:pt idx="4">
                  <c:v>5</c:v>
                </c:pt>
                <c:pt idx="5">
                  <c:v>5</c:v>
                </c:pt>
                <c:pt idx="6">
                  <c:v>1</c:v>
                </c:pt>
              </c:numCache>
            </c:numRef>
          </c:val>
          <c:extLst>
            <c:ext xmlns:c16="http://schemas.microsoft.com/office/drawing/2014/chart" uri="{C3380CC4-5D6E-409C-BE32-E72D297353CC}">
              <c16:uniqueId val="{00000007-D988-4717-B4B0-D1F73362DF33}"/>
            </c:ext>
          </c:extLst>
        </c:ser>
        <c:ser>
          <c:idx val="4"/>
          <c:order val="4"/>
          <c:tx>
            <c:strRef>
              <c:f>Sheet1!$F$1</c:f>
              <c:strCache>
                <c:ptCount val="1"/>
                <c:pt idx="0">
                  <c:v>Немає відповіді</c:v>
                </c:pt>
              </c:strCache>
            </c:strRef>
          </c:tx>
          <c:spPr>
            <a:solidFill>
              <a:srgbClr val="FFFFFF">
                <a:lumMod val="50000"/>
              </a:srgbClr>
            </a:solidFill>
            <a:ln>
              <a:solidFill>
                <a:srgbClr val="FFFFF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A4F-4B98-8A99-652F4925ECE8}"/>
                </c:ext>
              </c:extLst>
            </c:dLbl>
            <c:spPr>
              <a:noFill/>
              <a:ln>
                <a:noFill/>
              </a:ln>
              <a:effectLst/>
            </c:spPr>
            <c:txPr>
              <a:bodyPr/>
              <a:lstStyle/>
              <a:p>
                <a:pPr>
                  <a:defRPr sz="1200">
                    <a:solidFill>
                      <a:schemeClr val="bg1"/>
                    </a:solidFill>
                    <a:latin typeface="Gill Sans MT" panose="020B05020201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Свідчення жінок та чоловіків свідків мають рівну вагу в процесі прийняття рішень</c:v>
                </c:pt>
                <c:pt idx="1">
                  <c:v>Процес був доступним для сторонніх осіб (громадськість/зацікавлені особи/журналісти могли б потрапити на судове засідання)</c:v>
                </c:pt>
                <c:pt idx="2">
                  <c:v>Були відсутні вимоги хабарів, неофіційних платежів, подарунків чи інші корупційні ситуації</c:v>
                </c:pt>
                <c:pt idx="3">
                  <c:v>Судді були коректними та ввічливими з усіма учасниками</c:v>
                </c:pt>
                <c:pt idx="4">
                  <c:v>При призначенні на посаду судді чоловіки та жінки мають рівні шанси</c:v>
                </c:pt>
                <c:pt idx="5">
                  <c:v>При обранні на адміністративну посаду в суді (голова суду, заступник голови суду) судді-чоловіки та судді-жінки мають рівні шанси </c:v>
                </c:pt>
                <c:pt idx="6">
                  <c:v>Судді послідовно дотримувались принципу змагальності та рівності сторін, не створювали переваг одній із сторін</c:v>
                </c:pt>
              </c:strCache>
            </c:strRef>
          </c:cat>
          <c:val>
            <c:numRef>
              <c:f>Sheet1!$F$2:$F$8</c:f>
              <c:numCache>
                <c:formatCode>0</c:formatCode>
                <c:ptCount val="7"/>
                <c:pt idx="0">
                  <c:v>1</c:v>
                </c:pt>
                <c:pt idx="1">
                  <c:v>1</c:v>
                </c:pt>
                <c:pt idx="2">
                  <c:v>2</c:v>
                </c:pt>
                <c:pt idx="3">
                  <c:v>0</c:v>
                </c:pt>
                <c:pt idx="4">
                  <c:v>4</c:v>
                </c:pt>
                <c:pt idx="5">
                  <c:v>5</c:v>
                </c:pt>
                <c:pt idx="6">
                  <c:v>0</c:v>
                </c:pt>
              </c:numCache>
            </c:numRef>
          </c:val>
          <c:extLst>
            <c:ext xmlns:c16="http://schemas.microsoft.com/office/drawing/2014/chart" uri="{C3380CC4-5D6E-409C-BE32-E72D297353CC}">
              <c16:uniqueId val="{00000008-D988-4717-B4B0-D1F73362DF33}"/>
            </c:ext>
          </c:extLst>
        </c:ser>
        <c:dLbls>
          <c:showLegendKey val="0"/>
          <c:showVal val="0"/>
          <c:showCatName val="0"/>
          <c:showSerName val="0"/>
          <c:showPercent val="0"/>
          <c:showBubbleSize val="0"/>
        </c:dLbls>
        <c:gapWidth val="22"/>
        <c:overlap val="100"/>
        <c:axId val="146597760"/>
        <c:axId val="146599296"/>
      </c:barChart>
      <c:catAx>
        <c:axId val="146597760"/>
        <c:scaling>
          <c:orientation val="maxMin"/>
        </c:scaling>
        <c:delete val="1"/>
        <c:axPos val="l"/>
        <c:numFmt formatCode="General" sourceLinked="0"/>
        <c:majorTickMark val="out"/>
        <c:minorTickMark val="none"/>
        <c:tickLblPos val="none"/>
        <c:crossAx val="146599296"/>
        <c:crosses val="autoZero"/>
        <c:auto val="1"/>
        <c:lblAlgn val="ctr"/>
        <c:lblOffset val="100"/>
        <c:noMultiLvlLbl val="0"/>
      </c:catAx>
      <c:valAx>
        <c:axId val="146599296"/>
        <c:scaling>
          <c:orientation val="minMax"/>
          <c:max val="100"/>
        </c:scaling>
        <c:delete val="1"/>
        <c:axPos val="t"/>
        <c:numFmt formatCode="General" sourceLinked="1"/>
        <c:majorTickMark val="out"/>
        <c:minorTickMark val="none"/>
        <c:tickLblPos val="none"/>
        <c:crossAx val="1465977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pPr/>
              <a:t>10/23/2018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pPr/>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pPr/>
              <a:t>10/23/2018</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pPr/>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7</a:t>
            </a:fld>
            <a:endParaRPr lang="en-US"/>
          </a:p>
        </p:txBody>
      </p:sp>
    </p:spTree>
    <p:extLst>
      <p:ext uri="{BB962C8B-B14F-4D97-AF65-F5344CB8AC3E}">
        <p14:creationId xmlns:p14="http://schemas.microsoft.com/office/powerpoint/2010/main" val="313526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a:solidFill>
                  <a:srgbClr val="651D32"/>
                </a:solidFill>
                <a:latin typeface="+mn-lt"/>
                <a:ea typeface="+mn-ea"/>
                <a:cs typeface="+mn-cs"/>
              </a:rPr>
              <a:t>Участь адвокатів в конкурсі до Верховного суду підтримується</a:t>
            </a:r>
            <a:r>
              <a:rPr lang="uk-UA" sz="1200" kern="1200" baseline="0">
                <a:solidFill>
                  <a:srgbClr val="651D32"/>
                </a:solidFill>
                <a:latin typeface="+mn-lt"/>
                <a:ea typeface="+mn-ea"/>
                <a:cs typeface="+mn-cs"/>
              </a:rPr>
              <a:t> переважною більшістю юристів (77%). Більше половини схвально ставляться до надання можливості науковцям бути суддями Верховного Суду (55%). </a:t>
            </a:r>
          </a:p>
          <a:p>
            <a:r>
              <a:rPr kumimoji="0" lang="uk-UA" sz="1200" b="0" i="0" u="none" strike="noStrike" kern="1200" cap="none" spc="0" normalizeH="0" baseline="0" noProof="0">
                <a:ln>
                  <a:noFill/>
                </a:ln>
                <a:solidFill>
                  <a:srgbClr val="6C6463"/>
                </a:solidFill>
                <a:effectLst/>
                <a:uLnTx/>
                <a:uFillTx/>
                <a:latin typeface="Gill Sans MT"/>
                <a:ea typeface="+mn-ea"/>
                <a:cs typeface="Gill Sans MT"/>
              </a:rPr>
              <a:t>Залучення Громадської ради доброчесності до процесу конкурсного відбору суддів Верховного Суду половина опитаних юристів вважає виправданим, проте у ефективності її роботи впевнена значущо менша кількість фахівців (41%).</a:t>
            </a:r>
          </a:p>
        </p:txBody>
      </p:sp>
      <p:sp>
        <p:nvSpPr>
          <p:cNvPr id="4" name="Номер слайда 3"/>
          <p:cNvSpPr>
            <a:spLocks noGrp="1"/>
          </p:cNvSpPr>
          <p:nvPr>
            <p:ph type="sldNum" sz="quarter" idx="10"/>
          </p:nvPr>
        </p:nvSpPr>
        <p:spPr/>
        <p:txBody>
          <a:bodyPr/>
          <a:lstStyle/>
          <a:p>
            <a:fld id="{824A558B-E4E9-A94A-B9C1-029E46A76ABA}" type="slidenum">
              <a:rPr lang="en-US" smtClean="0"/>
              <a:pPr/>
              <a:t>24</a:t>
            </a:fld>
            <a:endParaRPr lang="en-US"/>
          </a:p>
        </p:txBody>
      </p:sp>
    </p:spTree>
    <p:extLst>
      <p:ext uri="{BB962C8B-B14F-4D97-AF65-F5344CB8AC3E}">
        <p14:creationId xmlns:p14="http://schemas.microsoft.com/office/powerpoint/2010/main" val="281412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Враження</a:t>
            </a:r>
            <a:r>
              <a:rPr lang="uk-UA" baseline="0" dirty="0"/>
              <a:t> від участі у судових провадженнях за останні 12 місяців у юристів переважно позитивні. </a:t>
            </a:r>
          </a:p>
          <a:p>
            <a:r>
              <a:rPr lang="uk-UA" dirty="0"/>
              <a:t>Гендерна рівність у свідченнях, доступність процесу для сторонніх</a:t>
            </a:r>
            <a:r>
              <a:rPr lang="uk-UA" baseline="0" dirty="0"/>
              <a:t> осіб та</a:t>
            </a:r>
            <a:r>
              <a:rPr lang="uk-UA" dirty="0"/>
              <a:t> відсутність вимоги хабарів – характеристики судових впроваджень, які отримали найвищі позитивні оцінки.</a:t>
            </a:r>
            <a:r>
              <a:rPr lang="uk-UA" baseline="0" dirty="0"/>
              <a:t> Найгірше враження залишили тривалість розгляду справи та комфортність умов у суді.</a:t>
            </a:r>
          </a:p>
          <a:p>
            <a:r>
              <a:rPr lang="uk-UA" baseline="0" dirty="0"/>
              <a:t>Ухилення від відповіді (важко відповісти, відмова від відповіді) та схильність до нейтральних оцінок можуть свідчити про неоднозначність сприйняття гендерної рівності у посадових призначеннях та справедливості і зрозумілості судових рішень.</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25</a:t>
            </a:fld>
            <a:endParaRPr lang="en-US"/>
          </a:p>
        </p:txBody>
      </p:sp>
    </p:spTree>
    <p:extLst>
      <p:ext uri="{BB962C8B-B14F-4D97-AF65-F5344CB8AC3E}">
        <p14:creationId xmlns:p14="http://schemas.microsoft.com/office/powerpoint/2010/main" val="66088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Враження</a:t>
            </a:r>
            <a:r>
              <a:rPr lang="uk-UA" baseline="0" dirty="0"/>
              <a:t> від участі у судових провадженнях за останні 12 місяців у юристів переважно позитивні. </a:t>
            </a:r>
          </a:p>
          <a:p>
            <a:r>
              <a:rPr lang="uk-UA" dirty="0"/>
              <a:t>Гендерна рівність у свідченнях, доступність процесу для сторонніх</a:t>
            </a:r>
            <a:r>
              <a:rPr lang="uk-UA" baseline="0" dirty="0"/>
              <a:t> осіб та</a:t>
            </a:r>
            <a:r>
              <a:rPr lang="uk-UA" dirty="0"/>
              <a:t> відсутність вимоги хабарів – характеристики судових впроваджень, які отримали найвищі позитивні оцінки.</a:t>
            </a:r>
            <a:r>
              <a:rPr lang="uk-UA" baseline="0" dirty="0"/>
              <a:t> Найгірше враження залишили тривалість розгляду справи та комфортність умов у суді.</a:t>
            </a:r>
          </a:p>
          <a:p>
            <a:r>
              <a:rPr lang="uk-UA" baseline="0" dirty="0"/>
              <a:t>Ухилення від відповіді (важко відповісти, відмова від відповіді) та схильність до нейтральних оцінок можуть свідчити про неоднозначність сприйняття гендерної рівності у посадових призначеннях та справедливості і зрозумілості судових рішень.</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26</a:t>
            </a:fld>
            <a:endParaRPr lang="en-US"/>
          </a:p>
        </p:txBody>
      </p:sp>
    </p:spTree>
    <p:extLst>
      <p:ext uri="{BB962C8B-B14F-4D97-AF65-F5344CB8AC3E}">
        <p14:creationId xmlns:p14="http://schemas.microsoft.com/office/powerpoint/2010/main" val="96792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b="0" i="0" kern="1200" noProof="0" dirty="0">
                <a:solidFill>
                  <a:srgbClr val="6C6463"/>
                </a:solidFill>
                <a:latin typeface="Gill Sans MT"/>
                <a:ea typeface="+mn-ea"/>
                <a:cs typeface="Gill Sans MT"/>
              </a:rPr>
              <a:t>Переважна більшість</a:t>
            </a:r>
            <a:r>
              <a:rPr lang="uk-UA" sz="1200" b="0" i="0" kern="1200" baseline="0" noProof="0" dirty="0">
                <a:solidFill>
                  <a:srgbClr val="6C6463"/>
                </a:solidFill>
                <a:latin typeface="Gill Sans MT"/>
                <a:ea typeface="+mn-ea"/>
                <a:cs typeface="Gill Sans MT"/>
              </a:rPr>
              <a:t> вважає себе добре обізнаними </a:t>
            </a:r>
            <a:r>
              <a:rPr lang="uk-UA" sz="1200" b="0" i="0" kern="1200" noProof="0" dirty="0">
                <a:solidFill>
                  <a:srgbClr val="6C6463"/>
                </a:solidFill>
                <a:latin typeface="Gill Sans MT"/>
                <a:ea typeface="+mn-ea"/>
                <a:cs typeface="Gill Sans MT"/>
              </a:rPr>
              <a:t>з нормами міжнародного гуманітарного права стосовно захисту прав людини в умовах конфлікту</a:t>
            </a:r>
            <a:r>
              <a:rPr lang="uk-UA" sz="1200" b="0" i="0" kern="1200" baseline="0" noProof="0" dirty="0">
                <a:solidFill>
                  <a:srgbClr val="6C6463"/>
                </a:solidFill>
                <a:latin typeface="Gill Sans MT"/>
                <a:ea typeface="+mn-ea"/>
                <a:cs typeface="Gill Sans MT"/>
              </a:rPr>
              <a:t> та з </a:t>
            </a:r>
            <a:r>
              <a:rPr lang="uk-UA" sz="1200" b="0" i="0" kern="1200" noProof="0" dirty="0">
                <a:solidFill>
                  <a:srgbClr val="6C6463"/>
                </a:solidFill>
                <a:latin typeface="Gill Sans MT"/>
                <a:ea typeface="+mn-ea"/>
                <a:cs typeface="Gill Sans MT"/>
              </a:rPr>
              <a:t>підходами української правової системи до застосування цих норм.</a:t>
            </a:r>
            <a:r>
              <a:rPr lang="uk-UA" sz="1200" b="0" i="0" kern="1200" baseline="0" noProof="0" dirty="0">
                <a:solidFill>
                  <a:srgbClr val="6C6463"/>
                </a:solidFill>
                <a:latin typeface="Gill Sans MT"/>
                <a:ea typeface="+mn-ea"/>
                <a:cs typeface="Gill Sans MT"/>
              </a:rPr>
              <a:t> При цьому, з міжнародними нормами юристи обізнані краще, ніж з підходами до їх імплементації в Україні (71% проти 60%).</a:t>
            </a:r>
            <a:endParaRPr lang="ru-RU" sz="1200" b="0" i="0" kern="1200" noProof="0" dirty="0">
              <a:solidFill>
                <a:srgbClr val="6C6463"/>
              </a:solidFill>
              <a:latin typeface="Gill Sans MT"/>
              <a:ea typeface="+mn-ea"/>
              <a:cs typeface="Gill Sans MT"/>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27</a:t>
            </a:fld>
            <a:endParaRPr lang="en-US"/>
          </a:p>
        </p:txBody>
      </p:sp>
    </p:spTree>
    <p:extLst>
      <p:ext uri="{BB962C8B-B14F-4D97-AF65-F5344CB8AC3E}">
        <p14:creationId xmlns:p14="http://schemas.microsoft.com/office/powerpoint/2010/main" val="306769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24A558B-E4E9-A94A-B9C1-029E46A76ABA}" type="slidenum">
              <a:rPr lang="en-US" smtClean="0"/>
              <a:pPr/>
              <a:t>28</a:t>
            </a:fld>
            <a:endParaRPr lang="en-US"/>
          </a:p>
        </p:txBody>
      </p:sp>
    </p:spTree>
    <p:extLst>
      <p:ext uri="{BB962C8B-B14F-4D97-AF65-F5344CB8AC3E}">
        <p14:creationId xmlns:p14="http://schemas.microsoft.com/office/powerpoint/2010/main" val="427678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Враження</a:t>
            </a:r>
            <a:r>
              <a:rPr lang="uk-UA" baseline="0" dirty="0"/>
              <a:t> від участі у судових провадженнях за останні 12 місяців у юристів переважно позитивні. </a:t>
            </a:r>
          </a:p>
          <a:p>
            <a:r>
              <a:rPr lang="uk-UA" dirty="0"/>
              <a:t>Гендерна рівність у свідченнях, доступність процесу для сторонніх</a:t>
            </a:r>
            <a:r>
              <a:rPr lang="uk-UA" baseline="0" dirty="0"/>
              <a:t> осіб та</a:t>
            </a:r>
            <a:r>
              <a:rPr lang="uk-UA" dirty="0"/>
              <a:t> відсутність вимоги хабарів – характеристики судових впроваджень, які отримали найвищі позитивні оцінки.</a:t>
            </a:r>
            <a:r>
              <a:rPr lang="uk-UA" baseline="0" dirty="0"/>
              <a:t> Найгірше враження залишили тривалість розгляду справи та комфортність умов у суді.</a:t>
            </a:r>
          </a:p>
          <a:p>
            <a:r>
              <a:rPr lang="uk-UA" baseline="0" dirty="0"/>
              <a:t>Ухилення від відповіді (важко відповісти, відмова від відповіді) та схильність до нейтральних оцінок можуть свідчити про неоднозначність сприйняття гендерної рівності у посадових призначеннях та справедливості і зрозумілості судових рішень.</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29</a:t>
            </a:fld>
            <a:endParaRPr lang="en-US"/>
          </a:p>
        </p:txBody>
      </p:sp>
    </p:spTree>
    <p:extLst>
      <p:ext uri="{BB962C8B-B14F-4D97-AF65-F5344CB8AC3E}">
        <p14:creationId xmlns:p14="http://schemas.microsoft.com/office/powerpoint/2010/main" val="1975287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Половина опитаних згодна, що юридична освіта в Україні потребує реформування. Майже половина (46%) вважає її якість низькою. Проте низька якість юридичної освіти не є однозначною причиною стагнації сектору юстиції в країні за думкою юристів, майже рівна кількість опитаних згодна та не згодна з твердженням “</a:t>
            </a:r>
            <a:r>
              <a:rPr lang="uk-UA" sz="1200" b="0" i="0" kern="1200" noProof="0" dirty="0">
                <a:solidFill>
                  <a:srgbClr val="6C6463"/>
                </a:solidFill>
                <a:latin typeface="Gill Sans MT"/>
                <a:ea typeface="+mn-ea"/>
                <a:cs typeface="Gill Sans MT"/>
              </a:rPr>
              <a:t>Низька якість юридичної освіти є причиною стагнації сектору юстиції в Україні”</a:t>
            </a:r>
          </a:p>
          <a:p>
            <a:endParaRPr kumimoji="0" lang="uk-UA" sz="1200" b="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32</a:t>
            </a:fld>
            <a:endParaRPr lang="en-US"/>
          </a:p>
        </p:txBody>
      </p:sp>
    </p:spTree>
    <p:extLst>
      <p:ext uri="{BB962C8B-B14F-4D97-AF65-F5344CB8AC3E}">
        <p14:creationId xmlns:p14="http://schemas.microsoft.com/office/powerpoint/2010/main" val="427645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dirty="0"/>
              <a:t>Серед тих, хто не задоволений якістю юридичної освіти, переважна більшість впевнена у пріоритетності формування у студентів</a:t>
            </a:r>
            <a:r>
              <a:rPr lang="uk-UA" baseline="0" dirty="0"/>
              <a:t> </a:t>
            </a:r>
            <a:r>
              <a:rPr lang="uk-UA" sz="1200" b="0" i="0" kern="1200" noProof="0" dirty="0">
                <a:solidFill>
                  <a:srgbClr val="6C6463"/>
                </a:solidFill>
                <a:latin typeface="Gill Sans MT"/>
                <a:ea typeface="+mn-ea"/>
                <a:cs typeface="Gill Sans MT"/>
              </a:rPr>
              <a:t>прикладних професійних правничих навичок та критичного мислення. На другому </a:t>
            </a:r>
            <a:r>
              <a:rPr lang="uk-UA" sz="1200" b="0" i="0" kern="1200" noProof="0">
                <a:solidFill>
                  <a:srgbClr val="6C6463"/>
                </a:solidFill>
                <a:latin typeface="Gill Sans MT"/>
                <a:ea typeface="+mn-ea"/>
                <a:cs typeface="Gill Sans MT"/>
              </a:rPr>
              <a:t>місці - </a:t>
            </a:r>
            <a:r>
              <a:rPr lang="uk-UA" sz="1200" b="0" i="0" kern="1200" noProof="0" dirty="0">
                <a:solidFill>
                  <a:srgbClr val="6C6463"/>
                </a:solidFill>
                <a:latin typeface="Gill Sans MT"/>
                <a:ea typeface="+mn-ea"/>
                <a:cs typeface="Gill Sans MT"/>
              </a:rPr>
              <a:t>посилення підготовки з питань професійної правничої етики та впровадження зовнішнього незалежного кваліфікаційного оцінювання випускників юридичних навчальних закладів. На останньому місці за</a:t>
            </a:r>
            <a:r>
              <a:rPr lang="uk-UA" sz="1200" b="0" i="0" kern="1200" baseline="0" noProof="0" dirty="0">
                <a:solidFill>
                  <a:srgbClr val="6C6463"/>
                </a:solidFill>
                <a:latin typeface="Gill Sans MT"/>
                <a:ea typeface="+mn-ea"/>
                <a:cs typeface="Gill Sans MT"/>
              </a:rPr>
              <a:t> </a:t>
            </a:r>
            <a:r>
              <a:rPr lang="uk-UA" sz="1200" b="0" i="0" kern="1200" baseline="0" noProof="0">
                <a:solidFill>
                  <a:srgbClr val="6C6463"/>
                </a:solidFill>
                <a:latin typeface="Gill Sans MT"/>
                <a:ea typeface="+mn-ea"/>
                <a:cs typeface="Gill Sans MT"/>
              </a:rPr>
              <a:t>пріоритетністю - </a:t>
            </a:r>
            <a:r>
              <a:rPr lang="uk-UA" sz="1200" b="0" i="0" kern="1200" baseline="0" noProof="0" dirty="0">
                <a:solidFill>
                  <a:srgbClr val="6C6463"/>
                </a:solidFill>
                <a:latin typeface="Gill Sans MT"/>
                <a:ea typeface="+mn-ea"/>
                <a:cs typeface="Gill Sans MT"/>
              </a:rPr>
              <a:t>в</a:t>
            </a:r>
            <a:r>
              <a:rPr lang="uk-UA" sz="1200" b="0" i="0" kern="1200" noProof="0" dirty="0">
                <a:solidFill>
                  <a:srgbClr val="6C6463"/>
                </a:solidFill>
                <a:latin typeface="Gill Sans MT"/>
                <a:ea typeface="+mn-ea"/>
                <a:cs typeface="Gill Sans MT"/>
              </a:rPr>
              <a:t>ідмова від заочної форми підготовки фахівців за спеціальністю «Право»</a:t>
            </a:r>
          </a:p>
          <a:p>
            <a:pPr marL="0" marR="0" indent="0" algn="l" defTabSz="457200" rtl="0" eaLnBrk="1" fontAlgn="auto" latinLnBrk="0" hangingPunct="1">
              <a:lnSpc>
                <a:spcPct val="100000"/>
              </a:lnSpc>
              <a:spcBef>
                <a:spcPts val="0"/>
              </a:spcBef>
              <a:spcAft>
                <a:spcPts val="0"/>
              </a:spcAft>
              <a:buClrTx/>
              <a:buSzTx/>
              <a:buFontTx/>
              <a:buNone/>
              <a:tabLst/>
              <a:defRPr/>
            </a:pPr>
            <a:endParaRPr lang="uk-UA" sz="1200" b="0" i="0" kern="1200" noProof="0" dirty="0">
              <a:solidFill>
                <a:srgbClr val="6C6463"/>
              </a:solidFill>
              <a:latin typeface="Gill Sans MT"/>
              <a:ea typeface="+mn-ea"/>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uk-UA" sz="1200" b="0" i="0" kern="1200" noProof="0" dirty="0">
              <a:solidFill>
                <a:srgbClr val="6C6463"/>
              </a:solidFill>
              <a:latin typeface="Gill Sans MT"/>
              <a:ea typeface="+mn-ea"/>
              <a:cs typeface="Gill Sans MT"/>
            </a:endParaRPr>
          </a:p>
          <a:p>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33</a:t>
            </a:fld>
            <a:endParaRPr lang="en-US"/>
          </a:p>
        </p:txBody>
      </p:sp>
    </p:spTree>
    <p:extLst>
      <p:ext uri="{BB962C8B-B14F-4D97-AF65-F5344CB8AC3E}">
        <p14:creationId xmlns:p14="http://schemas.microsoft.com/office/powerpoint/2010/main" val="180519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dirty="0"/>
              <a:t>Серед тих, хто не задоволений якістю юридичної освіти, переважна більшість впевнена у пріоритетності формування у студентів</a:t>
            </a:r>
            <a:r>
              <a:rPr lang="uk-UA" baseline="0" dirty="0"/>
              <a:t> </a:t>
            </a:r>
            <a:r>
              <a:rPr lang="uk-UA" sz="1200" b="0" i="0" kern="1200" noProof="0" dirty="0">
                <a:solidFill>
                  <a:srgbClr val="6C6463"/>
                </a:solidFill>
                <a:latin typeface="Gill Sans MT"/>
                <a:ea typeface="+mn-ea"/>
                <a:cs typeface="Gill Sans MT"/>
              </a:rPr>
              <a:t>прикладних професійних правничих навичок та критичного мислення. На другому </a:t>
            </a:r>
            <a:r>
              <a:rPr lang="uk-UA" sz="1200" b="0" i="0" kern="1200" noProof="0">
                <a:solidFill>
                  <a:srgbClr val="6C6463"/>
                </a:solidFill>
                <a:latin typeface="Gill Sans MT"/>
                <a:ea typeface="+mn-ea"/>
                <a:cs typeface="Gill Sans MT"/>
              </a:rPr>
              <a:t>місці - </a:t>
            </a:r>
            <a:r>
              <a:rPr lang="uk-UA" sz="1200" b="0" i="0" kern="1200" noProof="0" dirty="0">
                <a:solidFill>
                  <a:srgbClr val="6C6463"/>
                </a:solidFill>
                <a:latin typeface="Gill Sans MT"/>
                <a:ea typeface="+mn-ea"/>
                <a:cs typeface="Gill Sans MT"/>
              </a:rPr>
              <a:t>посилення підготовки з питань професійної правничої етики та впровадження зовнішнього незалежного кваліфікаційного оцінювання випускників юридичних навчальних закладів. На останньому місці за</a:t>
            </a:r>
            <a:r>
              <a:rPr lang="uk-UA" sz="1200" b="0" i="0" kern="1200" baseline="0" noProof="0" dirty="0">
                <a:solidFill>
                  <a:srgbClr val="6C6463"/>
                </a:solidFill>
                <a:latin typeface="Gill Sans MT"/>
                <a:ea typeface="+mn-ea"/>
                <a:cs typeface="Gill Sans MT"/>
              </a:rPr>
              <a:t> </a:t>
            </a:r>
            <a:r>
              <a:rPr lang="uk-UA" sz="1200" b="0" i="0" kern="1200" baseline="0" noProof="0">
                <a:solidFill>
                  <a:srgbClr val="6C6463"/>
                </a:solidFill>
                <a:latin typeface="Gill Sans MT"/>
                <a:ea typeface="+mn-ea"/>
                <a:cs typeface="Gill Sans MT"/>
              </a:rPr>
              <a:t>пріоритетністю - </a:t>
            </a:r>
            <a:r>
              <a:rPr lang="uk-UA" sz="1200" b="0" i="0" kern="1200" baseline="0" noProof="0" dirty="0">
                <a:solidFill>
                  <a:srgbClr val="6C6463"/>
                </a:solidFill>
                <a:latin typeface="Gill Sans MT"/>
                <a:ea typeface="+mn-ea"/>
                <a:cs typeface="Gill Sans MT"/>
              </a:rPr>
              <a:t>в</a:t>
            </a:r>
            <a:r>
              <a:rPr lang="uk-UA" sz="1200" b="0" i="0" kern="1200" noProof="0" dirty="0">
                <a:solidFill>
                  <a:srgbClr val="6C6463"/>
                </a:solidFill>
                <a:latin typeface="Gill Sans MT"/>
                <a:ea typeface="+mn-ea"/>
                <a:cs typeface="Gill Sans MT"/>
              </a:rPr>
              <a:t>ідмова від заочної форми підготовки фахівців за спеціальністю «Право»</a:t>
            </a:r>
          </a:p>
          <a:p>
            <a:pPr marL="0" marR="0" indent="0" algn="l" defTabSz="457200" rtl="0" eaLnBrk="1" fontAlgn="auto" latinLnBrk="0" hangingPunct="1">
              <a:lnSpc>
                <a:spcPct val="100000"/>
              </a:lnSpc>
              <a:spcBef>
                <a:spcPts val="0"/>
              </a:spcBef>
              <a:spcAft>
                <a:spcPts val="0"/>
              </a:spcAft>
              <a:buClrTx/>
              <a:buSzTx/>
              <a:buFontTx/>
              <a:buNone/>
              <a:tabLst/>
              <a:defRPr/>
            </a:pPr>
            <a:endParaRPr lang="uk-UA" sz="1200" b="0" i="0" kern="1200" noProof="0" dirty="0">
              <a:solidFill>
                <a:srgbClr val="6C6463"/>
              </a:solidFill>
              <a:latin typeface="Gill Sans MT"/>
              <a:ea typeface="+mn-ea"/>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uk-UA" sz="1200" b="0" i="0" kern="1200" noProof="0" dirty="0">
              <a:solidFill>
                <a:srgbClr val="6C6463"/>
              </a:solidFill>
              <a:latin typeface="Gill Sans MT"/>
              <a:ea typeface="+mn-ea"/>
              <a:cs typeface="Gill Sans MT"/>
            </a:endParaRPr>
          </a:p>
          <a:p>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34</a:t>
            </a:fld>
            <a:endParaRPr lang="en-US"/>
          </a:p>
        </p:txBody>
      </p:sp>
    </p:spTree>
    <p:extLst>
      <p:ext uri="{BB962C8B-B14F-4D97-AF65-F5344CB8AC3E}">
        <p14:creationId xmlns:p14="http://schemas.microsoft.com/office/powerpoint/2010/main" val="180519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 цілому рівень довіри до соціальних інститутів – середній та нижче.</a:t>
            </a:r>
            <a:r>
              <a:rPr lang="uk-UA" baseline="0" dirty="0"/>
              <a:t> </a:t>
            </a:r>
          </a:p>
          <a:p>
            <a:r>
              <a:rPr lang="uk-UA" dirty="0"/>
              <a:t>Порівняно з іншими інституціями, органи правосуддя</a:t>
            </a:r>
            <a:r>
              <a:rPr lang="uk-UA" baseline="0" dirty="0"/>
              <a:t> користуються довірою серед юристів. </a:t>
            </a:r>
          </a:p>
          <a:p>
            <a:r>
              <a:rPr lang="uk-UA" dirty="0"/>
              <a:t>Найвищій</a:t>
            </a:r>
            <a:r>
              <a:rPr lang="uk-UA" baseline="0" dirty="0"/>
              <a:t> рівень довіри у окремих судів, де юристи здійснюють представництво. Їм довіряє </a:t>
            </a:r>
            <a:r>
              <a:rPr lang="uk-UA" baseline="0"/>
              <a:t>найбільше - </a:t>
            </a:r>
            <a:r>
              <a:rPr lang="uk-UA" baseline="0" dirty="0"/>
              <a:t>половина опитаних. Рівень довіри до судової </a:t>
            </a:r>
            <a:r>
              <a:rPr lang="uk-UA" baseline="0"/>
              <a:t>влади  - </a:t>
            </a:r>
            <a:r>
              <a:rPr lang="uk-UA" baseline="0" dirty="0"/>
              <a:t>38%, що на одному рівні з НАБУ (34%). Для більшості інституцій рівень довіри становить менше 25%.</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37</a:t>
            </a:fld>
            <a:endParaRPr lang="en-US"/>
          </a:p>
        </p:txBody>
      </p:sp>
    </p:spTree>
    <p:extLst>
      <p:ext uri="{BB962C8B-B14F-4D97-AF65-F5344CB8AC3E}">
        <p14:creationId xmlns:p14="http://schemas.microsoft.com/office/powerpoint/2010/main" val="81230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824A558B-E4E9-A94A-B9C1-029E46A76ABA}" type="slidenum">
              <a:rPr lang="en-US" smtClean="0"/>
              <a:pPr/>
              <a:t>8</a:t>
            </a:fld>
            <a:endParaRPr lang="en-US"/>
          </a:p>
        </p:txBody>
      </p:sp>
    </p:spTree>
    <p:extLst>
      <p:ext uri="{BB962C8B-B14F-4D97-AF65-F5344CB8AC3E}">
        <p14:creationId xmlns:p14="http://schemas.microsoft.com/office/powerpoint/2010/main" val="383462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 цілому рівень довіри до соціальних інститутів – середній та нижче.</a:t>
            </a:r>
            <a:r>
              <a:rPr lang="uk-UA" baseline="0" dirty="0"/>
              <a:t> </a:t>
            </a:r>
          </a:p>
          <a:p>
            <a:r>
              <a:rPr lang="uk-UA" dirty="0"/>
              <a:t>Порівняно з іншими інституціями, органи правосуддя</a:t>
            </a:r>
            <a:r>
              <a:rPr lang="uk-UA" baseline="0" dirty="0"/>
              <a:t> користуються довірою серед юристів. </a:t>
            </a:r>
          </a:p>
          <a:p>
            <a:r>
              <a:rPr lang="uk-UA" dirty="0"/>
              <a:t>Найвищій</a:t>
            </a:r>
            <a:r>
              <a:rPr lang="uk-UA" baseline="0" dirty="0"/>
              <a:t> рівень довіри у окремих судів, де юристи здійснюють представництво. Їм довіряє </a:t>
            </a:r>
            <a:r>
              <a:rPr lang="uk-UA" baseline="0"/>
              <a:t>найбільше - </a:t>
            </a:r>
            <a:r>
              <a:rPr lang="uk-UA" baseline="0" dirty="0"/>
              <a:t>половина опитаних. Рівень довіри до судової </a:t>
            </a:r>
            <a:r>
              <a:rPr lang="uk-UA" baseline="0"/>
              <a:t>влади  - </a:t>
            </a:r>
            <a:r>
              <a:rPr lang="uk-UA" baseline="0" dirty="0"/>
              <a:t>38%, що на одному рівні з НАБУ (34%). Для більшості інституцій рівень довіри становить менше 25%.</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38</a:t>
            </a:fld>
            <a:endParaRPr lang="en-US"/>
          </a:p>
        </p:txBody>
      </p:sp>
    </p:spTree>
    <p:extLst>
      <p:ext uri="{BB962C8B-B14F-4D97-AF65-F5344CB8AC3E}">
        <p14:creationId xmlns:p14="http://schemas.microsoft.com/office/powerpoint/2010/main" val="81230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Доступність та зрозумілість </a:t>
            </a:r>
            <a:r>
              <a:rPr lang="uk-UA" baseline="0" dirty="0"/>
              <a:t>інформації про судові процедури і професійність суддів – риси, що передусім позитивно характеризують судову систему. </a:t>
            </a:r>
            <a:r>
              <a:rPr lang="uk-UA" dirty="0"/>
              <a:t>Водночас, за</a:t>
            </a:r>
            <a:r>
              <a:rPr lang="uk-UA" baseline="0" dirty="0"/>
              <a:t> оцінками юристів, рівень довіри до судів в суспільстві низький, а правосуддя є малодоступним для пересічних громадян. </a:t>
            </a:r>
            <a:r>
              <a:rPr lang="uk-UA" sz="1200" dirty="0"/>
              <a:t>65% впевнені, що суди лишаються під впливом політиків, влади, олігархів і не завжди </a:t>
            </a:r>
            <a:r>
              <a:rPr lang="uk-UA" sz="1200" b="0" i="0" kern="1200" noProof="0" dirty="0">
                <a:solidFill>
                  <a:srgbClr val="6C6463"/>
                </a:solidFill>
                <a:latin typeface="Gill Sans MT"/>
                <a:ea typeface="+mn-ea"/>
                <a:cs typeface="Gill Sans MT"/>
              </a:rPr>
              <a:t>приймають законні та справедливі рішення</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40</a:t>
            </a:fld>
            <a:endParaRPr lang="en-US"/>
          </a:p>
        </p:txBody>
      </p:sp>
    </p:spTree>
    <p:extLst>
      <p:ext uri="{BB962C8B-B14F-4D97-AF65-F5344CB8AC3E}">
        <p14:creationId xmlns:p14="http://schemas.microsoft.com/office/powerpoint/2010/main" val="71070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Доступність та зрозумілість </a:t>
            </a:r>
            <a:r>
              <a:rPr lang="uk-UA" baseline="0" dirty="0"/>
              <a:t>інформації про судові процедури і професійність суддів – риси, що передусім позитивно характеризують судову систему. </a:t>
            </a:r>
            <a:r>
              <a:rPr lang="uk-UA" dirty="0"/>
              <a:t>Водночас, за</a:t>
            </a:r>
            <a:r>
              <a:rPr lang="uk-UA" baseline="0" dirty="0"/>
              <a:t> оцінками юристів, рівень довіри до судів в суспільстві низький, а правосуддя є малодоступним для пересічних громадян. </a:t>
            </a:r>
            <a:r>
              <a:rPr lang="uk-UA" sz="1200" dirty="0"/>
              <a:t>65% впевнені, що суди лишаються під впливом політиків, влади, олігархів і не завжди </a:t>
            </a:r>
            <a:r>
              <a:rPr lang="uk-UA" sz="1200" b="0" i="0" kern="1200" noProof="0" dirty="0">
                <a:solidFill>
                  <a:srgbClr val="6C6463"/>
                </a:solidFill>
                <a:latin typeface="Gill Sans MT"/>
                <a:ea typeface="+mn-ea"/>
                <a:cs typeface="Gill Sans MT"/>
              </a:rPr>
              <a:t>приймають законні та справедливі рішення</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41</a:t>
            </a:fld>
            <a:endParaRPr lang="en-US"/>
          </a:p>
        </p:txBody>
      </p:sp>
    </p:spTree>
    <p:extLst>
      <p:ext uri="{BB962C8B-B14F-4D97-AF65-F5344CB8AC3E}">
        <p14:creationId xmlns:p14="http://schemas.microsoft.com/office/powerpoint/2010/main" val="71070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a:t>Переважна</a:t>
            </a:r>
            <a:r>
              <a:rPr lang="uk-UA" baseline="0"/>
              <a:t> більшість оцінює корупцію як найбільшу проблему в Україні (</a:t>
            </a:r>
            <a:r>
              <a:rPr lang="uk-UA"/>
              <a:t>81%)</a:t>
            </a:r>
            <a:r>
              <a:rPr lang="uk-UA" baseline="0"/>
              <a:t> і не погоджується з вибірковістю виправдання корупційних дій (63%). Більшість згодна, що судді та прокурори мають повідомляти про корупційні дії колег НАБУ, водночас усвідомлюючи, що бути викривачем корупції в Україні небезпечно.</a:t>
            </a:r>
          </a:p>
          <a:p>
            <a:r>
              <a:rPr lang="uk-UA" baseline="0"/>
              <a:t>Половина опитаних підтримує створення антикорупційних державних органів (НАБУ, НАЗК), але менше третини може назвати їх ефективними. На судову систему як основу для подолання корупції в країні в цілому покладає надії 56% </a:t>
            </a:r>
            <a:endParaRPr lang="ru-RU"/>
          </a:p>
        </p:txBody>
      </p:sp>
      <p:sp>
        <p:nvSpPr>
          <p:cNvPr id="4" name="Номер слайда 3"/>
          <p:cNvSpPr>
            <a:spLocks noGrp="1"/>
          </p:cNvSpPr>
          <p:nvPr>
            <p:ph type="sldNum" sz="quarter" idx="10"/>
          </p:nvPr>
        </p:nvSpPr>
        <p:spPr/>
        <p:txBody>
          <a:bodyPr/>
          <a:lstStyle/>
          <a:p>
            <a:fld id="{824A558B-E4E9-A94A-B9C1-029E46A76ABA}" type="slidenum">
              <a:rPr lang="en-US" smtClean="0"/>
              <a:pPr/>
              <a:t>46</a:t>
            </a:fld>
            <a:endParaRPr lang="en-US"/>
          </a:p>
        </p:txBody>
      </p:sp>
    </p:spTree>
    <p:extLst>
      <p:ext uri="{BB962C8B-B14F-4D97-AF65-F5344CB8AC3E}">
        <p14:creationId xmlns:p14="http://schemas.microsoft.com/office/powerpoint/2010/main" val="520586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a:t>Переважна</a:t>
            </a:r>
            <a:r>
              <a:rPr lang="uk-UA" baseline="0"/>
              <a:t> більшість оцінює корупцію як найбільшу проблему в Україні (</a:t>
            </a:r>
            <a:r>
              <a:rPr lang="uk-UA"/>
              <a:t>81%)</a:t>
            </a:r>
            <a:r>
              <a:rPr lang="uk-UA" baseline="0"/>
              <a:t> і не погоджується з вибірковістю виправдання корупційних дій (63%). Більшість згодна, що судді та прокурори мають повідомляти про корупційні дії колег НАБУ, водночас усвідомлюючи, що бути викривачем корупції в Україні небезпечно.</a:t>
            </a:r>
          </a:p>
          <a:p>
            <a:r>
              <a:rPr lang="uk-UA" baseline="0"/>
              <a:t>Половина опитаних підтримує створення антикорупційних державних органів (НАБУ, НАЗК), але менше третини може назвати їх ефективними. На судову систему як основу для подолання корупції в країні в цілому покладає надії 56% </a:t>
            </a:r>
            <a:endParaRPr lang="ru-RU"/>
          </a:p>
        </p:txBody>
      </p:sp>
      <p:sp>
        <p:nvSpPr>
          <p:cNvPr id="4" name="Номер слайда 3"/>
          <p:cNvSpPr>
            <a:spLocks noGrp="1"/>
          </p:cNvSpPr>
          <p:nvPr>
            <p:ph type="sldNum" sz="quarter" idx="10"/>
          </p:nvPr>
        </p:nvSpPr>
        <p:spPr/>
        <p:txBody>
          <a:bodyPr/>
          <a:lstStyle/>
          <a:p>
            <a:fld id="{824A558B-E4E9-A94A-B9C1-029E46A76ABA}" type="slidenum">
              <a:rPr lang="en-US" smtClean="0"/>
              <a:pPr/>
              <a:t>47</a:t>
            </a:fld>
            <a:endParaRPr lang="en-US"/>
          </a:p>
        </p:txBody>
      </p:sp>
    </p:spTree>
    <p:extLst>
      <p:ext uri="{BB962C8B-B14F-4D97-AF65-F5344CB8AC3E}">
        <p14:creationId xmlns:p14="http://schemas.microsoft.com/office/powerpoint/2010/main" val="3560694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24A558B-E4E9-A94A-B9C1-029E46A76ABA}" type="slidenum">
              <a:rPr lang="en-US" smtClean="0"/>
              <a:pPr/>
              <a:t>49</a:t>
            </a:fld>
            <a:endParaRPr lang="en-US"/>
          </a:p>
        </p:txBody>
      </p:sp>
    </p:spTree>
    <p:extLst>
      <p:ext uri="{BB962C8B-B14F-4D97-AF65-F5344CB8AC3E}">
        <p14:creationId xmlns:p14="http://schemas.microsoft.com/office/powerpoint/2010/main" val="1387110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24A558B-E4E9-A94A-B9C1-029E46A76ABA}" type="slidenum">
              <a:rPr lang="en-US" smtClean="0"/>
              <a:pPr/>
              <a:t>50</a:t>
            </a:fld>
            <a:endParaRPr lang="en-US"/>
          </a:p>
        </p:txBody>
      </p:sp>
    </p:spTree>
    <p:extLst>
      <p:ext uri="{BB962C8B-B14F-4D97-AF65-F5344CB8AC3E}">
        <p14:creationId xmlns:p14="http://schemas.microsoft.com/office/powerpoint/2010/main" val="2427058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b="0" i="0" kern="1200" noProof="0">
                <a:solidFill>
                  <a:srgbClr val="6C6463"/>
                </a:solidFill>
                <a:latin typeface="Gill Sans MT"/>
                <a:ea typeface="+mn-ea"/>
                <a:cs typeface="Gill Sans MT"/>
              </a:rPr>
              <a:t>У ситуації володіння інформацією, яка беззаперечно свідчить про те, що суддя у справі, або колега-прокурор вимагає хабар від учасника судового розгляду, більшість опитаних повідомить про це у правоохоронні органи: 20% у</a:t>
            </a:r>
            <a:r>
              <a:rPr lang="uk-UA" sz="1200" b="0" i="0" kern="1200" baseline="0" noProof="0">
                <a:solidFill>
                  <a:srgbClr val="6C6463"/>
                </a:solidFill>
                <a:latin typeface="Gill Sans MT"/>
                <a:ea typeface="+mn-ea"/>
                <a:cs typeface="Gill Sans MT"/>
              </a:rPr>
              <a:t> </a:t>
            </a:r>
            <a:r>
              <a:rPr lang="uk-UA" sz="1200" b="0" i="0" kern="1200" noProof="0">
                <a:solidFill>
                  <a:srgbClr val="6C6463"/>
                </a:solidFill>
                <a:latin typeface="Gill Sans MT"/>
                <a:ea typeface="+mn-ea"/>
                <a:cs typeface="Gill Sans MT"/>
              </a:rPr>
              <a:t>прокуратуру, СБУ</a:t>
            </a:r>
            <a:r>
              <a:rPr lang="uk-UA" sz="1200" b="0" i="0" kern="1200" baseline="0" noProof="0">
                <a:solidFill>
                  <a:srgbClr val="6C6463"/>
                </a:solidFill>
                <a:latin typeface="Gill Sans MT"/>
                <a:ea typeface="+mn-ea"/>
                <a:cs typeface="Gill Sans MT"/>
              </a:rPr>
              <a:t> або </a:t>
            </a:r>
            <a:r>
              <a:rPr lang="uk-UA" sz="1200" b="0" i="0" kern="1200" noProof="0">
                <a:solidFill>
                  <a:srgbClr val="6C6463"/>
                </a:solidFill>
                <a:latin typeface="Gill Sans MT"/>
                <a:ea typeface="+mn-ea"/>
                <a:cs typeface="Gill Sans MT"/>
              </a:rPr>
              <a:t>поліцію;</a:t>
            </a:r>
            <a:r>
              <a:rPr lang="uk-UA" sz="1200" b="0" i="0" kern="1200" baseline="0" noProof="0">
                <a:solidFill>
                  <a:srgbClr val="6C6463"/>
                </a:solidFill>
                <a:latin typeface="Gill Sans MT"/>
                <a:ea typeface="+mn-ea"/>
                <a:cs typeface="Gill Sans MT"/>
              </a:rPr>
              <a:t> 18% - у НАБУ, 9% - у Вищу Раду правосуддя, 8% - у Раду суддів України. 17% спробували б переконати суддю або прокурора не робити цього. 15% порадилися б з колегами.</a:t>
            </a:r>
          </a:p>
          <a:p>
            <a:r>
              <a:rPr lang="uk-UA" sz="1200" b="0" i="0" kern="1200" baseline="0" noProof="0">
                <a:solidFill>
                  <a:srgbClr val="6C6463"/>
                </a:solidFill>
                <a:latin typeface="Gill Sans MT"/>
                <a:ea typeface="+mn-ea"/>
                <a:cs typeface="Gill Sans MT"/>
              </a:rPr>
              <a:t>Нічого б не робили, вважаючи, що це не їх справа - 16%.</a:t>
            </a:r>
          </a:p>
          <a:p>
            <a:endParaRPr lang="uk-UA" sz="1200" b="0" i="0" kern="1200" baseline="0" noProof="0">
              <a:solidFill>
                <a:srgbClr val="6C6463"/>
              </a:solidFill>
              <a:latin typeface="Gill Sans MT"/>
              <a:ea typeface="+mn-ea"/>
              <a:cs typeface="Gill Sans MT"/>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53</a:t>
            </a:fld>
            <a:endParaRPr lang="en-US"/>
          </a:p>
        </p:txBody>
      </p:sp>
    </p:spTree>
    <p:extLst>
      <p:ext uri="{BB962C8B-B14F-4D97-AF65-F5344CB8AC3E}">
        <p14:creationId xmlns:p14="http://schemas.microsoft.com/office/powerpoint/2010/main" val="172552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sz="1200" b="0" i="0" kern="1200" noProof="0">
                <a:solidFill>
                  <a:srgbClr val="6C6463"/>
                </a:solidFill>
                <a:latin typeface="Gill Sans MT"/>
                <a:ea typeface="+mn-ea"/>
                <a:cs typeface="Gill Sans MT"/>
              </a:rPr>
              <a:t>У разі виникнення необхідності проінформувати державні органи щодо проявів корупції, 39% зробить це відкрито, назвавши себе. 27%</a:t>
            </a:r>
            <a:r>
              <a:rPr lang="uk-UA" sz="1200" b="0" i="0" kern="1200" baseline="0" noProof="0">
                <a:solidFill>
                  <a:srgbClr val="6C6463"/>
                </a:solidFill>
                <a:latin typeface="Gill Sans MT"/>
                <a:ea typeface="+mn-ea"/>
                <a:cs typeface="Gill Sans MT"/>
              </a:rPr>
              <a:t> поінформує анонімно. Головна причина вибору анонімної форми повідомлення - й</a:t>
            </a:r>
            <a:r>
              <a:rPr kumimoji="0" lang="uk-UA" sz="1200" b="0" i="0" u="none" strike="noStrike" kern="1200" cap="none" spc="0" normalizeH="0" baseline="0" noProof="0">
                <a:ln>
                  <a:noFill/>
                </a:ln>
                <a:solidFill>
                  <a:srgbClr val="6C6463"/>
                </a:solidFill>
                <a:effectLst/>
                <a:uLnTx/>
                <a:uFillTx/>
                <a:latin typeface="Gill Sans MT"/>
                <a:ea typeface="+mn-ea"/>
                <a:cs typeface="Gill Sans MT"/>
              </a:rPr>
              <a:t>мовірність загрози кар’єрному та/або професійному зростанню. Особиста безпека та безпека членів родини також є вагомим аргументом анонімного звернення</a:t>
            </a:r>
          </a:p>
          <a:p>
            <a:endParaRPr lang="ru-RU" sz="1200" b="0" i="0" kern="1200" noProof="0">
              <a:solidFill>
                <a:srgbClr val="6C6463"/>
              </a:solidFill>
              <a:latin typeface="Gill Sans MT"/>
              <a:ea typeface="+mn-ea"/>
              <a:cs typeface="Gill Sans MT"/>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54</a:t>
            </a:fld>
            <a:endParaRPr lang="en-US"/>
          </a:p>
        </p:txBody>
      </p:sp>
    </p:spTree>
    <p:extLst>
      <p:ext uri="{BB962C8B-B14F-4D97-AF65-F5344CB8AC3E}">
        <p14:creationId xmlns:p14="http://schemas.microsoft.com/office/powerpoint/2010/main" val="90852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b="0" i="0" kern="1200" noProof="0" dirty="0">
                <a:solidFill>
                  <a:srgbClr val="6C6463"/>
                </a:solidFill>
                <a:latin typeface="Gill Sans MT"/>
                <a:ea typeface="+mn-ea"/>
                <a:cs typeface="Gill Sans MT"/>
              </a:rPr>
              <a:t>Переважна більшість</a:t>
            </a:r>
            <a:r>
              <a:rPr lang="uk-UA" sz="1200" b="0" i="0" kern="1200" baseline="0" noProof="0" dirty="0">
                <a:solidFill>
                  <a:srgbClr val="6C6463"/>
                </a:solidFill>
                <a:latin typeface="Gill Sans MT"/>
                <a:ea typeface="+mn-ea"/>
                <a:cs typeface="Gill Sans MT"/>
              </a:rPr>
              <a:t> вважає себе добре обізнаними </a:t>
            </a:r>
            <a:r>
              <a:rPr lang="uk-UA" sz="1200" b="0" i="0" kern="1200" noProof="0" dirty="0">
                <a:solidFill>
                  <a:srgbClr val="6C6463"/>
                </a:solidFill>
                <a:latin typeface="Gill Sans MT"/>
                <a:ea typeface="+mn-ea"/>
                <a:cs typeface="Gill Sans MT"/>
              </a:rPr>
              <a:t>з нормами міжнародного гуманітарного права стосовно захисту прав людини в умовах конфлікту</a:t>
            </a:r>
            <a:r>
              <a:rPr lang="uk-UA" sz="1200" b="0" i="0" kern="1200" baseline="0" noProof="0" dirty="0">
                <a:solidFill>
                  <a:srgbClr val="6C6463"/>
                </a:solidFill>
                <a:latin typeface="Gill Sans MT"/>
                <a:ea typeface="+mn-ea"/>
                <a:cs typeface="Gill Sans MT"/>
              </a:rPr>
              <a:t> та з </a:t>
            </a:r>
            <a:r>
              <a:rPr lang="uk-UA" sz="1200" b="0" i="0" kern="1200" noProof="0" dirty="0">
                <a:solidFill>
                  <a:srgbClr val="6C6463"/>
                </a:solidFill>
                <a:latin typeface="Gill Sans MT"/>
                <a:ea typeface="+mn-ea"/>
                <a:cs typeface="Gill Sans MT"/>
              </a:rPr>
              <a:t>підходами української правової системи до застосування цих норм.</a:t>
            </a:r>
            <a:r>
              <a:rPr lang="uk-UA" sz="1200" b="0" i="0" kern="1200" baseline="0" noProof="0" dirty="0">
                <a:solidFill>
                  <a:srgbClr val="6C6463"/>
                </a:solidFill>
                <a:latin typeface="Gill Sans MT"/>
                <a:ea typeface="+mn-ea"/>
                <a:cs typeface="Gill Sans MT"/>
              </a:rPr>
              <a:t> При цьому, з міжнародними нормами юристи обізнані краще, ніж з підходами до їх імплементації в Україні (71% проти 60%).</a:t>
            </a:r>
            <a:endParaRPr lang="ru-RU" sz="1200" b="0" i="0" kern="1200" noProof="0" dirty="0">
              <a:solidFill>
                <a:srgbClr val="6C6463"/>
              </a:solidFill>
              <a:latin typeface="Gill Sans MT"/>
              <a:ea typeface="+mn-ea"/>
              <a:cs typeface="Gill Sans MT"/>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57</a:t>
            </a:fld>
            <a:endParaRPr lang="en-US"/>
          </a:p>
        </p:txBody>
      </p:sp>
    </p:spTree>
    <p:extLst>
      <p:ext uri="{BB962C8B-B14F-4D97-AF65-F5344CB8AC3E}">
        <p14:creationId xmlns:p14="http://schemas.microsoft.com/office/powerpoint/2010/main" val="179429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10</a:t>
            </a:fld>
            <a:endParaRPr lang="en-US"/>
          </a:p>
        </p:txBody>
      </p:sp>
    </p:spTree>
    <p:extLst>
      <p:ext uri="{BB962C8B-B14F-4D97-AF65-F5344CB8AC3E}">
        <p14:creationId xmlns:p14="http://schemas.microsoft.com/office/powerpoint/2010/main" val="1048809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sz="1200" b="0" i="0" kern="1200" noProof="0">
                <a:solidFill>
                  <a:srgbClr val="6C6463"/>
                </a:solidFill>
                <a:latin typeface="Gill Sans MT"/>
                <a:ea typeface="+mn-ea"/>
                <a:cs typeface="Gill Sans MT"/>
              </a:rPr>
              <a:t>У разі виникнення необхідності проінформувати державні органи щодо проявів корупції, 39% зробить це відкрито, назвавши себе. 27%</a:t>
            </a:r>
            <a:r>
              <a:rPr lang="uk-UA" sz="1200" b="0" i="0" kern="1200" baseline="0" noProof="0">
                <a:solidFill>
                  <a:srgbClr val="6C6463"/>
                </a:solidFill>
                <a:latin typeface="Gill Sans MT"/>
                <a:ea typeface="+mn-ea"/>
                <a:cs typeface="Gill Sans MT"/>
              </a:rPr>
              <a:t> поінформує анонімно. Головна причина вибору анонімної форми повідомлення - й</a:t>
            </a:r>
            <a:r>
              <a:rPr kumimoji="0" lang="uk-UA" sz="1200" b="0" i="0" u="none" strike="noStrike" kern="1200" cap="none" spc="0" normalizeH="0" baseline="0" noProof="0">
                <a:ln>
                  <a:noFill/>
                </a:ln>
                <a:solidFill>
                  <a:srgbClr val="6C6463"/>
                </a:solidFill>
                <a:effectLst/>
                <a:uLnTx/>
                <a:uFillTx/>
                <a:latin typeface="Gill Sans MT"/>
                <a:ea typeface="+mn-ea"/>
                <a:cs typeface="Gill Sans MT"/>
              </a:rPr>
              <a:t>мовірність загрози кар’єрному та/або професійному зростанню. Особиста безпека та безпека членів родини також є вагомим аргументом анонімного звернення</a:t>
            </a:r>
          </a:p>
          <a:p>
            <a:endParaRPr lang="ru-RU" sz="1200" b="0" i="0" kern="1200" noProof="0">
              <a:solidFill>
                <a:srgbClr val="6C6463"/>
              </a:solidFill>
              <a:latin typeface="Gill Sans MT"/>
              <a:ea typeface="+mn-ea"/>
              <a:cs typeface="Gill Sans MT"/>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59</a:t>
            </a:fld>
            <a:endParaRPr lang="en-US"/>
          </a:p>
        </p:txBody>
      </p:sp>
    </p:spTree>
    <p:extLst>
      <p:ext uri="{BB962C8B-B14F-4D97-AF65-F5344CB8AC3E}">
        <p14:creationId xmlns:p14="http://schemas.microsoft.com/office/powerpoint/2010/main" val="2461051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60</a:t>
            </a:fld>
            <a:endParaRPr lang="en-US"/>
          </a:p>
        </p:txBody>
      </p:sp>
    </p:spTree>
    <p:extLst>
      <p:ext uri="{BB962C8B-B14F-4D97-AF65-F5344CB8AC3E}">
        <p14:creationId xmlns:p14="http://schemas.microsoft.com/office/powerpoint/2010/main" val="361178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Враження</a:t>
            </a:r>
            <a:r>
              <a:rPr lang="uk-UA" baseline="0" dirty="0"/>
              <a:t> від участі у судових провадженнях за останні 12 місяців у юристів переважно позитивні. </a:t>
            </a:r>
          </a:p>
          <a:p>
            <a:r>
              <a:rPr lang="uk-UA" dirty="0"/>
              <a:t>Гендерна рівність у свідченнях, доступність процесу для сторонніх</a:t>
            </a:r>
            <a:r>
              <a:rPr lang="uk-UA" baseline="0" dirty="0"/>
              <a:t> осіб та</a:t>
            </a:r>
            <a:r>
              <a:rPr lang="uk-UA" dirty="0"/>
              <a:t> відсутність вимоги хабарів – характеристики судових впроваджень, які отримали найвищі позитивні оцінки.</a:t>
            </a:r>
            <a:r>
              <a:rPr lang="uk-UA" baseline="0" dirty="0"/>
              <a:t> Найгірше враження залишили тривалість розгляду справи та комфортність умов у суді.</a:t>
            </a:r>
          </a:p>
          <a:p>
            <a:r>
              <a:rPr lang="uk-UA" baseline="0" dirty="0"/>
              <a:t>Ухилення від відповіді (важко відповісти, відмова від відповіді) та схильність до нейтральних оцінок можуть свідчити про неоднозначність сприйняття гендерної рівності у посадових призначеннях та справедливості і зрозумілості судових рішень.</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17</a:t>
            </a:fld>
            <a:endParaRPr lang="en-US"/>
          </a:p>
        </p:txBody>
      </p:sp>
    </p:spTree>
    <p:extLst>
      <p:ext uri="{BB962C8B-B14F-4D97-AF65-F5344CB8AC3E}">
        <p14:creationId xmlns:p14="http://schemas.microsoft.com/office/powerpoint/2010/main" val="2930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Враження</a:t>
            </a:r>
            <a:r>
              <a:rPr lang="uk-UA" baseline="0" dirty="0"/>
              <a:t> від участі у судових провадженнях за останні 12 місяців у юристів переважно позитивні. </a:t>
            </a:r>
          </a:p>
          <a:p>
            <a:r>
              <a:rPr lang="uk-UA" dirty="0"/>
              <a:t>Гендерна рівність у свідченнях, доступність процесу для сторонніх</a:t>
            </a:r>
            <a:r>
              <a:rPr lang="uk-UA" baseline="0" dirty="0"/>
              <a:t> осіб та</a:t>
            </a:r>
            <a:r>
              <a:rPr lang="uk-UA" dirty="0"/>
              <a:t> відсутність вимоги хабарів – характеристики судових впроваджень, які отримали найвищі позитивні оцінки.</a:t>
            </a:r>
            <a:r>
              <a:rPr lang="uk-UA" baseline="0" dirty="0"/>
              <a:t> Найгірше враження залишили тривалість розгляду справи та комфортність умов у суді.</a:t>
            </a:r>
          </a:p>
          <a:p>
            <a:r>
              <a:rPr lang="uk-UA" baseline="0" dirty="0"/>
              <a:t>Ухилення від відповіді (важко відповісти, відмова від відповіді) та схильність до нейтральних оцінок можуть свідчити про неоднозначність сприйняття гендерної рівності у посадових призначеннях та справедливості і зрозумілості судових рішень.</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18</a:t>
            </a:fld>
            <a:endParaRPr lang="en-US"/>
          </a:p>
        </p:txBody>
      </p:sp>
    </p:spTree>
    <p:extLst>
      <p:ext uri="{BB962C8B-B14F-4D97-AF65-F5344CB8AC3E}">
        <p14:creationId xmlns:p14="http://schemas.microsoft.com/office/powerpoint/2010/main" val="2930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baseline="0" noProof="0" dirty="0"/>
              <a:t>В цілому рівень задоволеності якістю законодавчого врегулювання діяльності суб'єктів </a:t>
            </a:r>
            <a:r>
              <a:rPr lang="uk-UA" baseline="0" noProof="0" dirty="0" err="1"/>
              <a:t>правозахисту</a:t>
            </a:r>
            <a:r>
              <a:rPr lang="uk-UA" baseline="0" noProof="0" dirty="0"/>
              <a:t> – на середньому рівні.</a:t>
            </a:r>
            <a:r>
              <a:rPr lang="uk-UA" noProof="0" dirty="0"/>
              <a:t> Найбільш позитивно оцінено </a:t>
            </a:r>
            <a:r>
              <a:rPr lang="uk-UA" baseline="0" noProof="0" dirty="0"/>
              <a:t>законодавче врегулювання діяльності адвокатури.</a:t>
            </a:r>
            <a:endParaRPr lang="uk-UA" noProof="0"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19</a:t>
            </a:fld>
            <a:endParaRPr lang="en-US"/>
          </a:p>
        </p:txBody>
      </p:sp>
    </p:spTree>
    <p:extLst>
      <p:ext uri="{BB962C8B-B14F-4D97-AF65-F5344CB8AC3E}">
        <p14:creationId xmlns:p14="http://schemas.microsoft.com/office/powerpoint/2010/main" val="94009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t>Половина юристів вважає себе добре обізнаними з</a:t>
            </a:r>
            <a:r>
              <a:rPr lang="uk-UA" baseline="0" dirty="0"/>
              <a:t> положеннями </a:t>
            </a:r>
            <a:r>
              <a:rPr lang="uk-UA" sz="1200" kern="1200" dirty="0">
                <a:solidFill>
                  <a:schemeClr val="tx1"/>
                </a:solidFill>
                <a:latin typeface="+mn-lt"/>
                <a:ea typeface="+mn-ea"/>
                <a:cs typeface="+mn-cs"/>
              </a:rPr>
              <a:t>Стратегії реформування судоустрою, судочинства та суміжних правових інститутів </a:t>
            </a:r>
            <a:r>
              <a:rPr lang="uk-UA" sz="1200" kern="1200">
                <a:solidFill>
                  <a:schemeClr val="tx1"/>
                </a:solidFill>
                <a:latin typeface="+mn-lt"/>
                <a:ea typeface="+mn-ea"/>
                <a:cs typeface="+mn-cs"/>
              </a:rPr>
              <a:t>на 2015-2020 </a:t>
            </a:r>
            <a:r>
              <a:rPr lang="uk-UA" sz="1200" kern="1200" dirty="0">
                <a:solidFill>
                  <a:schemeClr val="tx1"/>
                </a:solidFill>
                <a:latin typeface="+mn-lt"/>
                <a:ea typeface="+mn-ea"/>
                <a:cs typeface="+mn-cs"/>
              </a:rPr>
              <a:t>роки. Третина  заявила про поверхневе</a:t>
            </a:r>
            <a:r>
              <a:rPr lang="uk-UA" sz="1200" kern="1200" baseline="0" dirty="0">
                <a:solidFill>
                  <a:schemeClr val="tx1"/>
                </a:solidFill>
                <a:latin typeface="+mn-lt"/>
                <a:ea typeface="+mn-ea"/>
                <a:cs typeface="+mn-cs"/>
              </a:rPr>
              <a:t> знайомство з Документом. Менше п'ятої частини опитаних не обізнані з суттю реформи (16%).</a:t>
            </a:r>
            <a:r>
              <a:rPr lang="uk-UA" sz="1200" kern="1200" dirty="0">
                <a:solidFill>
                  <a:schemeClr val="tx1"/>
                </a:solidFill>
                <a:latin typeface="+mn-lt"/>
                <a:ea typeface="+mn-ea"/>
                <a:cs typeface="+mn-cs"/>
              </a:rPr>
              <a:t> </a:t>
            </a:r>
          </a:p>
          <a:p>
            <a:r>
              <a:rPr lang="uk-UA" sz="1200" kern="1200" dirty="0">
                <a:solidFill>
                  <a:schemeClr val="tx1"/>
                </a:solidFill>
                <a:latin typeface="+mn-lt"/>
                <a:ea typeface="+mn-ea"/>
                <a:cs typeface="+mn-cs"/>
              </a:rPr>
              <a:t>Оцінка ходу судової реформи суперечлива. Незначну перевагу має позитивна</a:t>
            </a:r>
            <a:r>
              <a:rPr lang="uk-UA" sz="1200" kern="1200" baseline="0" dirty="0">
                <a:solidFill>
                  <a:schemeClr val="tx1"/>
                </a:solidFill>
                <a:latin typeface="+mn-lt"/>
                <a:ea typeface="+mn-ea"/>
                <a:cs typeface="+mn-cs"/>
              </a:rPr>
              <a:t> оцінка реалізації реформи (36%). 30% належить думці, що т</a:t>
            </a:r>
            <a:r>
              <a:rPr lang="uk-UA" sz="1200" kern="1200" dirty="0">
                <a:solidFill>
                  <a:schemeClr val="tx1"/>
                </a:solidFill>
                <a:latin typeface="+mn-lt"/>
                <a:ea typeface="+mn-ea"/>
                <a:cs typeface="+mn-cs"/>
              </a:rPr>
              <a:t>е, як здійснюється судова реформа в Україні не стільки вирішує проблеми судової системи, скільки створює нові. Частка носіїв</a:t>
            </a:r>
            <a:r>
              <a:rPr lang="uk-UA" sz="1200" kern="1200" baseline="0" dirty="0">
                <a:solidFill>
                  <a:schemeClr val="tx1"/>
                </a:solidFill>
                <a:latin typeface="+mn-lt"/>
                <a:ea typeface="+mn-ea"/>
                <a:cs typeface="+mn-cs"/>
              </a:rPr>
              <a:t> </a:t>
            </a:r>
            <a:r>
              <a:rPr lang="uk-UA" sz="1200" kern="1200" dirty="0">
                <a:solidFill>
                  <a:schemeClr val="tx1"/>
                </a:solidFill>
                <a:latin typeface="+mn-lt"/>
                <a:ea typeface="+mn-ea"/>
                <a:cs typeface="+mn-cs"/>
              </a:rPr>
              <a:t>точки</a:t>
            </a:r>
            <a:r>
              <a:rPr lang="uk-UA" sz="1200" kern="1200" baseline="0" dirty="0">
                <a:solidFill>
                  <a:schemeClr val="tx1"/>
                </a:solidFill>
                <a:latin typeface="+mn-lt"/>
                <a:ea typeface="+mn-ea"/>
                <a:cs typeface="+mn-cs"/>
              </a:rPr>
              <a:t> зору, що принципові зміни відсутні складає 22%.</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24A558B-E4E9-A94A-B9C1-029E46A76ABA}" type="slidenum">
              <a:rPr lang="en-US" smtClean="0"/>
              <a:pPr/>
              <a:t>20</a:t>
            </a:fld>
            <a:endParaRPr lang="en-US"/>
          </a:p>
        </p:txBody>
      </p:sp>
    </p:spTree>
    <p:extLst>
      <p:ext uri="{BB962C8B-B14F-4D97-AF65-F5344CB8AC3E}">
        <p14:creationId xmlns:p14="http://schemas.microsoft.com/office/powerpoint/2010/main" val="295229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a:solidFill>
                  <a:srgbClr val="651D32"/>
                </a:solidFill>
              </a:rPr>
              <a:t>У цілому юристи позитивно сприймають зміни у законодавстві щодо статусу суддів та судоустрою. Найбільш </a:t>
            </a:r>
            <a:r>
              <a:rPr lang="uk-UA" sz="1200" kern="1200" dirty="0">
                <a:solidFill>
                  <a:srgbClr val="651D32"/>
                </a:solidFill>
                <a:latin typeface="+mn-lt"/>
                <a:ea typeface="+mn-ea"/>
                <a:cs typeface="+mn-cs"/>
              </a:rPr>
              <a:t>позитивний вплив на незалежність суддів, стабільність судової системи України та підвищення рівня довіри громадян до судової влади, на думку переважної </a:t>
            </a:r>
            <a:r>
              <a:rPr lang="uk-UA" baseline="0" dirty="0">
                <a:solidFill>
                  <a:srgbClr val="651D32"/>
                </a:solidFill>
              </a:rPr>
              <a:t>більшості юристів, мають: запровадження кваліфікаційного оцінювання суддів, конкурсний відбір суддів Верховного Суду, запровадження процедури регулярного оцінювання суддів (до 80%). </a:t>
            </a:r>
          </a:p>
          <a:p>
            <a:r>
              <a:rPr lang="uk-UA" baseline="0" dirty="0">
                <a:solidFill>
                  <a:srgbClr val="651D32"/>
                </a:solidFill>
              </a:rPr>
              <a:t>Найбільше негативних оцінок отримало скасування інституту першого призначення судді на термін 5 років (35%).</a:t>
            </a:r>
            <a:endParaRPr lang="ru-RU" dirty="0"/>
          </a:p>
        </p:txBody>
      </p:sp>
      <p:sp>
        <p:nvSpPr>
          <p:cNvPr id="4" name="Номер слайда 3"/>
          <p:cNvSpPr>
            <a:spLocks noGrp="1"/>
          </p:cNvSpPr>
          <p:nvPr>
            <p:ph type="sldNum" sz="quarter" idx="10"/>
          </p:nvPr>
        </p:nvSpPr>
        <p:spPr/>
        <p:txBody>
          <a:bodyPr/>
          <a:lstStyle/>
          <a:p>
            <a:fld id="{824A558B-E4E9-A94A-B9C1-029E46A76ABA}" type="slidenum">
              <a:rPr lang="en-US" smtClean="0"/>
              <a:pPr/>
              <a:t>22</a:t>
            </a:fld>
            <a:endParaRPr lang="en-US"/>
          </a:p>
        </p:txBody>
      </p:sp>
    </p:spTree>
    <p:extLst>
      <p:ext uri="{BB962C8B-B14F-4D97-AF65-F5344CB8AC3E}">
        <p14:creationId xmlns:p14="http://schemas.microsoft.com/office/powerpoint/2010/main" val="362487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a:solidFill>
                  <a:srgbClr val="651D32"/>
                </a:solidFill>
              </a:rPr>
              <a:t>У цілому юристи позитивно сприймають зміни у законодавстві щодо статусу суддів та судоустрою. Найбільш </a:t>
            </a:r>
            <a:r>
              <a:rPr lang="uk-UA" sz="1200" kern="1200">
                <a:solidFill>
                  <a:srgbClr val="651D32"/>
                </a:solidFill>
                <a:latin typeface="+mn-lt"/>
                <a:ea typeface="+mn-ea"/>
                <a:cs typeface="+mn-cs"/>
              </a:rPr>
              <a:t>позитивний вплив на незалежність суддів, стабільність судової системи України та підвищення рівня довіри громадян до судової влади, на думку переважної </a:t>
            </a:r>
            <a:r>
              <a:rPr lang="uk-UA" baseline="0">
                <a:solidFill>
                  <a:srgbClr val="651D32"/>
                </a:solidFill>
              </a:rPr>
              <a:t>більшості юристів, мають: запровадження кваліфікаційного оцінювання суддів, конкурсний відбір суддів Верховного Суду, запровадження процедури регулярного оцінювання суддів (до 80%). </a:t>
            </a:r>
          </a:p>
          <a:p>
            <a:r>
              <a:rPr lang="uk-UA" baseline="0">
                <a:solidFill>
                  <a:srgbClr val="651D32"/>
                </a:solidFill>
              </a:rPr>
              <a:t>Найбільше негативних оцінок отримало скасування інституту першого призначення судді на термін 5 років (35%).</a:t>
            </a:r>
            <a:endParaRPr lang="ru-RU"/>
          </a:p>
        </p:txBody>
      </p:sp>
      <p:sp>
        <p:nvSpPr>
          <p:cNvPr id="4" name="Номер слайда 3"/>
          <p:cNvSpPr>
            <a:spLocks noGrp="1"/>
          </p:cNvSpPr>
          <p:nvPr>
            <p:ph type="sldNum" sz="quarter" idx="10"/>
          </p:nvPr>
        </p:nvSpPr>
        <p:spPr/>
        <p:txBody>
          <a:bodyPr/>
          <a:lstStyle/>
          <a:p>
            <a:fld id="{824A558B-E4E9-A94A-B9C1-029E46A76ABA}" type="slidenum">
              <a:rPr lang="en-US" smtClean="0"/>
              <a:pPr/>
              <a:t>23</a:t>
            </a:fld>
            <a:endParaRPr lang="en-US"/>
          </a:p>
        </p:txBody>
      </p:sp>
    </p:spTree>
    <p:extLst>
      <p:ext uri="{BB962C8B-B14F-4D97-AF65-F5344CB8AC3E}">
        <p14:creationId xmlns:p14="http://schemas.microsoft.com/office/powerpoint/2010/main" val="257443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10/23/2018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4466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70742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10/23/2018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149302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780999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8830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10/23/2018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8138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16566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1052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10/23/2018</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22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10/23/2018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377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pPr/>
              <a:t>10/23/2018</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87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10/23/2018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uk-UA" dirty="0"/>
              <a:t>Аналітичний звіт </a:t>
            </a:r>
            <a:r>
              <a:rPr lang="ru-RU" dirty="0"/>
              <a:t>№ 5147, </a:t>
            </a:r>
            <a:r>
              <a:rPr lang="uk-UA" dirty="0"/>
              <a:t>версія 1</a:t>
            </a:r>
            <a:endParaRPr lang="en-US" dirty="0"/>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555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10/23/2018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8638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4137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31718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10/23/2018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66168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603001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4383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10/23/2018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631934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8846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99523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10/23/2018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73479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pPr/>
              <a:t>10/23/2018</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824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51966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83298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3736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10/23/2018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640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1595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3686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10/23/2018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5604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10/23/2018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13461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10/23/2018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0147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10/23/2018</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uk-UA"/>
              <a:t>Опитування юристів-учасників </a:t>
            </a:r>
            <a:r>
              <a:rPr lang="uk-UA" dirty="0"/>
              <a:t>судових впроваджень – не судій</a:t>
            </a:r>
            <a:endParaRPr lang="en-US" dirty="0"/>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176440040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2" r:id="rId32"/>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30.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33.xml"/><Relationship Id="rId4" Type="http://schemas.openxmlformats.org/officeDocument/2006/relationships/chart" Target="../charts/chart32.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39.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3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4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51.xml"/></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6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9B594D-EE2C-E248-B7F0-F679C2E525DC}"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r>
              <a:rPr kumimoji="0" lang="en-US" sz="600" b="0" i="0" u="none" strike="noStrike" kern="1200" cap="none" spc="0" normalizeH="0" baseline="0" noProof="0">
                <a:ln>
                  <a:noFill/>
                </a:ln>
                <a:solidFill>
                  <a:srgbClr val="FFFFFF"/>
                </a:solidFill>
                <a:effectLst/>
                <a:uLnTx/>
                <a:uFillTx/>
                <a:latin typeface="Gill Sans MT"/>
                <a:ea typeface="+mn-ea"/>
              </a:rPr>
              <a:t>`1</a:t>
            </a:r>
            <a:endParaRPr kumimoji="0" lang="en-US" sz="600" b="0" i="0" u="none" strike="noStrike" kern="1200" cap="none" spc="0" normalizeH="0" baseline="0" noProof="0" dirty="0">
              <a:ln>
                <a:noFill/>
              </a:ln>
              <a:solidFill>
                <a:srgbClr val="FFFFFF"/>
              </a:solidFill>
              <a:effectLst/>
              <a:uLnTx/>
              <a:uFillTx/>
              <a:latin typeface="Gill Sans MT"/>
              <a:ea typeface="+mn-ea"/>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2" name="Title 11"/>
          <p:cNvSpPr>
            <a:spLocks noGrp="1"/>
          </p:cNvSpPr>
          <p:nvPr>
            <p:ph type="ctrTitle"/>
          </p:nvPr>
        </p:nvSpPr>
        <p:spPr>
          <a:xfrm>
            <a:off x="685799" y="1601787"/>
            <a:ext cx="5732755" cy="1209781"/>
          </a:xfrm>
        </p:spPr>
        <p:txBody>
          <a:bodyPr>
            <a:normAutofit fontScale="90000"/>
          </a:bodyPr>
          <a:lstStyle/>
          <a:p>
            <a:r>
              <a:rPr lang="uk-UA" dirty="0"/>
              <a:t>Опитування професійних юристів – учасників судових проваджень, що не є суддями або працівниками апарату суду</a:t>
            </a:r>
            <a:endParaRPr lang="en-US" dirty="0">
              <a:solidFill>
                <a:schemeClr val="tx1"/>
              </a:solidFill>
            </a:endParaRPr>
          </a:p>
        </p:txBody>
      </p:sp>
      <p:sp>
        <p:nvSpPr>
          <p:cNvPr id="13" name="Subtitle 12"/>
          <p:cNvSpPr>
            <a:spLocks noGrp="1"/>
          </p:cNvSpPr>
          <p:nvPr>
            <p:ph type="subTitle" idx="1"/>
          </p:nvPr>
        </p:nvSpPr>
        <p:spPr>
          <a:xfrm>
            <a:off x="685799" y="3135206"/>
            <a:ext cx="6709299" cy="1454549"/>
          </a:xfrm>
        </p:spPr>
        <p:txBody>
          <a:bodyPr>
            <a:noAutofit/>
          </a:bodyPr>
          <a:lstStyle/>
          <a:p>
            <a:r>
              <a:rPr lang="uk-UA" dirty="0"/>
              <a:t>Аналітичний звіт. Хвиля ІІ</a:t>
            </a:r>
            <a:r>
              <a:rPr lang="en-US" dirty="0"/>
              <a:t>I</a:t>
            </a:r>
          </a:p>
          <a:p>
            <a:r>
              <a:rPr lang="uk-UA" dirty="0"/>
              <a:t>Підготовлено KANTAR TNS</a:t>
            </a:r>
          </a:p>
          <a:p>
            <a:r>
              <a:rPr lang="uk-UA" dirty="0"/>
              <a:t>Підготовлено для Програми USAID «Нове правосуддя»</a:t>
            </a:r>
          </a:p>
          <a:p>
            <a:r>
              <a:rPr lang="uk-UA" dirty="0"/>
              <a:t>Жовтень, 2018</a:t>
            </a:r>
          </a:p>
        </p:txBody>
      </p:sp>
    </p:spTree>
    <p:extLst>
      <p:ext uri="{BB962C8B-B14F-4D97-AF65-F5344CB8AC3E}">
        <p14:creationId xmlns:p14="http://schemas.microsoft.com/office/powerpoint/2010/main" val="218480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uk-UA" smtClean="0"/>
              <a:pPr/>
              <a:t>23.10.2018</a:t>
            </a:fld>
            <a:endParaRPr lang="uk-UA"/>
          </a:p>
        </p:txBody>
      </p:sp>
      <p:sp>
        <p:nvSpPr>
          <p:cNvPr id="4" name="Slide Number Placeholder 3"/>
          <p:cNvSpPr>
            <a:spLocks noGrp="1"/>
          </p:cNvSpPr>
          <p:nvPr>
            <p:ph type="sldNum" sz="quarter" idx="4"/>
          </p:nvPr>
        </p:nvSpPr>
        <p:spPr/>
        <p:txBody>
          <a:bodyPr/>
          <a:lstStyle/>
          <a:p>
            <a:fld id="{42782948-4DBE-204D-AB9E-B65E067054AE}" type="slidenum">
              <a:rPr lang="uk-UA" smtClean="0"/>
              <a:pPr/>
              <a:t>10</a:t>
            </a:fld>
            <a:endParaRPr lang="uk-UA"/>
          </a:p>
        </p:txBody>
      </p:sp>
      <p:sp>
        <p:nvSpPr>
          <p:cNvPr id="7" name="Title 7"/>
          <p:cNvSpPr>
            <a:spLocks noGrp="1"/>
          </p:cNvSpPr>
          <p:nvPr>
            <p:ph type="title"/>
          </p:nvPr>
        </p:nvSpPr>
        <p:spPr>
          <a:xfrm>
            <a:off x="686104" y="329574"/>
            <a:ext cx="7772400" cy="646331"/>
          </a:xfrm>
        </p:spPr>
        <p:txBody>
          <a:bodyPr/>
          <a:lstStyle/>
          <a:p>
            <a:r>
              <a:rPr lang="uk-UA" altLang="en-US" sz="1800" b="1" dirty="0">
                <a:solidFill>
                  <a:srgbClr val="651D32"/>
                </a:solidFill>
              </a:rPr>
              <a:t>ОСНОВНІ ВИСНОВКИ (1/2)</a:t>
            </a:r>
            <a:br>
              <a:rPr lang="uk-UA" sz="1800" b="1" dirty="0">
                <a:solidFill>
                  <a:srgbClr val="651D32"/>
                </a:solidFill>
              </a:rPr>
            </a:br>
            <a:endParaRPr lang="uk-UA" sz="1800" b="1" dirty="0">
              <a:solidFill>
                <a:srgbClr val="651D32"/>
              </a:solidFill>
            </a:endParaRPr>
          </a:p>
        </p:txBody>
      </p:sp>
      <p:sp>
        <p:nvSpPr>
          <p:cNvPr id="11" name="Content Placeholder 8"/>
          <p:cNvSpPr txBox="1">
            <a:spLocks/>
          </p:cNvSpPr>
          <p:nvPr/>
        </p:nvSpPr>
        <p:spPr>
          <a:xfrm>
            <a:off x="801256" y="1218837"/>
            <a:ext cx="7880926" cy="3761547"/>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buFont typeface="Arial" pitchFamily="34" charset="0"/>
              <a:buChar char="•"/>
            </a:pPr>
            <a:r>
              <a:rPr lang="uk-UA" sz="1200" dirty="0"/>
              <a:t>Річна динаміка оцінок стану і процесу реформування судової системи суперечлива. Загальною тенденцією є збільшення нейтральних оцінок щодо ключових моментів роботи судової системи та її реформування. Можна говорити про два аспекти:  оцінку комунікаційного та організаційного супроводу реформи і оцінку реального стану корупції  у судах. </a:t>
            </a:r>
          </a:p>
          <a:p>
            <a:pPr algn="just">
              <a:spcAft>
                <a:spcPts val="600"/>
              </a:spcAft>
            </a:pPr>
            <a:r>
              <a:rPr lang="uk-UA" sz="1200" dirty="0"/>
              <a:t>Рівень </a:t>
            </a:r>
            <a:r>
              <a:rPr lang="uk-UA" sz="1200" b="1" dirty="0"/>
              <a:t>обізнаності юристів з положеннями Стратегії </a:t>
            </a:r>
            <a:r>
              <a:rPr lang="uk-UA" sz="1200" dirty="0"/>
              <a:t>реформування судоустрою, судочинства та суміжних правових інститутів на 2015-2020 роки значущо зріс. Більше, ніж половина опитаних добре обізнана з положеннями реформи. Не обізнані з суттю реформи 7%, що удвічі менше порівняно з липнем 2017.</a:t>
            </a:r>
          </a:p>
          <a:p>
            <a:pPr algn="just">
              <a:spcAft>
                <a:spcPts val="600"/>
              </a:spcAft>
            </a:pPr>
            <a:r>
              <a:rPr lang="uk-UA" sz="1200" dirty="0"/>
              <a:t>В цілому юристи позитивно сприймають </a:t>
            </a:r>
            <a:r>
              <a:rPr lang="uk-UA" sz="1200" b="1" dirty="0"/>
              <a:t>зміни у законодавстві </a:t>
            </a:r>
            <a:r>
              <a:rPr lang="uk-UA" sz="1200" dirty="0"/>
              <a:t>щодо статусу суддів та судоустрою. Найбільш позитивний вплив мають: конкурсний відбір суддів Верховного Суду, запровадження кваліфікаційного оцінювання суддів, запровадження процедури регулярного оцінювання суддів, підвищення мінімального віку кандидата на посаду судді.  Підтримується нововведення щодо участі адвокатів і юристів-науковців у конкурсному доборі до Верховного суду.</a:t>
            </a:r>
          </a:p>
          <a:p>
            <a:pPr algn="just">
              <a:spcAft>
                <a:spcPts val="600"/>
              </a:spcAft>
            </a:pPr>
            <a:r>
              <a:rPr lang="uk-UA" sz="1200" dirty="0"/>
              <a:t>Судовим та антикорупційним  структурам </a:t>
            </a:r>
            <a:r>
              <a:rPr lang="uk-UA" sz="1200" b="1" dirty="0"/>
              <a:t>довіряють більше</a:t>
            </a:r>
            <a:r>
              <a:rPr lang="uk-UA" sz="1200" dirty="0"/>
              <a:t>, ніж ключовим виконавчим і законодавчим органам. Окремі суди та судова влада в цілому – дві інституції з позитивним балансом довіри. </a:t>
            </a:r>
          </a:p>
          <a:p>
            <a:pPr algn="just">
              <a:spcAft>
                <a:spcPts val="600"/>
              </a:spcAft>
            </a:pPr>
            <a:r>
              <a:rPr lang="uk-UA" sz="1200" dirty="0"/>
              <a:t>Більшість параметрів </a:t>
            </a:r>
            <a:r>
              <a:rPr lang="uk-UA" sz="1200" b="1" dirty="0"/>
              <a:t>роботи судової системи </a:t>
            </a:r>
            <a:r>
              <a:rPr lang="uk-UA" sz="1200" dirty="0"/>
              <a:t>за останні 12 місяців оцінюється юристами позитивно, зокрема, доступність процесу для сторонніх осіб, відсутність вимоги хабарів, коректність та ввічливість суддів з усіма учасниками, дотримання принципу змагальності та рівності сторін. </a:t>
            </a:r>
          </a:p>
        </p:txBody>
      </p:sp>
      <p:sp>
        <p:nvSpPr>
          <p:cNvPr id="6" name="TextBox 5"/>
          <p:cNvSpPr txBox="1"/>
          <p:nvPr/>
        </p:nvSpPr>
        <p:spPr>
          <a:xfrm>
            <a:off x="718378" y="656941"/>
            <a:ext cx="3734548" cy="307777"/>
          </a:xfrm>
          <a:prstGeom prst="rect">
            <a:avLst/>
          </a:prstGeom>
          <a:noFill/>
        </p:spPr>
        <p:txBody>
          <a:bodyPr wrap="none" rtlCol="0">
            <a:spAutoFit/>
          </a:bodyPr>
          <a:lstStyle/>
          <a:p>
            <a:r>
              <a:rPr lang="uk-UA" altLang="en-US" sz="1400" b="1" dirty="0">
                <a:solidFill>
                  <a:srgbClr val="651D32"/>
                </a:solidFill>
                <a:latin typeface="Gill Sans MT" panose="020B0502020104020203" pitchFamily="34" charset="0"/>
                <a:cs typeface="Arial" panose="020B0604020202020204" pitchFamily="34" charset="0"/>
              </a:rPr>
              <a:t>Динаміка Липень 2017 </a:t>
            </a:r>
            <a:r>
              <a:rPr lang="en-US" altLang="en-US" sz="1400" b="1" dirty="0" err="1">
                <a:solidFill>
                  <a:srgbClr val="651D32"/>
                </a:solidFill>
                <a:latin typeface="Gill Sans MT" panose="020B0502020104020203" pitchFamily="34" charset="0"/>
                <a:cs typeface="Arial" panose="020B0604020202020204" pitchFamily="34" charset="0"/>
              </a:rPr>
              <a:t>vs</a:t>
            </a:r>
            <a:r>
              <a:rPr lang="uk-UA" altLang="en-US" sz="1400" b="1" dirty="0">
                <a:solidFill>
                  <a:srgbClr val="651D32"/>
                </a:solidFill>
                <a:latin typeface="Gill Sans MT" panose="020B0502020104020203" pitchFamily="34" charset="0"/>
                <a:cs typeface="Arial" panose="020B0604020202020204" pitchFamily="34" charset="0"/>
              </a:rPr>
              <a:t> Вересень 2018</a:t>
            </a:r>
            <a:endParaRPr lang="ru-RU" altLang="en-US" sz="1400" b="1" dirty="0">
              <a:solidFill>
                <a:srgbClr val="651D32"/>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402269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11</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01256" y="1218835"/>
            <a:ext cx="7772400" cy="380307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uk-UA" sz="1200" dirty="0"/>
              <a:t>Оцінки </a:t>
            </a:r>
            <a:r>
              <a:rPr lang="uk-UA" altLang="en-US" sz="1200" dirty="0"/>
              <a:t>доступності правосуддя свідчать </a:t>
            </a:r>
            <a:r>
              <a:rPr lang="ru-RU" altLang="en-US" sz="1200" dirty="0"/>
              <a:t>про </a:t>
            </a:r>
            <a:r>
              <a:rPr lang="uk-UA" altLang="en-US" sz="1200" dirty="0"/>
              <a:t>ряд важливих </a:t>
            </a:r>
            <a:r>
              <a:rPr lang="uk-UA" altLang="en-US" sz="1200" b="1" dirty="0"/>
              <a:t>позитивних зрушень</a:t>
            </a:r>
            <a:r>
              <a:rPr lang="uk-UA" altLang="en-US" sz="1200" dirty="0"/>
              <a:t>: зростання довіри громадян до судів та суддівських рішень, </a:t>
            </a:r>
            <a:r>
              <a:rPr lang="uk-UA" sz="1200" dirty="0"/>
              <a:t>створення в судах належних умов для всіх учасників судових проваджень, зменшення впливу влади та олігархів. </a:t>
            </a:r>
          </a:p>
          <a:p>
            <a:pPr algn="just">
              <a:defRPr/>
            </a:pPr>
            <a:r>
              <a:rPr lang="uk-UA" sz="1200" dirty="0"/>
              <a:t>Водночас, корупція залишається ключовою проблемою країни, а її викривання ризикованою і небезпечною справою. </a:t>
            </a:r>
          </a:p>
          <a:p>
            <a:pPr algn="just">
              <a:defRPr/>
            </a:pPr>
            <a:r>
              <a:rPr lang="uk-UA" sz="1200" dirty="0"/>
              <a:t>На думку більшості юристів суди лишаються закритими для суспільства, зберігається </a:t>
            </a:r>
            <a:r>
              <a:rPr lang="uk-UA" sz="1200" dirty="0" err="1"/>
              <a:t>“кругова</a:t>
            </a:r>
            <a:r>
              <a:rPr lang="uk-UA" sz="1200" dirty="0"/>
              <a:t> </a:t>
            </a:r>
            <a:r>
              <a:rPr lang="uk-UA" sz="1200" dirty="0" err="1"/>
              <a:t>порука”</a:t>
            </a:r>
            <a:r>
              <a:rPr lang="uk-UA" sz="1200" dirty="0"/>
              <a:t> суддів, залишається можливість підкупу судді, зберігається корупція. Порівняно з липнем 2017 року, спостерігається негативна динаміка в оцінках щодо очищення судової влади від корупції, доступності і зрозумілості інформації про судові процедури,  фінансової доступності послуг адвоката. </a:t>
            </a:r>
          </a:p>
          <a:p>
            <a:pPr algn="just"/>
            <a:r>
              <a:rPr lang="uk-UA" sz="1200" dirty="0"/>
              <a:t>Більшість підтримує створення антикорупційних інституцій (НАБУ, НАЗК, Вищий спеціалізований антикорупційний суд), а необхідність інформування юристів про факти корупції набула загального визнання.  Проте, готовність відкрито інформувати про факти корупції зменшилась. У ситуації володіння інформацією, яка свідчить про корупційні дії колег, юристи, перш за все, звернуться до міжособистісного вирішення проблеми, а вже в другу чергу будуть намагатися вирішити її інституційно. Порівняно з липнем 2017 року зменшилась частка тих, хто повідомив би про корупцію НАБУ і Вищу раду правосуддя. В цьому зв'язку зниження довіри до НАБУ має негативний вплив. </a:t>
            </a:r>
          </a:p>
          <a:p>
            <a:pPr marL="230188" lvl="1" algn="just">
              <a:buFont typeface="Arial"/>
              <a:buChar char="•"/>
            </a:pPr>
            <a:endParaRPr lang="uk-UA" sz="1200" dirty="0"/>
          </a:p>
          <a:p>
            <a:pPr marL="230188" lvl="1" algn="just">
              <a:buFont typeface="Arial"/>
              <a:buChar char="•"/>
            </a:pPr>
            <a:endParaRPr lang="ru-RU" sz="1200" dirty="0"/>
          </a:p>
        </p:txBody>
      </p:sp>
      <p:sp>
        <p:nvSpPr>
          <p:cNvPr id="12" name="Title 7"/>
          <p:cNvSpPr>
            <a:spLocks noGrp="1"/>
          </p:cNvSpPr>
          <p:nvPr>
            <p:ph type="title"/>
          </p:nvPr>
        </p:nvSpPr>
        <p:spPr>
          <a:xfrm>
            <a:off x="686104" y="329574"/>
            <a:ext cx="7772400" cy="646331"/>
          </a:xfrm>
        </p:spPr>
        <p:txBody>
          <a:bodyPr/>
          <a:lstStyle/>
          <a:p>
            <a:r>
              <a:rPr lang="uk-UA" altLang="en-US" sz="1800" b="1" dirty="0">
                <a:solidFill>
                  <a:srgbClr val="651D32"/>
                </a:solidFill>
              </a:rPr>
              <a:t>ОСНОВНІ ВИСНОВКИ (2/2)</a:t>
            </a:r>
            <a:br>
              <a:rPr lang="uk-UA" sz="1800" b="1" dirty="0">
                <a:solidFill>
                  <a:srgbClr val="651D32"/>
                </a:solidFill>
              </a:rPr>
            </a:br>
            <a:endParaRPr lang="uk-UA" sz="1800" b="1" dirty="0">
              <a:solidFill>
                <a:srgbClr val="651D32"/>
              </a:solidFill>
            </a:endParaRPr>
          </a:p>
        </p:txBody>
      </p:sp>
      <p:sp>
        <p:nvSpPr>
          <p:cNvPr id="10" name="TextBox 9"/>
          <p:cNvSpPr txBox="1"/>
          <p:nvPr/>
        </p:nvSpPr>
        <p:spPr>
          <a:xfrm>
            <a:off x="718378" y="656941"/>
            <a:ext cx="3734548" cy="307777"/>
          </a:xfrm>
          <a:prstGeom prst="rect">
            <a:avLst/>
          </a:prstGeom>
          <a:noFill/>
        </p:spPr>
        <p:txBody>
          <a:bodyPr wrap="none" rtlCol="0">
            <a:spAutoFit/>
          </a:bodyPr>
          <a:lstStyle/>
          <a:p>
            <a:r>
              <a:rPr lang="uk-UA" altLang="en-US" sz="1400" b="1" dirty="0">
                <a:solidFill>
                  <a:srgbClr val="651D32"/>
                </a:solidFill>
                <a:latin typeface="Gill Sans MT" panose="020B0502020104020203" pitchFamily="34" charset="0"/>
                <a:cs typeface="Arial" panose="020B0604020202020204" pitchFamily="34" charset="0"/>
              </a:rPr>
              <a:t>Динаміка Липень 2017 </a:t>
            </a:r>
            <a:r>
              <a:rPr lang="en-US" altLang="en-US" sz="1400" b="1" dirty="0" err="1">
                <a:solidFill>
                  <a:srgbClr val="651D32"/>
                </a:solidFill>
                <a:latin typeface="Gill Sans MT" panose="020B0502020104020203" pitchFamily="34" charset="0"/>
                <a:cs typeface="Arial" panose="020B0604020202020204" pitchFamily="34" charset="0"/>
              </a:rPr>
              <a:t>vs</a:t>
            </a:r>
            <a:r>
              <a:rPr lang="uk-UA" altLang="en-US" sz="1400" b="1" dirty="0">
                <a:solidFill>
                  <a:srgbClr val="651D32"/>
                </a:solidFill>
                <a:latin typeface="Gill Sans MT" panose="020B0502020104020203" pitchFamily="34" charset="0"/>
                <a:cs typeface="Arial" panose="020B0604020202020204" pitchFamily="34" charset="0"/>
              </a:rPr>
              <a:t> Вересень 2018</a:t>
            </a:r>
            <a:endParaRPr lang="ru-RU" altLang="en-US" sz="1400" b="1" dirty="0">
              <a:solidFill>
                <a:srgbClr val="651D32"/>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39489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1200329"/>
          </a:xfrm>
        </p:spPr>
        <p:txBody>
          <a:bodyPr/>
          <a:lstStyle/>
          <a:p>
            <a:r>
              <a:rPr lang="uk-UA" dirty="0"/>
              <a:t>СПРИЙНЯТТЯ СУЧАСНОГО СТАНУ УКРАЇНСЬКОЇ СУДОВОЇ СИСТЕМИ ТА СУДОВОЇ РЕФОРМИ</a:t>
            </a:r>
            <a:endParaRPr lang="ru-RU"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340897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13</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01256" y="1227715"/>
            <a:ext cx="7880926" cy="3803071"/>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uk-UA" sz="1200" dirty="0"/>
              <a:t>Більшість запропонованих для оцінки параметрів роботи судової системи за останні 12 місяців оцінено юристами позитивно. Найвищі позитивні оцінки мають забезпечення ґендерної рівності у роботі судів, доступність процесу для сторонніх осіб, відсутність вимоги хабарів, коректність та ввічливість суддів з усіма учасниками, дотримання принципу змагальності та рівності сторін. Найгірша оцінка фіксується по параметру вчасності і повноти виконання судових рішень. </a:t>
            </a:r>
          </a:p>
          <a:p>
            <a:pPr lvl="1" algn="just"/>
            <a:r>
              <a:rPr lang="uk-UA" sz="1200" dirty="0"/>
              <a:t>Порівняно з 2017 роком відбулось погіршення оцінок за такими показниками як: «Свідчення жінок та чоловіків свідків мають рівну вагу в процесі прийняття рішень», «Процес був доступним для сторонніх осіб», «Були відсутні вимоги хабарів, неофіційних платежів». У відповідях на вказані запитання спостерігається збільшення долі нейтральних оцінок. Окрім цих запитань, нейтральні оцінки зросли щодо оцінки організації роботи канцелярії/апарату суду, рівня професійної кваліфікації суддів, законності та справедливості судових рішень, рівності шансів жінок і чоловіків при обранні на адміністративну посаду в суді (голова суду, заступник голови суду).</a:t>
            </a:r>
          </a:p>
          <a:p>
            <a:pPr algn="just"/>
            <a:r>
              <a:rPr lang="uk-UA" sz="1200" dirty="0"/>
              <a:t>Рівень задоволеності якістю законодавчого врегулювання діяльності суб'єктів </a:t>
            </a:r>
            <a:r>
              <a:rPr lang="uk-UA" sz="1200" dirty="0" err="1"/>
              <a:t>правозахисту</a:t>
            </a:r>
            <a:r>
              <a:rPr lang="uk-UA" sz="1200" dirty="0"/>
              <a:t> залишається на середньому рівні, без змін. Найкраще, як і у липні 2017 року, оцінено законодавче врегулювання діяльності адвокатури.</a:t>
            </a:r>
          </a:p>
          <a:p>
            <a:pPr algn="just"/>
            <a:r>
              <a:rPr lang="uk-UA" sz="1200" dirty="0"/>
              <a:t>Рівень обізнаності юристів з положеннями Стратегії реформування судоустрою, судочинства та суміжних правових інститутів на 2015-2020 роки значущо зріс. Більше, ніж половина опитаних декларує, що добре обізнана з положеннями реформи. Менше третини має поверхневе знайомство з Документом. Не обізнані з суттю реформи 7%,  що удвічі менше порівняно з 2017 роком.</a:t>
            </a:r>
          </a:p>
          <a:p>
            <a:pPr algn="just"/>
            <a:endParaRPr lang="ru-RU" sz="1200" dirty="0"/>
          </a:p>
        </p:txBody>
      </p:sp>
      <p:sp>
        <p:nvSpPr>
          <p:cNvPr id="7"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ea typeface="+mn-ea"/>
                <a:cs typeface="Arial" panose="020B0604020202020204" pitchFamily="34" charset="0"/>
              </a:rPr>
              <a:t>ВИСНОВКИ</a:t>
            </a:r>
            <a:endParaRPr lang="ru-RU" altLang="en-US" sz="1800" dirty="0">
              <a:solidFill>
                <a:srgbClr val="651D32"/>
              </a:solidFill>
              <a:latin typeface="Gill Sans MT" panose="020B0502020104020203" pitchFamily="34" charset="0"/>
              <a:ea typeface="+mn-ea"/>
              <a:cs typeface="Arial" panose="020B0604020202020204" pitchFamily="34" charset="0"/>
            </a:endParaRPr>
          </a:p>
        </p:txBody>
      </p:sp>
      <p:sp>
        <p:nvSpPr>
          <p:cNvPr id="10"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(1/17)</a:t>
            </a:r>
            <a:endParaRPr lang="en-US" altLang="en-US" b="1" dirty="0">
              <a:solidFill>
                <a:srgbClr val="651D32"/>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25142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2"/>
          </p:nvPr>
        </p:nvSpPr>
        <p:spPr/>
        <p:txBody>
          <a:bodyPr/>
          <a:lstStyle/>
          <a:p>
            <a:fld id="{414FB1AD-D69E-B741-965A-0BAE826C2FA6}" type="datetime1">
              <a:rPr lang="en-US" smtClean="0"/>
              <a:pPr/>
              <a:t>10/23/2018</a:t>
            </a:fld>
            <a:endParaRPr lang="en-US"/>
          </a:p>
        </p:txBody>
      </p:sp>
      <p:sp>
        <p:nvSpPr>
          <p:cNvPr id="4" name="Номер слайда 3"/>
          <p:cNvSpPr>
            <a:spLocks noGrp="1"/>
          </p:cNvSpPr>
          <p:nvPr>
            <p:ph type="sldNum" sz="quarter" idx="4"/>
          </p:nvPr>
        </p:nvSpPr>
        <p:spPr/>
        <p:txBody>
          <a:bodyPr/>
          <a:lstStyle/>
          <a:p>
            <a:fld id="{42782948-4DBE-204D-AB9E-B65E067054AE}" type="slidenum">
              <a:rPr lang="en-US" smtClean="0"/>
              <a:pPr/>
              <a:t>14</a:t>
            </a:fld>
            <a:endParaRPr lang="en-US"/>
          </a:p>
        </p:txBody>
      </p:sp>
      <p:sp>
        <p:nvSpPr>
          <p:cNvPr id="6" name="Объект 5"/>
          <p:cNvSpPr>
            <a:spLocks noGrp="1"/>
          </p:cNvSpPr>
          <p:nvPr>
            <p:ph idx="1"/>
          </p:nvPr>
        </p:nvSpPr>
        <p:spPr>
          <a:xfrm>
            <a:off x="805870" y="1099165"/>
            <a:ext cx="7876311" cy="3952440"/>
          </a:xfrm>
        </p:spPr>
        <p:txBody>
          <a:bodyPr>
            <a:noAutofit/>
          </a:bodyPr>
          <a:lstStyle/>
          <a:p>
            <a:pPr algn="just"/>
            <a:r>
              <a:rPr lang="uk-UA" sz="1200" dirty="0"/>
              <a:t>Оцінка реалізації судової реформи стала більш сформованою (скоротилась частка тих, кому важко її оцінити), проте лишається суперечливою. Третина вважає, що те, як здійснюється судова реформа в Україні не стільки вирішує проблеми судової системи, скільки створює нові. На думку п'ятої частини опитаних принципові зміни відсутні. Позитивна оцінка стабільно тримається на рівні 40%, проте кожна наступна хвиля демонструє позитивну тенденцію</a:t>
            </a:r>
            <a:r>
              <a:rPr lang="en-US" sz="1200" dirty="0"/>
              <a:t> (</a:t>
            </a:r>
            <a:r>
              <a:rPr lang="uk-UA" sz="1200" dirty="0"/>
              <a:t>фіксується зростання позитивної оцінки на незначущому рівні). </a:t>
            </a:r>
            <a:endParaRPr lang="ru-RU" sz="1200" dirty="0"/>
          </a:p>
          <a:p>
            <a:pPr algn="just"/>
            <a:r>
              <a:rPr lang="uk-UA" sz="1200" dirty="0"/>
              <a:t>В цілому юристи добре сприймають зміни у законодавстві щодо статусу суддів та судоустрою. Найбільш позитивний вплив на незалежність суддів, стабільність судової системи України та підвищення рівня довіри громадян до судової влади, на думку переважної більшості юристів, мають: конкурсний відбір суддів Верховного Суду, запровадження кваліфікаційного оцінювання суддів, запровадження процедури регулярного оцінювання суддів, підвищення мінімального віку кандидата на посаду судді (більше 70%).  Проте, стосовно цих, а також ряду інших, змін спостерігається збільшення нейтральних оцінок.  Найнижче юристи оцінюють якісне оновлення складу Вищої ради правосуддя.</a:t>
            </a:r>
          </a:p>
          <a:p>
            <a:pPr lvl="1" algn="just"/>
            <a:r>
              <a:rPr lang="uk-UA" sz="1200" dirty="0"/>
              <a:t>Порівняно з липнем 2017 року зросла позитивна оцінка скасування інституту першого призначення судді на термін 5 років</a:t>
            </a:r>
            <a:r>
              <a:rPr lang="en-US" sz="1200" dirty="0"/>
              <a:t> </a:t>
            </a:r>
            <a:r>
              <a:rPr lang="uk-UA" sz="1200" dirty="0"/>
              <a:t>і передача Вищій раді правосуддя повноважень щодо надання згоди на затримання судді і зменшилося схвалення запровадження кваліфікаційного оцінювання суддів та створення, реорганізації та ліквідації судів на підставі закону. Фіксується тенденція до зростання підтримки підвищення мінімального віку кандидата на посаду судді з 25 до 30 років, звуження обсягу суддівської недоторканності до функціональної, розширення повноважень Вищої ради правосуддя.</a:t>
            </a:r>
          </a:p>
          <a:p>
            <a:pPr lvl="1" algn="just"/>
            <a:r>
              <a:rPr lang="uk-UA" sz="1200" dirty="0"/>
              <a:t>.</a:t>
            </a:r>
          </a:p>
          <a:p>
            <a:pPr algn="just"/>
            <a:endParaRPr lang="uk-UA" sz="1200" dirty="0"/>
          </a:p>
        </p:txBody>
      </p:sp>
      <p:sp>
        <p:nvSpPr>
          <p:cNvPr id="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(2/17)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10"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ea typeface="+mn-ea"/>
                <a:cs typeface="Arial" panose="020B0604020202020204" pitchFamily="34" charset="0"/>
              </a:rPr>
              <a:t>ВИСНОВКИ</a:t>
            </a:r>
            <a:endParaRPr lang="ru-RU" altLang="en-US" sz="1800" dirty="0">
              <a:solidFill>
                <a:srgbClr val="651D32"/>
              </a:solidFill>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53525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01256" y="1227715"/>
            <a:ext cx="7880926" cy="320040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uk-UA" sz="1200" dirty="0"/>
              <a:t>Нововведення щодо участі адвокатів і юристів-науковців у конкурсному доборі, як і у 2017 році, оцінюється позитивно. Максимально підтримується участь адвокатів в конкурсі до Верховного суду. Більше, ніж половина схвалює залучення представників міжнародної спільноти до процесу конкурсного добору суддів. Половина схвально ставиться до надання можливості науковцям бути суддями Верховного Суду.  </a:t>
            </a:r>
          </a:p>
          <a:p>
            <a:pPr lvl="1" algn="just"/>
            <a:r>
              <a:rPr lang="uk-UA" sz="1200" dirty="0"/>
              <a:t>Порівняно з липнем 2017 року зросла частка нейтральних оцінок участі науковців та представників громадськості у конкурсному доборі суддів. </a:t>
            </a:r>
          </a:p>
          <a:p>
            <a:pPr lvl="1" algn="just">
              <a:buNone/>
            </a:pPr>
            <a:endParaRPr lang="uk-UA" sz="1200" dirty="0"/>
          </a:p>
        </p:txBody>
      </p:sp>
      <p:sp>
        <p:nvSpPr>
          <p:cNvPr id="10"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(3/17)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11"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ea typeface="+mn-ea"/>
                <a:cs typeface="Arial" panose="020B0604020202020204" pitchFamily="34" charset="0"/>
              </a:rPr>
              <a:t>ВИСНОВКИ</a:t>
            </a:r>
            <a:endParaRPr lang="ru-RU" altLang="en-US" sz="1800" dirty="0">
              <a:solidFill>
                <a:srgbClr val="651D32"/>
              </a:solidFill>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7705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38200" y="1191195"/>
            <a:ext cx="7772400" cy="365344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uk-UA" sz="1200" dirty="0">
                <a:solidFill>
                  <a:schemeClr val="bg1">
                    <a:lumMod val="50000"/>
                  </a:schemeClr>
                </a:solidFill>
              </a:rPr>
              <a:t>Більшість опитаних юристів зовсім не звертались до дисциплінарних органів зі скаргою щодо дій судді в судовому процесі або поза судом (43%) або звертались у поодиноких випадках (45%).</a:t>
            </a:r>
          </a:p>
          <a:p>
            <a:pPr algn="just"/>
            <a:r>
              <a:rPr lang="uk-UA" sz="1200" dirty="0">
                <a:solidFill>
                  <a:schemeClr val="bg1">
                    <a:lumMod val="50000"/>
                  </a:schemeClr>
                </a:solidFill>
              </a:rPr>
              <a:t>Більшість (64%) підтримує залучення адвокатів та прокурорів до проведення оцінювання суддів.</a:t>
            </a:r>
          </a:p>
          <a:p>
            <a:pPr lvl="0" algn="just"/>
            <a:r>
              <a:rPr lang="uk-UA" sz="1200" dirty="0">
                <a:solidFill>
                  <a:schemeClr val="bg1">
                    <a:lumMod val="50000"/>
                  </a:schemeClr>
                </a:solidFill>
              </a:rPr>
              <a:t>Рівень обізнаності </a:t>
            </a:r>
            <a:r>
              <a:rPr lang="ru-RU" sz="1200" dirty="0" err="1">
                <a:solidFill>
                  <a:schemeClr val="bg1">
                    <a:lumMod val="50000"/>
                  </a:schemeClr>
                </a:solidFill>
              </a:rPr>
              <a:t>з</a:t>
            </a:r>
            <a:r>
              <a:rPr lang="ru-RU" sz="1200" dirty="0">
                <a:solidFill>
                  <a:schemeClr val="bg1">
                    <a:lumMod val="50000"/>
                  </a:schemeClr>
                </a:solidFill>
              </a:rPr>
              <a:t> </a:t>
            </a:r>
            <a:r>
              <a:rPr lang="uk-UA" sz="1200" dirty="0">
                <a:solidFill>
                  <a:schemeClr val="bg1">
                    <a:lumMod val="50000"/>
                  </a:schemeClr>
                </a:solidFill>
              </a:rPr>
              <a:t>реформою виконання судових рішень вище за середній. 63% опитаних заявляють, що вони добре обізнані з положеннями реформи.</a:t>
            </a:r>
          </a:p>
          <a:p>
            <a:pPr algn="just"/>
            <a:r>
              <a:rPr lang="uk-UA" sz="1200" dirty="0">
                <a:solidFill>
                  <a:schemeClr val="bg1">
                    <a:lumMod val="50000"/>
                  </a:schemeClr>
                </a:solidFill>
              </a:rPr>
              <a:t>Кожен восьмий (79%) знає про впровадження інституту приватних виконавців судових рішень. З них п'ята частина має досвід звернення за послугами до приватних виконавців судових рішень. Оцінка їх роботи у половині випадків добра (відмінно або добре), у половині – задовільна.</a:t>
            </a:r>
          </a:p>
          <a:p>
            <a:pPr lvl="0" algn="just"/>
            <a:r>
              <a:rPr lang="uk-UA" sz="1200" dirty="0">
                <a:solidFill>
                  <a:schemeClr val="bg1">
                    <a:lumMod val="50000"/>
                  </a:schemeClr>
                </a:solidFill>
              </a:rPr>
              <a:t>Для більшості (59%) участь присяжних при відправленні правосуддя сприяє підвищенню рівня суспільної довіри до суду, бо забезпечує більш справедливий розгляд. Для майже третини (31%) участь присяжних не призводить до підвищення довіри до суду, передусім, через брак юридичних знань у присяжних для ефективного вирішення проблеми.</a:t>
            </a:r>
          </a:p>
          <a:p>
            <a:pPr algn="just"/>
            <a:r>
              <a:rPr lang="uk-UA" sz="1200" dirty="0">
                <a:solidFill>
                  <a:schemeClr val="bg1">
                    <a:lumMod val="50000"/>
                  </a:schemeClr>
                </a:solidFill>
              </a:rPr>
              <a:t>Переважна більшість (72%) вважає, що інститут присяжних в Україні потребує реформування. Підтримку серед юристів знаходять обидві моделі інституту присяжних: англо-американська та змішана. Незначною перевагою користується англо-американська модель. </a:t>
            </a:r>
          </a:p>
        </p:txBody>
      </p:sp>
      <p:sp>
        <p:nvSpPr>
          <p:cNvPr id="11" name="Title 7"/>
          <p:cNvSpPr txBox="1">
            <a:spLocks/>
          </p:cNvSpPr>
          <p:nvPr/>
        </p:nvSpPr>
        <p:spPr>
          <a:xfrm>
            <a:off x="644530" y="339586"/>
            <a:ext cx="8305496" cy="646331"/>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ОБІЗНАНІСТЬ З НОВОВВЕДЕННЯМИ СУДОВОЇ РЕФОРМИ ТА СТАВЛЕННЯ ДО НИХ (4</a:t>
            </a:r>
            <a:r>
              <a:rPr lang="en-US" altLang="en-US" b="1" dirty="0">
                <a:solidFill>
                  <a:srgbClr val="651D32"/>
                </a:solidFill>
                <a:latin typeface="Gill Sans MT" panose="020B0502020104020203" pitchFamily="34" charset="0"/>
                <a:cs typeface="Arial" panose="020B0604020202020204" pitchFamily="34" charset="0"/>
              </a:rPr>
              <a:t>/</a:t>
            </a:r>
            <a:r>
              <a:rPr lang="ru-RU" altLang="en-US" b="1" dirty="0">
                <a:solidFill>
                  <a:srgbClr val="651D32"/>
                </a:solidFill>
                <a:latin typeface="Gill Sans MT" panose="020B0502020104020203" pitchFamily="34" charset="0"/>
                <a:cs typeface="Arial" panose="020B0604020202020204" pitchFamily="34" charset="0"/>
              </a:rPr>
              <a:t>17</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112898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9"/>
          <p:cNvGraphicFramePr>
            <a:graphicFrameLocks/>
          </p:cNvGraphicFramePr>
          <p:nvPr>
            <p:extLst>
              <p:ext uri="{D42A27DB-BD31-4B8C-83A1-F6EECF244321}">
                <p14:modId xmlns:p14="http://schemas.microsoft.com/office/powerpoint/2010/main" val="1911794564"/>
              </p:ext>
            </p:extLst>
          </p:nvPr>
        </p:nvGraphicFramePr>
        <p:xfrm>
          <a:off x="7103580" y="1347111"/>
          <a:ext cx="1381928"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ext uri="{D42A27DB-BD31-4B8C-83A1-F6EECF244321}">
                <p14:modId xmlns:p14="http://schemas.microsoft.com/office/powerpoint/2010/main" val="2843602687"/>
              </p:ext>
            </p:extLst>
          </p:nvPr>
        </p:nvGraphicFramePr>
        <p:xfrm>
          <a:off x="4660791" y="952691"/>
          <a:ext cx="2698797" cy="4078096"/>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17</a:t>
            </a:fld>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3821889427"/>
              </p:ext>
            </p:extLst>
          </p:nvPr>
        </p:nvGraphicFramePr>
        <p:xfrm>
          <a:off x="253182" y="1347111"/>
          <a:ext cx="4407609" cy="3165954"/>
        </p:xfrm>
        <a:graphic>
          <a:graphicData uri="http://schemas.openxmlformats.org/drawingml/2006/table">
            <a:tbl>
              <a:tblPr>
                <a:tableStyleId>{5C22544A-7EE6-4342-B048-85BDC9FD1C3A}</a:tableStyleId>
              </a:tblPr>
              <a:tblGrid>
                <a:gridCol w="4407609">
                  <a:extLst>
                    <a:ext uri="{9D8B030D-6E8A-4147-A177-3AD203B41FA5}">
                      <a16:colId xmlns:a16="http://schemas.microsoft.com/office/drawing/2014/main" val="20000"/>
                    </a:ext>
                  </a:extLst>
                </a:gridCol>
              </a:tblGrid>
              <a:tr h="40734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Свідчення жінок та чоловіків свідків мають рівну вагу в процесі прийняття рішень</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462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Процес був доступним для сторонніх осіб (громадськість/зацікавлені особи/журналісти могли б потрапити на судове засідання)</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734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Були відсутні вимоги хабарів, неофіційних платежів, подарунків чи інші корупційні ситуації</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34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Судді були коректними та ввічливими з усіма учасниками</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734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При призначенні на посаду судді чоловіки та жінки мають рівні шанси</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462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При обранні на адміністративну посаду в суді (голова суду, заступник голови суду) судді-чоловіки та судді-жінки мають рівні шанси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7342">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Судді послідовно дотримувались принципу змагальності та рівності сторін, не створювали переваг одній із сторін</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4669669" y="1149932"/>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4" name="Content Placeholder 8"/>
          <p:cNvSpPr txBox="1">
            <a:spLocks/>
          </p:cNvSpPr>
          <p:nvPr/>
        </p:nvSpPr>
        <p:spPr>
          <a:xfrm>
            <a:off x="838200" y="1449387"/>
            <a:ext cx="7772400" cy="320040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ru-RU" sz="1100" dirty="0"/>
          </a:p>
        </p:txBody>
      </p:sp>
      <p:grpSp>
        <p:nvGrpSpPr>
          <p:cNvPr id="26" name="Группа 25"/>
          <p:cNvGrpSpPr/>
          <p:nvPr/>
        </p:nvGrpSpPr>
        <p:grpSpPr>
          <a:xfrm>
            <a:off x="7657851" y="1131097"/>
            <a:ext cx="597802" cy="161121"/>
            <a:chOff x="7676901" y="1416847"/>
            <a:chExt cx="597802" cy="161121"/>
          </a:xfrm>
        </p:grpSpPr>
        <p:sp>
          <p:nvSpPr>
            <p:cNvPr id="27"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Группа 32"/>
          <p:cNvGrpSpPr/>
          <p:nvPr/>
        </p:nvGrpSpPr>
        <p:grpSpPr>
          <a:xfrm>
            <a:off x="543410" y="4513065"/>
            <a:ext cx="8263226" cy="200055"/>
            <a:chOff x="543410" y="4513065"/>
            <a:chExt cx="8263226" cy="200055"/>
          </a:xfrm>
        </p:grpSpPr>
        <p:sp>
          <p:nvSpPr>
            <p:cNvPr id="34" name="Прямоугольник 33"/>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5" name="TextBox 34"/>
            <p:cNvSpPr txBox="1"/>
            <p:nvPr/>
          </p:nvSpPr>
          <p:spPr>
            <a:xfrm>
              <a:off x="552934" y="4513065"/>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36" name="Прямоугольник 35"/>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8" name="TextBox 37"/>
            <p:cNvSpPr txBox="1"/>
            <p:nvPr/>
          </p:nvSpPr>
          <p:spPr>
            <a:xfrm>
              <a:off x="2575712" y="4513065"/>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40" name="TextBox 39"/>
            <p:cNvSpPr txBox="1"/>
            <p:nvPr/>
          </p:nvSpPr>
          <p:spPr>
            <a:xfrm>
              <a:off x="4576543" y="4513065"/>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41" name="Прямоугольник 40"/>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2" name="Прямоугольник 41"/>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6903367" y="4513065"/>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44" name="TextBox 43"/>
            <p:cNvSpPr txBox="1"/>
            <p:nvPr/>
          </p:nvSpPr>
          <p:spPr>
            <a:xfrm>
              <a:off x="7726636" y="4513065"/>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46" name="Прямоугольник 45"/>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sp>
        <p:nvSpPr>
          <p:cNvPr id="2" name="Прямоугольник 1"/>
          <p:cNvSpPr/>
          <p:nvPr/>
        </p:nvSpPr>
        <p:spPr>
          <a:xfrm>
            <a:off x="727968" y="957771"/>
            <a:ext cx="7280856" cy="261610"/>
          </a:xfrm>
          <a:prstGeom prst="rect">
            <a:avLst/>
          </a:prstGeom>
        </p:spPr>
        <p:txBody>
          <a:bodyPr wrap="square">
            <a:spAutoFit/>
          </a:bodyPr>
          <a:lstStyle/>
          <a:p>
            <a:pPr lvl="0">
              <a:defRPr/>
            </a:pPr>
            <a:r>
              <a:rPr lang="uk-UA" sz="1100" b="1" dirty="0">
                <a:solidFill>
                  <a:srgbClr val="6C6463"/>
                </a:solidFill>
                <a:latin typeface="Gill Sans MT"/>
                <a:cs typeface="Gill Sans MT"/>
              </a:rPr>
              <a:t>Наскільки Ви погоджуєтеся (чи не погоджуєтеся) з наступними твердженнями:</a:t>
            </a:r>
            <a:endParaRPr lang="ru-RU" sz="1100" b="1" dirty="0">
              <a:solidFill>
                <a:srgbClr val="6C6463"/>
              </a:solidFill>
              <a:latin typeface="Gill Sans MT"/>
              <a:cs typeface="Gill Sans MT"/>
            </a:endParaRPr>
          </a:p>
        </p:txBody>
      </p:sp>
      <p:sp>
        <p:nvSpPr>
          <p:cNvPr id="28" name="Прямоугольник 2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3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(5/17)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55" name="TextBox 54"/>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dirty="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dirty="0" err="1">
              <a:ln>
                <a:noFill/>
              </a:ln>
              <a:solidFill>
                <a:srgbClr val="6C6463"/>
              </a:solidFill>
              <a:effectLst/>
              <a:uLnTx/>
              <a:uFillTx/>
              <a:latin typeface="Gill Sans MT"/>
              <a:ea typeface="+mn-ea"/>
              <a:cs typeface="Gill Sans MT"/>
            </a:endParaRPr>
          </a:p>
        </p:txBody>
      </p:sp>
      <p:cxnSp>
        <p:nvCxnSpPr>
          <p:cNvPr id="45" name="Прямая со стрелкой 44"/>
          <p:cNvCxnSpPr/>
          <p:nvPr/>
        </p:nvCxnSpPr>
        <p:spPr>
          <a:xfrm>
            <a:off x="6496493" y="2374611"/>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Прямая со стрелкой 48"/>
          <p:cNvCxnSpPr/>
          <p:nvPr/>
        </p:nvCxnSpPr>
        <p:spPr>
          <a:xfrm flipV="1">
            <a:off x="6870567" y="2350861"/>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Прямая со стрелкой 49"/>
          <p:cNvCxnSpPr/>
          <p:nvPr/>
        </p:nvCxnSpPr>
        <p:spPr>
          <a:xfrm>
            <a:off x="6581557" y="1913980"/>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Прямая со стрелкой 55"/>
          <p:cNvCxnSpPr/>
          <p:nvPr/>
        </p:nvCxnSpPr>
        <p:spPr>
          <a:xfrm flipV="1">
            <a:off x="6955631" y="1890230"/>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flipV="1">
            <a:off x="6847564" y="3708056"/>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8" name="Прямая со стрелкой 57"/>
          <p:cNvCxnSpPr/>
          <p:nvPr/>
        </p:nvCxnSpPr>
        <p:spPr>
          <a:xfrm>
            <a:off x="6794202" y="1481286"/>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9" name="Прямая со стрелкой 58"/>
          <p:cNvCxnSpPr/>
          <p:nvPr/>
        </p:nvCxnSpPr>
        <p:spPr>
          <a:xfrm flipV="1">
            <a:off x="7103580" y="1449387"/>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60" name="Прямая со стрелкой 59"/>
          <p:cNvCxnSpPr/>
          <p:nvPr/>
        </p:nvCxnSpPr>
        <p:spPr>
          <a:xfrm>
            <a:off x="8315380" y="1458174"/>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1" name="Прямая со стрелкой 60"/>
          <p:cNvCxnSpPr/>
          <p:nvPr/>
        </p:nvCxnSpPr>
        <p:spPr>
          <a:xfrm>
            <a:off x="8276386" y="1918931"/>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 стрелкой 61"/>
          <p:cNvCxnSpPr/>
          <p:nvPr/>
        </p:nvCxnSpPr>
        <p:spPr>
          <a:xfrm>
            <a:off x="8276386" y="2365517"/>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38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9"/>
          <p:cNvGraphicFramePr>
            <a:graphicFrameLocks/>
          </p:cNvGraphicFramePr>
          <p:nvPr>
            <p:extLst>
              <p:ext uri="{D42A27DB-BD31-4B8C-83A1-F6EECF244321}">
                <p14:modId xmlns:p14="http://schemas.microsoft.com/office/powerpoint/2010/main" val="1855891467"/>
              </p:ext>
            </p:extLst>
          </p:nvPr>
        </p:nvGraphicFramePr>
        <p:xfrm>
          <a:off x="7207134" y="1335169"/>
          <a:ext cx="1381928"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ext uri="{D42A27DB-BD31-4B8C-83A1-F6EECF244321}">
                <p14:modId xmlns:p14="http://schemas.microsoft.com/office/powerpoint/2010/main" val="588538317"/>
              </p:ext>
            </p:extLst>
          </p:nvPr>
        </p:nvGraphicFramePr>
        <p:xfrm>
          <a:off x="4660791" y="952691"/>
          <a:ext cx="2698797" cy="4078096"/>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18</a:t>
            </a:fld>
            <a:endParaRPr lang="en-US"/>
          </a:p>
        </p:txBody>
      </p:sp>
      <p:graphicFrame>
        <p:nvGraphicFramePr>
          <p:cNvPr id="6" name="Таблица 5"/>
          <p:cNvGraphicFramePr>
            <a:graphicFrameLocks noGrp="1"/>
          </p:cNvGraphicFramePr>
          <p:nvPr>
            <p:extLst>
              <p:ext uri="{D42A27DB-BD31-4B8C-83A1-F6EECF244321}">
                <p14:modId xmlns:p14="http://schemas.microsoft.com/office/powerpoint/2010/main" val="692852888"/>
              </p:ext>
            </p:extLst>
          </p:nvPr>
        </p:nvGraphicFramePr>
        <p:xfrm>
          <a:off x="727966" y="1335165"/>
          <a:ext cx="3932825" cy="3177899"/>
        </p:xfrm>
        <a:graphic>
          <a:graphicData uri="http://schemas.openxmlformats.org/drawingml/2006/table">
            <a:tbl>
              <a:tblPr>
                <a:tableStyleId>{5C22544A-7EE6-4342-B048-85BDC9FD1C3A}</a:tableStyleId>
              </a:tblPr>
              <a:tblGrid>
                <a:gridCol w="3932825">
                  <a:extLst>
                    <a:ext uri="{9D8B030D-6E8A-4147-A177-3AD203B41FA5}">
                      <a16:colId xmlns:a16="http://schemas.microsoft.com/office/drawing/2014/main" val="20000"/>
                    </a:ext>
                  </a:extLst>
                </a:gridCol>
              </a:tblGrid>
              <a:tr h="402358">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Робота канцелярії /апарату суду була добре організована</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1171">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Рівень професійної кваліфікації суддів є належним</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2358">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Не було ознак того, що суддя діяв під впливом іншої сторони </a:t>
                      </a:r>
                      <a:r>
                        <a:rPr lang="uk-UA" sz="1200" b="0" i="0" kern="1200" noProof="0">
                          <a:solidFill>
                            <a:srgbClr val="6C6463"/>
                          </a:solidFill>
                          <a:latin typeface="Gill Sans MT"/>
                          <a:ea typeface="+mn-ea"/>
                          <a:cs typeface="Gill Sans MT"/>
                        </a:rPr>
                        <a:t>чи будь-яких </a:t>
                      </a:r>
                      <a:r>
                        <a:rPr lang="uk-UA" sz="1200" b="0" i="0" kern="1200" noProof="0" dirty="0">
                          <a:solidFill>
                            <a:srgbClr val="6C6463"/>
                          </a:solidFill>
                          <a:latin typeface="Gill Sans MT"/>
                          <a:ea typeface="+mn-ea"/>
                          <a:cs typeface="Gill Sans MT"/>
                        </a:rPr>
                        <a:t>осіб</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38330">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Судові рішення були належним чином мотивовані та зрозумілі</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02358">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В суді були комфортні умови (зручне приміщення; достатність інформації для відвідувачів,</a:t>
                      </a:r>
                      <a:r>
                        <a:rPr lang="uk-UA" sz="1200" b="0" i="0" kern="1200" baseline="0" noProof="0" dirty="0">
                          <a:solidFill>
                            <a:srgbClr val="6C6463"/>
                          </a:solidFill>
                          <a:latin typeface="Gill Sans MT"/>
                          <a:ea typeface="+mn-ea"/>
                          <a:cs typeface="Gill Sans MT"/>
                        </a:rPr>
                        <a:t> </a:t>
                      </a:r>
                      <a:r>
                        <a:rPr lang="uk-UA" sz="1200" b="0" i="0" kern="1200" noProof="0" dirty="0">
                          <a:solidFill>
                            <a:srgbClr val="6C6463"/>
                          </a:solidFill>
                          <a:latin typeface="Gill Sans MT"/>
                          <a:ea typeface="+mn-ea"/>
                          <a:cs typeface="Gill Sans MT"/>
                        </a:rPr>
                        <a:t>тощо)</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2358">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Судді ухвалювали законні та справедливі рішення</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86608">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Розгляд справи відбувався в розумні строки, з дотриманням графіків призначених засідань</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402358">
                <a:tc>
                  <a:txBody>
                    <a:bodyPr/>
                    <a:lstStyle/>
                    <a:p>
                      <a:pPr marL="230188" indent="-230188" algn="r" defTabSz="457200" rtl="0" eaLnBrk="1" fontAlgn="t" latinLnBrk="0" hangingPunct="1">
                        <a:spcBef>
                          <a:spcPts val="0"/>
                        </a:spcBef>
                        <a:spcAft>
                          <a:spcPts val="800"/>
                        </a:spcAft>
                        <a:buFontTx/>
                        <a:buNone/>
                      </a:pPr>
                      <a:r>
                        <a:rPr lang="uk-UA" sz="1200" b="0" i="0" kern="1200" noProof="0" dirty="0">
                          <a:solidFill>
                            <a:srgbClr val="6C6463"/>
                          </a:solidFill>
                          <a:latin typeface="Gill Sans MT"/>
                          <a:ea typeface="+mn-ea"/>
                          <a:cs typeface="Gill Sans MT"/>
                        </a:rPr>
                        <a:t>Судові рішення виконувалися вчасно та у повному обсязі</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4" name="TextBox 13"/>
          <p:cNvSpPr txBox="1"/>
          <p:nvPr/>
        </p:nvSpPr>
        <p:spPr>
          <a:xfrm>
            <a:off x="4669669" y="1149932"/>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pSp>
        <p:nvGrpSpPr>
          <p:cNvPr id="26" name="Группа 25"/>
          <p:cNvGrpSpPr/>
          <p:nvPr/>
        </p:nvGrpSpPr>
        <p:grpSpPr>
          <a:xfrm>
            <a:off x="7657851" y="1131097"/>
            <a:ext cx="597802" cy="161121"/>
            <a:chOff x="7676901" y="1416847"/>
            <a:chExt cx="597802" cy="161121"/>
          </a:xfrm>
        </p:grpSpPr>
        <p:sp>
          <p:nvSpPr>
            <p:cNvPr id="27"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2" name="Группа 31"/>
          <p:cNvGrpSpPr/>
          <p:nvPr/>
        </p:nvGrpSpPr>
        <p:grpSpPr>
          <a:xfrm>
            <a:off x="543410" y="4513065"/>
            <a:ext cx="8263226" cy="200055"/>
            <a:chOff x="543410" y="4513065"/>
            <a:chExt cx="8263226" cy="200055"/>
          </a:xfrm>
        </p:grpSpPr>
        <p:sp>
          <p:nvSpPr>
            <p:cNvPr id="33" name="Прямоугольник 32"/>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700" b="0" i="0" u="none" strike="noStrike" kern="0" cap="none" spc="0" normalizeH="0" baseline="0" noProof="0" dirty="0">
                <a:ln>
                  <a:noFill/>
                </a:ln>
                <a:solidFill>
                  <a:sysClr val="windowText" lastClr="000000"/>
                </a:solidFill>
                <a:effectLst/>
                <a:uLnTx/>
                <a:uFillTx/>
              </a:endParaRPr>
            </a:p>
          </p:txBody>
        </p:sp>
        <p:sp>
          <p:nvSpPr>
            <p:cNvPr id="34" name="TextBox 33"/>
            <p:cNvSpPr txBox="1"/>
            <p:nvPr/>
          </p:nvSpPr>
          <p:spPr>
            <a:xfrm>
              <a:off x="552934" y="4513065"/>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38" name="Прямоугольник 37"/>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700" b="0" i="0" u="none" strike="noStrike" kern="0" cap="none" spc="0" normalizeH="0" baseline="0" noProof="0" dirty="0">
                <a:ln>
                  <a:noFill/>
                </a:ln>
                <a:solidFill>
                  <a:sysClr val="windowText" lastClr="000000"/>
                </a:solidFill>
                <a:effectLst/>
                <a:uLnTx/>
                <a:uFillTx/>
              </a:endParaRPr>
            </a:p>
          </p:txBody>
        </p:sp>
        <p:sp>
          <p:nvSpPr>
            <p:cNvPr id="40" name="TextBox 39"/>
            <p:cNvSpPr txBox="1"/>
            <p:nvPr/>
          </p:nvSpPr>
          <p:spPr>
            <a:xfrm>
              <a:off x="2575712" y="4513065"/>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41" name="TextBox 40"/>
            <p:cNvSpPr txBox="1"/>
            <p:nvPr/>
          </p:nvSpPr>
          <p:spPr>
            <a:xfrm>
              <a:off x="4576543" y="4513065"/>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42" name="Прямоугольник 41"/>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700" b="0" i="0" u="none" strike="noStrike" kern="0" cap="none" spc="0" normalizeH="0" baseline="0" noProof="0" dirty="0">
                <a:ln>
                  <a:noFill/>
                </a:ln>
                <a:solidFill>
                  <a:sysClr val="windowText" lastClr="000000"/>
                </a:solidFill>
                <a:effectLst/>
                <a:uLnTx/>
                <a:uFillTx/>
              </a:endParaRPr>
            </a:p>
          </p:txBody>
        </p:sp>
        <p:sp>
          <p:nvSpPr>
            <p:cNvPr id="43" name="Прямоугольник 42"/>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700" b="0" i="0" u="none" strike="noStrike" kern="0" cap="none" spc="0" normalizeH="0" baseline="0" noProof="0" dirty="0">
                <a:ln>
                  <a:noFill/>
                </a:ln>
                <a:solidFill>
                  <a:sysClr val="windowText" lastClr="000000"/>
                </a:solidFill>
                <a:effectLst/>
                <a:uLnTx/>
                <a:uFillTx/>
              </a:endParaRPr>
            </a:p>
          </p:txBody>
        </p:sp>
        <p:sp>
          <p:nvSpPr>
            <p:cNvPr id="44" name="TextBox 43"/>
            <p:cNvSpPr txBox="1"/>
            <p:nvPr/>
          </p:nvSpPr>
          <p:spPr>
            <a:xfrm>
              <a:off x="6903367" y="4513065"/>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45" name="TextBox 44"/>
            <p:cNvSpPr txBox="1"/>
            <p:nvPr/>
          </p:nvSpPr>
          <p:spPr>
            <a:xfrm>
              <a:off x="7726636" y="4513065"/>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46" name="Прямоугольник 45"/>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700" b="0" i="0" u="none" strike="noStrike" kern="0" cap="none" spc="0" normalizeH="0" baseline="0" noProof="0" dirty="0">
                <a:ln>
                  <a:noFill/>
                </a:ln>
                <a:solidFill>
                  <a:sysClr val="windowText" lastClr="000000"/>
                </a:solidFill>
                <a:effectLst/>
                <a:uLnTx/>
                <a:uFillTx/>
              </a:endParaRPr>
            </a:p>
          </p:txBody>
        </p:sp>
      </p:grpSp>
      <p:sp>
        <p:nvSpPr>
          <p:cNvPr id="25" name="Прямоугольник 24"/>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37"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(6/17)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52" name="Прямоугольник 51"/>
          <p:cNvSpPr/>
          <p:nvPr/>
        </p:nvSpPr>
        <p:spPr>
          <a:xfrm>
            <a:off x="727968" y="957771"/>
            <a:ext cx="7280856" cy="261610"/>
          </a:xfrm>
          <a:prstGeom prst="rect">
            <a:avLst/>
          </a:prstGeom>
        </p:spPr>
        <p:txBody>
          <a:bodyPr wrap="square">
            <a:spAutoFit/>
          </a:bodyPr>
          <a:lstStyle/>
          <a:p>
            <a:pPr lvl="0">
              <a:defRPr/>
            </a:pPr>
            <a:r>
              <a:rPr lang="uk-UA" sz="1100" b="1" dirty="0">
                <a:solidFill>
                  <a:srgbClr val="6C6463"/>
                </a:solidFill>
                <a:latin typeface="Gill Sans MT"/>
                <a:cs typeface="Gill Sans MT"/>
              </a:rPr>
              <a:t>Наскільки Ви погоджуєтеся (чи не погоджуєтеся) з наступними твердженнями:</a:t>
            </a:r>
            <a:endParaRPr lang="ru-RU" sz="1100" b="1" dirty="0">
              <a:solidFill>
                <a:srgbClr val="6C6463"/>
              </a:solidFill>
              <a:latin typeface="Gill Sans MT"/>
              <a:cs typeface="Gill Sans MT"/>
            </a:endParaRPr>
          </a:p>
        </p:txBody>
      </p:sp>
      <p:sp>
        <p:nvSpPr>
          <p:cNvPr id="58" name="TextBox 57"/>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dirty="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dirty="0" err="1">
              <a:ln>
                <a:noFill/>
              </a:ln>
              <a:solidFill>
                <a:srgbClr val="6C6463"/>
              </a:solidFill>
              <a:effectLst/>
              <a:uLnTx/>
              <a:uFillTx/>
              <a:latin typeface="Gill Sans MT"/>
              <a:ea typeface="+mn-ea"/>
              <a:cs typeface="Gill Sans MT"/>
            </a:endParaRPr>
          </a:p>
        </p:txBody>
      </p:sp>
      <p:cxnSp>
        <p:nvCxnSpPr>
          <p:cNvPr id="55" name="Прямая со стрелкой 54"/>
          <p:cNvCxnSpPr/>
          <p:nvPr/>
        </p:nvCxnSpPr>
        <p:spPr>
          <a:xfrm flipV="1">
            <a:off x="6962742" y="336841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6" name="Прямая со стрелкой 55"/>
          <p:cNvCxnSpPr/>
          <p:nvPr/>
        </p:nvCxnSpPr>
        <p:spPr>
          <a:xfrm flipV="1">
            <a:off x="6962742" y="1800873"/>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flipV="1">
            <a:off x="6914147" y="1424751"/>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38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9"/>
          <p:cNvGraphicFramePr>
            <a:graphicFrameLocks/>
          </p:cNvGraphicFramePr>
          <p:nvPr>
            <p:extLst>
              <p:ext uri="{D42A27DB-BD31-4B8C-83A1-F6EECF244321}">
                <p14:modId xmlns:p14="http://schemas.microsoft.com/office/powerpoint/2010/main" val="3519342862"/>
              </p:ext>
            </p:extLst>
          </p:nvPr>
        </p:nvGraphicFramePr>
        <p:xfrm>
          <a:off x="7207134" y="1603522"/>
          <a:ext cx="1381928" cy="24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ext uri="{D42A27DB-BD31-4B8C-83A1-F6EECF244321}">
                <p14:modId xmlns:p14="http://schemas.microsoft.com/office/powerpoint/2010/main" val="868416790"/>
              </p:ext>
            </p:extLst>
          </p:nvPr>
        </p:nvGraphicFramePr>
        <p:xfrm>
          <a:off x="4660791" y="1295413"/>
          <a:ext cx="2698797" cy="32467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736417039"/>
              </p:ext>
            </p:extLst>
          </p:nvPr>
        </p:nvGraphicFramePr>
        <p:xfrm>
          <a:off x="4976533" y="3939366"/>
          <a:ext cx="2478808" cy="809905"/>
        </p:xfrm>
        <a:graphic>
          <a:graphicData uri="http://schemas.openxmlformats.org/drawingml/2006/table">
            <a:tbl>
              <a:tblPr/>
              <a:tblGrid>
                <a:gridCol w="2478808">
                  <a:extLst>
                    <a:ext uri="{9D8B030D-6E8A-4147-A177-3AD203B41FA5}">
                      <a16:colId xmlns:a16="http://schemas.microsoft.com/office/drawing/2014/main" val="1311658603"/>
                    </a:ext>
                  </a:extLst>
                </a:gridCol>
              </a:tblGrid>
              <a:tr h="161981">
                <a:tc>
                  <a:txBody>
                    <a:bodyPr/>
                    <a:lstStyle/>
                    <a:p>
                      <a:pPr algn="l" fontAlgn="b"/>
                      <a:r>
                        <a:rPr lang="uk-UA" sz="800" b="0" kern="1200" noProof="0" dirty="0">
                          <a:solidFill>
                            <a:srgbClr val="6C6463"/>
                          </a:solidFill>
                          <a:latin typeface="Gill Sans MT"/>
                          <a:ea typeface="+mn-ea"/>
                          <a:cs typeface="Gill Sans MT"/>
                        </a:rPr>
                        <a:t>Абсолютно задоволені/Скоріше задоволені </a:t>
                      </a:r>
                    </a:p>
                  </a:txBody>
                  <a:tcPr marL="9128" marR="9128" marT="91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75492"/>
                  </a:ext>
                </a:extLst>
              </a:tr>
              <a:tr h="161981">
                <a:tc>
                  <a:txBody>
                    <a:bodyPr/>
                    <a:lstStyle/>
                    <a:p>
                      <a:pPr algn="l" fontAlgn="b"/>
                      <a:r>
                        <a:rPr lang="uk-UA" sz="800" b="0" kern="1200" noProof="0" dirty="0">
                          <a:solidFill>
                            <a:srgbClr val="6C6463"/>
                          </a:solidFill>
                          <a:latin typeface="Gill Sans MT"/>
                          <a:ea typeface="+mn-ea"/>
                          <a:cs typeface="Gill Sans MT"/>
                        </a:rPr>
                        <a:t>В однаковій мірі задоволені і не задоволені</a:t>
                      </a:r>
                    </a:p>
                  </a:txBody>
                  <a:tcPr marL="9128" marR="9128" marT="91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03072"/>
                  </a:ext>
                </a:extLst>
              </a:tr>
              <a:tr h="161981">
                <a:tc>
                  <a:txBody>
                    <a:bodyPr/>
                    <a:lstStyle/>
                    <a:p>
                      <a:pPr algn="l" fontAlgn="b"/>
                      <a:r>
                        <a:rPr lang="uk-UA" sz="800" b="0" kern="1200" noProof="0" dirty="0">
                          <a:solidFill>
                            <a:srgbClr val="6C6463"/>
                          </a:solidFill>
                          <a:latin typeface="Gill Sans MT"/>
                          <a:ea typeface="+mn-ea"/>
                          <a:cs typeface="Gill Sans MT"/>
                        </a:rPr>
                        <a:t>Скоріше не задоволені/Абсолютно не задоволені</a:t>
                      </a:r>
                    </a:p>
                  </a:txBody>
                  <a:tcPr marL="9128" marR="9128" marT="91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355993"/>
                  </a:ext>
                </a:extLst>
              </a:tr>
              <a:tr h="161981">
                <a:tc>
                  <a:txBody>
                    <a:bodyPr/>
                    <a:lstStyle/>
                    <a:p>
                      <a:pPr algn="l" fontAlgn="b"/>
                      <a:r>
                        <a:rPr lang="uk-UA" sz="800" b="0" kern="1200" noProof="0" dirty="0">
                          <a:solidFill>
                            <a:srgbClr val="6C6463"/>
                          </a:solidFill>
                          <a:latin typeface="Gill Sans MT"/>
                          <a:ea typeface="+mn-ea"/>
                          <a:cs typeface="Gill Sans MT"/>
                        </a:rPr>
                        <a:t>Важко відповісти</a:t>
                      </a:r>
                    </a:p>
                  </a:txBody>
                  <a:tcPr marL="9128" marR="9128" marT="91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055851"/>
                  </a:ext>
                </a:extLst>
              </a:tr>
              <a:tr h="161981">
                <a:tc>
                  <a:txBody>
                    <a:bodyPr/>
                    <a:lstStyle/>
                    <a:p>
                      <a:pPr algn="l" fontAlgn="b"/>
                      <a:r>
                        <a:rPr lang="uk-UA" sz="800" b="0" kern="1200" noProof="0" dirty="0">
                          <a:solidFill>
                            <a:srgbClr val="6C6463"/>
                          </a:solidFill>
                          <a:latin typeface="Gill Sans MT"/>
                          <a:ea typeface="+mn-ea"/>
                          <a:cs typeface="Gill Sans MT"/>
                        </a:rPr>
                        <a:t>Немає відповіді</a:t>
                      </a:r>
                    </a:p>
                  </a:txBody>
                  <a:tcPr marL="9128" marR="9128" marT="912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8516969"/>
                  </a:ext>
                </a:extLst>
              </a:tr>
            </a:tbl>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19</a:t>
            </a:fld>
            <a:endParaRPr lang="en-US"/>
          </a:p>
        </p:txBody>
      </p:sp>
      <p:sp>
        <p:nvSpPr>
          <p:cNvPr id="14" name="TextBox 13"/>
          <p:cNvSpPr txBox="1"/>
          <p:nvPr/>
        </p:nvSpPr>
        <p:spPr>
          <a:xfrm>
            <a:off x="4669669" y="1448102"/>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37" name="Прямоугольник 36"/>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27" name="Таблица 26"/>
          <p:cNvGraphicFramePr>
            <a:graphicFrameLocks noGrp="1"/>
          </p:cNvGraphicFramePr>
          <p:nvPr>
            <p:extLst>
              <p:ext uri="{D42A27DB-BD31-4B8C-83A1-F6EECF244321}">
                <p14:modId xmlns:p14="http://schemas.microsoft.com/office/powerpoint/2010/main" val="264441954"/>
              </p:ext>
            </p:extLst>
          </p:nvPr>
        </p:nvGraphicFramePr>
        <p:xfrm>
          <a:off x="862770" y="1581152"/>
          <a:ext cx="3804683" cy="2434040"/>
        </p:xfrm>
        <a:graphic>
          <a:graphicData uri="http://schemas.openxmlformats.org/drawingml/2006/table">
            <a:tbl>
              <a:tblPr>
                <a:tableStyleId>{5C22544A-7EE6-4342-B048-85BDC9FD1C3A}</a:tableStyleId>
              </a:tblPr>
              <a:tblGrid>
                <a:gridCol w="3804683">
                  <a:extLst>
                    <a:ext uri="{9D8B030D-6E8A-4147-A177-3AD203B41FA5}">
                      <a16:colId xmlns:a16="http://schemas.microsoft.com/office/drawing/2014/main" val="20000"/>
                    </a:ext>
                  </a:extLst>
                </a:gridCol>
              </a:tblGrid>
              <a:tr h="486808">
                <a:tc>
                  <a:txBody>
                    <a:bodyPr/>
                    <a:lstStyle/>
                    <a:p>
                      <a:pPr algn="r" fontAlgn="t"/>
                      <a:r>
                        <a:rPr lang="uk-UA" sz="1200" b="0" kern="1200" noProof="0" dirty="0">
                          <a:solidFill>
                            <a:srgbClr val="6C6463"/>
                          </a:solidFill>
                          <a:latin typeface="Gill Sans MT"/>
                          <a:ea typeface="+mn-ea"/>
                          <a:cs typeface="Gill Sans MT"/>
                        </a:rPr>
                        <a:t>Якість законодавчого врегулювання діяльності адвокатури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6808">
                <a:tc>
                  <a:txBody>
                    <a:bodyPr/>
                    <a:lstStyle/>
                    <a:p>
                      <a:pPr algn="r" fontAlgn="t"/>
                      <a:r>
                        <a:rPr lang="uk-UA" sz="1200" b="0" kern="1200" noProof="0" dirty="0">
                          <a:solidFill>
                            <a:srgbClr val="6C6463"/>
                          </a:solidFill>
                          <a:latin typeface="Gill Sans MT"/>
                          <a:ea typeface="+mn-ea"/>
                          <a:cs typeface="Gill Sans MT"/>
                        </a:rPr>
                        <a:t>Якість законодавчого врегулювання судоустрою та статусу судді</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6808">
                <a:tc>
                  <a:txBody>
                    <a:bodyPr/>
                    <a:lstStyle/>
                    <a:p>
                      <a:pPr algn="r" fontAlgn="t"/>
                      <a:r>
                        <a:rPr lang="uk-UA" sz="1200" b="0" kern="1200" noProof="0" dirty="0">
                          <a:solidFill>
                            <a:srgbClr val="6C6463"/>
                          </a:solidFill>
                          <a:latin typeface="Gill Sans MT"/>
                          <a:ea typeface="+mn-ea"/>
                          <a:cs typeface="Gill Sans MT"/>
                        </a:rPr>
                        <a:t>Якість процесуального законодавства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6808">
                <a:tc>
                  <a:txBody>
                    <a:bodyPr/>
                    <a:lstStyle/>
                    <a:p>
                      <a:pPr algn="r" fontAlgn="t"/>
                      <a:r>
                        <a:rPr lang="uk-UA" sz="1200" b="0" kern="1200" noProof="0" dirty="0">
                          <a:solidFill>
                            <a:srgbClr val="6C6463"/>
                          </a:solidFill>
                          <a:latin typeface="Gill Sans MT"/>
                          <a:ea typeface="+mn-ea"/>
                          <a:cs typeface="Gill Sans MT"/>
                        </a:rPr>
                        <a:t>Якість законодавчого врегулювання діяльності прокуратури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808">
                <a:tc>
                  <a:txBody>
                    <a:bodyPr/>
                    <a:lstStyle/>
                    <a:p>
                      <a:pPr algn="r" fontAlgn="t"/>
                      <a:r>
                        <a:rPr lang="uk-UA" sz="1200" b="0" kern="1200" noProof="0" dirty="0">
                          <a:solidFill>
                            <a:srgbClr val="6C6463"/>
                          </a:solidFill>
                          <a:latin typeface="Gill Sans MT"/>
                          <a:ea typeface="+mn-ea"/>
                          <a:cs typeface="Gill Sans MT"/>
                        </a:rPr>
                        <a:t>Якість законодавчого врегулювання (реформи) примусового виконання судових рішень</a:t>
                      </a:r>
                      <a:r>
                        <a:rPr lang="uk-UA" sz="900" b="0" kern="1200" noProof="0" dirty="0">
                          <a:solidFill>
                            <a:srgbClr val="6C6463"/>
                          </a:solidFill>
                          <a:latin typeface="Gill Sans MT"/>
                          <a:ea typeface="+mn-ea"/>
                          <a:cs typeface="Gill Sans MT"/>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6697851"/>
                  </a:ext>
                </a:extLst>
              </a:tr>
            </a:tbl>
          </a:graphicData>
        </a:graphic>
      </p:graphicFrame>
      <p:grpSp>
        <p:nvGrpSpPr>
          <p:cNvPr id="17" name="Группа 16"/>
          <p:cNvGrpSpPr/>
          <p:nvPr/>
        </p:nvGrpSpPr>
        <p:grpSpPr>
          <a:xfrm>
            <a:off x="7657851" y="1415193"/>
            <a:ext cx="597802" cy="161121"/>
            <a:chOff x="7676901" y="1416847"/>
            <a:chExt cx="597802" cy="161121"/>
          </a:xfrm>
        </p:grpSpPr>
        <p:sp>
          <p:nvSpPr>
            <p:cNvPr id="18"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Прямоугольник 14"/>
          <p:cNvSpPr/>
          <p:nvPr/>
        </p:nvSpPr>
        <p:spPr>
          <a:xfrm>
            <a:off x="727968" y="944644"/>
            <a:ext cx="7280856" cy="276999"/>
          </a:xfrm>
          <a:prstGeom prst="rect">
            <a:avLst/>
          </a:prstGeom>
        </p:spPr>
        <p:txBody>
          <a:bodyPr wrap="square">
            <a:spAutoFit/>
          </a:bodyPr>
          <a:lstStyle/>
          <a:p>
            <a:pPr lvl="0">
              <a:defRPr/>
            </a:pPr>
            <a:r>
              <a:rPr lang="uk-UA" sz="1200" b="1" dirty="0">
                <a:solidFill>
                  <a:srgbClr val="6C6463"/>
                </a:solidFill>
                <a:latin typeface="Gill Sans MT"/>
                <a:cs typeface="Gill Sans MT"/>
              </a:rPr>
              <a:t>Оцініть, будь ласка, наскільки Ви задоволені:</a:t>
            </a:r>
            <a:endParaRPr lang="ru-RU" sz="1200" b="1" dirty="0">
              <a:solidFill>
                <a:srgbClr val="6C6463"/>
              </a:solidFill>
              <a:latin typeface="Gill Sans MT"/>
              <a:cs typeface="Gill Sans MT"/>
            </a:endParaRPr>
          </a:p>
        </p:txBody>
      </p:sp>
      <p:grpSp>
        <p:nvGrpSpPr>
          <p:cNvPr id="5" name="Группа 4"/>
          <p:cNvGrpSpPr/>
          <p:nvPr/>
        </p:nvGrpSpPr>
        <p:grpSpPr>
          <a:xfrm>
            <a:off x="4832895" y="4015194"/>
            <a:ext cx="79187" cy="692786"/>
            <a:chOff x="4832895" y="4015184"/>
            <a:chExt cx="79187" cy="692796"/>
          </a:xfrm>
        </p:grpSpPr>
        <p:sp>
          <p:nvSpPr>
            <p:cNvPr id="20" name="Прямоугольник 19"/>
            <p:cNvSpPr/>
            <p:nvPr/>
          </p:nvSpPr>
          <p:spPr>
            <a:xfrm>
              <a:off x="4832895" y="4015184"/>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22" name="Прямоугольник 21"/>
            <p:cNvSpPr/>
            <p:nvPr/>
          </p:nvSpPr>
          <p:spPr>
            <a:xfrm>
              <a:off x="4832895" y="4166189"/>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25" name="Прямоугольник 24"/>
            <p:cNvSpPr/>
            <p:nvPr/>
          </p:nvSpPr>
          <p:spPr>
            <a:xfrm>
              <a:off x="4832895" y="4325582"/>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26" name="Прямоугольник 25"/>
            <p:cNvSpPr/>
            <p:nvPr/>
          </p:nvSpPr>
          <p:spPr>
            <a:xfrm>
              <a:off x="4832895" y="448497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30" name="Прямоугольник 29"/>
            <p:cNvSpPr/>
            <p:nvPr/>
          </p:nvSpPr>
          <p:spPr>
            <a:xfrm>
              <a:off x="4832895" y="463598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grpSp>
      <p:sp>
        <p:nvSpPr>
          <p:cNvPr id="23" name="TextBox 22"/>
          <p:cNvSpPr txBox="1"/>
          <p:nvPr/>
        </p:nvSpPr>
        <p:spPr>
          <a:xfrm>
            <a:off x="253562" y="4777684"/>
            <a:ext cx="2109552" cy="92333"/>
          </a:xfrm>
          <a:prstGeom prst="rect">
            <a:avLst/>
          </a:prstGeom>
          <a:noFill/>
        </p:spPr>
        <p:txBody>
          <a:bodyPr wrap="none" lIns="0" tIns="0" rIns="0" bIns="0" rtlCol="0">
            <a:spAutoFit/>
          </a:bodyPr>
          <a:lstStyle/>
          <a:p>
            <a:pPr lvl="0">
              <a:defRPr/>
            </a:pPr>
            <a:r>
              <a:rPr lang="uk-UA" sz="600" dirty="0" err="1">
                <a:solidFill>
                  <a:srgbClr val="6C6463"/>
                </a:solidFill>
                <a:latin typeface="Gill Sans MT"/>
                <a:cs typeface="Gill Sans MT"/>
              </a:rPr>
              <a:t>Ранжовано</a:t>
            </a:r>
            <a:r>
              <a:rPr lang="uk-UA" sz="600" dirty="0">
                <a:solidFill>
                  <a:srgbClr val="6C6463"/>
                </a:solidFill>
                <a:latin typeface="Gill Sans MT"/>
                <a:cs typeface="Gill Sans MT"/>
              </a:rPr>
              <a:t> за Абсолютно задоволені/Скоріше задоволені </a:t>
            </a:r>
            <a:endParaRPr lang="ru-RU" sz="600" dirty="0" err="1">
              <a:solidFill>
                <a:srgbClr val="6C6463"/>
              </a:solidFill>
              <a:latin typeface="Gill Sans MT"/>
              <a:cs typeface="Gill Sans MT"/>
            </a:endParaRPr>
          </a:p>
        </p:txBody>
      </p:sp>
      <p:sp>
        <p:nvSpPr>
          <p:cNvPr id="28"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(7/17)</a:t>
            </a:r>
            <a:endParaRPr lang="en-US" altLang="en-US" b="1" dirty="0">
              <a:solidFill>
                <a:srgbClr val="651D32"/>
              </a:solidFill>
              <a:latin typeface="Gill Sans MT" panose="020B0502020104020203" pitchFamily="34" charset="0"/>
              <a:cs typeface="Arial" panose="020B0604020202020204" pitchFamily="34" charset="0"/>
            </a:endParaRPr>
          </a:p>
        </p:txBody>
      </p:sp>
      <p:cxnSp>
        <p:nvCxnSpPr>
          <p:cNvPr id="24" name="Прямая со стрелкой 23"/>
          <p:cNvCxnSpPr/>
          <p:nvPr/>
        </p:nvCxnSpPr>
        <p:spPr>
          <a:xfrm>
            <a:off x="7335838" y="2223410"/>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Прямоугольник 28"/>
          <p:cNvSpPr/>
          <p:nvPr/>
        </p:nvSpPr>
        <p:spPr>
          <a:xfrm>
            <a:off x="6772551" y="4839584"/>
            <a:ext cx="1770599" cy="1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700" dirty="0">
                <a:solidFill>
                  <a:schemeClr val="bg1">
                    <a:lumMod val="50000"/>
                  </a:schemeClr>
                </a:solidFill>
                <a:latin typeface="Arial" panose="020B0604020202020204" pitchFamily="34" charset="0"/>
              </a:rPr>
              <a:t>*</a:t>
            </a:r>
            <a:r>
              <a:rPr lang="uk-UA" sz="600" dirty="0">
                <a:solidFill>
                  <a:srgbClr val="6C6463"/>
                </a:solidFill>
                <a:latin typeface="Gill Sans MT"/>
                <a:cs typeface="Gill Sans MT"/>
              </a:rPr>
              <a:t>Запитання додано у вересні 2018</a:t>
            </a:r>
            <a:endParaRPr lang="ru-RU" sz="600" dirty="0">
              <a:solidFill>
                <a:srgbClr val="6C6463"/>
              </a:solidFill>
              <a:latin typeface="Gill Sans MT"/>
              <a:cs typeface="Gill Sans MT"/>
            </a:endParaRPr>
          </a:p>
        </p:txBody>
      </p:sp>
    </p:spTree>
    <p:extLst>
      <p:ext uri="{BB962C8B-B14F-4D97-AF65-F5344CB8AC3E}">
        <p14:creationId xmlns:p14="http://schemas.microsoft.com/office/powerpoint/2010/main" val="55537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B7343D-1FD4-744C-9192-B6EF5881B96B}"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4" name="Text Placeholder 3"/>
          <p:cNvSpPr>
            <a:spLocks noGrp="1"/>
          </p:cNvSpPr>
          <p:nvPr>
            <p:ph type="body" sz="quarter" idx="12"/>
          </p:nvPr>
        </p:nvSpPr>
        <p:spPr/>
        <p:txBody>
          <a:bodyPr/>
          <a:lstStyle/>
          <a:p>
            <a:endParaRPr lang="en-US"/>
          </a:p>
        </p:txBody>
      </p:sp>
      <p:sp>
        <p:nvSpPr>
          <p:cNvPr id="13" name="Content Placeholder 12"/>
          <p:cNvSpPr>
            <a:spLocks noGrp="1"/>
          </p:cNvSpPr>
          <p:nvPr>
            <p:ph idx="1"/>
          </p:nvPr>
        </p:nvSpPr>
        <p:spPr>
          <a:xfrm>
            <a:off x="685800" y="883768"/>
            <a:ext cx="3657600" cy="3902148"/>
          </a:xfrm>
        </p:spPr>
        <p:txBody>
          <a:bodyPr>
            <a:noAutofit/>
          </a:bodyPr>
          <a:lstStyle/>
          <a:p>
            <a:pPr>
              <a:spcAft>
                <a:spcPts val="600"/>
              </a:spcAft>
            </a:pPr>
            <a:r>
              <a:rPr lang="uk-UA" sz="1400" dirty="0"/>
              <a:t>Дизайн дослідження</a:t>
            </a:r>
          </a:p>
          <a:p>
            <a:pPr>
              <a:spcAft>
                <a:spcPts val="600"/>
              </a:spcAft>
            </a:pPr>
            <a:r>
              <a:rPr lang="uk-UA" sz="1400" dirty="0"/>
              <a:t>Профіль респондентів</a:t>
            </a:r>
          </a:p>
          <a:p>
            <a:pPr>
              <a:spcAft>
                <a:spcPts val="600"/>
              </a:spcAft>
            </a:pPr>
            <a:r>
              <a:rPr lang="uk-UA" sz="1400" dirty="0"/>
              <a:t>Основні висновки</a:t>
            </a:r>
          </a:p>
          <a:p>
            <a:pPr>
              <a:spcAft>
                <a:spcPts val="600"/>
              </a:spcAft>
            </a:pPr>
            <a:r>
              <a:rPr lang="uk-UA" sz="1400" dirty="0"/>
              <a:t>Сприйняття сучасного стану української судової системи та судової реформи</a:t>
            </a:r>
          </a:p>
          <a:p>
            <a:pPr>
              <a:spcAft>
                <a:spcPts val="600"/>
              </a:spcAft>
            </a:pPr>
            <a:r>
              <a:rPr lang="uk-UA" sz="1400" dirty="0"/>
              <a:t>Реформа юридичної освіти</a:t>
            </a:r>
          </a:p>
          <a:p>
            <a:pPr>
              <a:spcAft>
                <a:spcPts val="600"/>
              </a:spcAft>
            </a:pPr>
            <a:r>
              <a:rPr lang="uk-UA" sz="1400" dirty="0"/>
              <a:t>Довіра до судової влади та доступність правосуддя</a:t>
            </a:r>
          </a:p>
          <a:p>
            <a:pPr>
              <a:spcAft>
                <a:spcPts val="600"/>
              </a:spcAft>
            </a:pPr>
            <a:r>
              <a:rPr lang="uk-UA" sz="1400" dirty="0"/>
              <a:t>Сприйняття корупції</a:t>
            </a:r>
          </a:p>
          <a:p>
            <a:pPr>
              <a:spcAft>
                <a:spcPts val="600"/>
              </a:spcAft>
            </a:pPr>
            <a:r>
              <a:rPr lang="uk-UA" sz="1400" dirty="0"/>
              <a:t>Готовність інформувати про корупцію</a:t>
            </a:r>
            <a:endParaRPr lang="en-US" sz="1400" dirty="0"/>
          </a:p>
          <a:p>
            <a:pPr>
              <a:spcAft>
                <a:spcPts val="600"/>
              </a:spcAft>
            </a:pPr>
            <a:r>
              <a:rPr lang="uk-UA" sz="1400" dirty="0"/>
              <a:t>Обізнаність з нормами гуманітарного права в умовах конфлікту</a:t>
            </a:r>
            <a:endParaRPr lang="uk-UA" altLang="en-US" sz="1400" dirty="0"/>
          </a:p>
        </p:txBody>
      </p:sp>
      <p:pic>
        <p:nvPicPr>
          <p:cNvPr id="6" name="Рисунок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179" r="23179"/>
          <a:stretch>
            <a:fillRect/>
          </a:stretch>
        </p:blipFill>
        <p:spPr/>
      </p:pic>
      <p:sp>
        <p:nvSpPr>
          <p:cNvPr id="9" name="Title 7"/>
          <p:cNvSpPr txBox="1">
            <a:spLocks/>
          </p:cNvSpPr>
          <p:nvPr/>
        </p:nvSpPr>
        <p:spPr>
          <a:xfrm>
            <a:off x="686104" y="329574"/>
            <a:ext cx="3885896" cy="646331"/>
          </a:xfrm>
          <a:prstGeom prst="rect">
            <a:avLst/>
          </a:prstGeom>
        </p:spPr>
        <p:txBody>
          <a:bodyPr vert="horz" wrap="square" lIns="91440" tIns="45720" rIns="91440" bIns="45720" rtlCol="0" anchor="b" anchorCtr="0">
            <a:spAutoFit/>
          </a:bodyPr>
          <a:lstStyle/>
          <a:p>
            <a:pPr lvl="0">
              <a:spcBef>
                <a:spcPct val="0"/>
              </a:spcBef>
            </a:pPr>
            <a:r>
              <a:rPr lang="uk-UA" altLang="en-US" b="1" dirty="0">
                <a:solidFill>
                  <a:srgbClr val="651D32"/>
                </a:solidFill>
                <a:latin typeface="Gill Sans MT"/>
                <a:ea typeface="+mj-ea"/>
                <a:cs typeface="Gill Sans MT"/>
              </a:rPr>
              <a:t>ЗМІСТ</a:t>
            </a:r>
            <a:r>
              <a:rPr lang="en-US" altLang="en-US" b="1" dirty="0">
                <a:solidFill>
                  <a:srgbClr val="651D32"/>
                </a:solidFill>
                <a:latin typeface="Gill Sans MT"/>
                <a:ea typeface="+mj-ea"/>
                <a:cs typeface="Gill Sans MT"/>
              </a:rPr>
              <a:t> </a:t>
            </a:r>
            <a:br>
              <a:rPr lang="en-US" altLang="en-US" b="1" dirty="0">
                <a:solidFill>
                  <a:srgbClr val="651D32"/>
                </a:solidFill>
                <a:latin typeface="Gill Sans MT"/>
                <a:ea typeface="+mj-ea"/>
                <a:cs typeface="Gill Sans MT"/>
              </a:rPr>
            </a:br>
            <a:endParaRPr lang="en-US" altLang="en-US" b="1" dirty="0">
              <a:solidFill>
                <a:srgbClr val="651D32"/>
              </a:solidFill>
              <a:latin typeface="Gill Sans MT"/>
              <a:ea typeface="+mj-ea"/>
              <a:cs typeface="Gill Sans MT"/>
            </a:endParaRPr>
          </a:p>
        </p:txBody>
      </p:sp>
    </p:spTree>
    <p:extLst>
      <p:ext uri="{BB962C8B-B14F-4D97-AF65-F5344CB8AC3E}">
        <p14:creationId xmlns:p14="http://schemas.microsoft.com/office/powerpoint/2010/main" val="194826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13"/>
          <p:cNvGraphicFramePr>
            <a:graphicFrameLocks/>
          </p:cNvGraphicFramePr>
          <p:nvPr>
            <p:extLst>
              <p:ext uri="{D42A27DB-BD31-4B8C-83A1-F6EECF244321}">
                <p14:modId xmlns:p14="http://schemas.microsoft.com/office/powerpoint/2010/main" val="189473810"/>
              </p:ext>
            </p:extLst>
          </p:nvPr>
        </p:nvGraphicFramePr>
        <p:xfrm>
          <a:off x="585136" y="1920206"/>
          <a:ext cx="4105741" cy="2577181"/>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D0D91A58-12D5-4546-995B-9323A3D8C075}" type="datetime1">
              <a:rPr lang="en-US" smtClean="0"/>
              <a:pPr/>
              <a:t>10/23/2018</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20</a:t>
            </a:fld>
            <a:endParaRPr lang="en-US"/>
          </a:p>
        </p:txBody>
      </p:sp>
      <p:sp>
        <p:nvSpPr>
          <p:cNvPr id="9" name="Правая фигурная скобка 8"/>
          <p:cNvSpPr/>
          <p:nvPr/>
        </p:nvSpPr>
        <p:spPr>
          <a:xfrm>
            <a:off x="3961423" y="2064708"/>
            <a:ext cx="45719" cy="1440000"/>
          </a:xfrm>
          <a:prstGeom prst="rightBrace">
            <a:avLst/>
          </a:prstGeom>
          <a:ln w="28575">
            <a:solidFill>
              <a:srgbClr val="002F6C"/>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0" name="TextBox 9"/>
          <p:cNvSpPr txBox="1"/>
          <p:nvPr/>
        </p:nvSpPr>
        <p:spPr>
          <a:xfrm>
            <a:off x="4044167" y="2663544"/>
            <a:ext cx="561602" cy="246221"/>
          </a:xfrm>
          <a:prstGeom prst="rect">
            <a:avLst/>
          </a:prstGeom>
          <a:noFill/>
        </p:spPr>
        <p:txBody>
          <a:bodyPr wrap="square" lIns="0" tIns="0" rIns="0" bIns="0" rtlCol="0">
            <a:spAutoFit/>
          </a:bodyPr>
          <a:lstStyle/>
          <a:p>
            <a:r>
              <a:rPr lang="uk-UA" sz="1600" b="1" dirty="0">
                <a:solidFill>
                  <a:schemeClr val="tx2"/>
                </a:solidFill>
                <a:latin typeface="Gill Sans MT"/>
                <a:cs typeface="Gill Sans MT"/>
              </a:rPr>
              <a:t>62%</a:t>
            </a:r>
            <a:endParaRPr lang="ru-RU" sz="1600" b="1" dirty="0" err="1">
              <a:solidFill>
                <a:schemeClr val="tx2"/>
              </a:solidFill>
              <a:latin typeface="Gill Sans MT"/>
              <a:cs typeface="Gill Sans MT"/>
            </a:endParaRPr>
          </a:p>
        </p:txBody>
      </p:sp>
      <p:graphicFrame>
        <p:nvGraphicFramePr>
          <p:cNvPr id="12" name="Объект 13"/>
          <p:cNvGraphicFramePr>
            <a:graphicFrameLocks/>
          </p:cNvGraphicFramePr>
          <p:nvPr>
            <p:extLst>
              <p:ext uri="{D42A27DB-BD31-4B8C-83A1-F6EECF244321}">
                <p14:modId xmlns:p14="http://schemas.microsoft.com/office/powerpoint/2010/main" val="1301165618"/>
              </p:ext>
            </p:extLst>
          </p:nvPr>
        </p:nvGraphicFramePr>
        <p:xfrm>
          <a:off x="4643625" y="1923310"/>
          <a:ext cx="4105741" cy="2577181"/>
        </p:xfrm>
        <a:graphic>
          <a:graphicData uri="http://schemas.openxmlformats.org/drawingml/2006/chart">
            <c:chart xmlns:c="http://schemas.openxmlformats.org/drawingml/2006/chart" xmlns:r="http://schemas.openxmlformats.org/officeDocument/2006/relationships" r:id="rId4"/>
          </a:graphicData>
        </a:graphic>
      </p:graphicFrame>
      <p:sp>
        <p:nvSpPr>
          <p:cNvPr id="14" name="Правая фигурная скобка 13"/>
          <p:cNvSpPr/>
          <p:nvPr/>
        </p:nvSpPr>
        <p:spPr>
          <a:xfrm>
            <a:off x="8017488" y="2064708"/>
            <a:ext cx="45719" cy="936000"/>
          </a:xfrm>
          <a:prstGeom prst="rightBrace">
            <a:avLst/>
          </a:prstGeom>
          <a:ln w="28575">
            <a:solidFill>
              <a:srgbClr val="002F6C"/>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5" name="TextBox 14"/>
          <p:cNvSpPr txBox="1"/>
          <p:nvPr/>
        </p:nvSpPr>
        <p:spPr>
          <a:xfrm>
            <a:off x="8110892" y="2406815"/>
            <a:ext cx="561602" cy="246221"/>
          </a:xfrm>
          <a:prstGeom prst="rect">
            <a:avLst/>
          </a:prstGeom>
          <a:noFill/>
        </p:spPr>
        <p:txBody>
          <a:bodyPr wrap="square" lIns="0" tIns="0" rIns="0" bIns="0" rtlCol="0">
            <a:spAutoFit/>
          </a:bodyPr>
          <a:lstStyle/>
          <a:p>
            <a:r>
              <a:rPr lang="uk-UA" sz="1600" b="1" dirty="0">
                <a:solidFill>
                  <a:schemeClr val="tx2"/>
                </a:solidFill>
                <a:latin typeface="Gill Sans MT"/>
                <a:cs typeface="Gill Sans MT"/>
              </a:rPr>
              <a:t>41%</a:t>
            </a:r>
            <a:endParaRPr lang="ru-RU" sz="1600" b="1" dirty="0" err="1">
              <a:solidFill>
                <a:schemeClr val="tx2"/>
              </a:solidFill>
              <a:latin typeface="Gill Sans MT"/>
              <a:cs typeface="Gill Sans MT"/>
            </a:endParaRPr>
          </a:p>
        </p:txBody>
      </p:sp>
      <p:sp>
        <p:nvSpPr>
          <p:cNvPr id="16" name="TextBox 15"/>
          <p:cNvSpPr txBox="1"/>
          <p:nvPr/>
        </p:nvSpPr>
        <p:spPr>
          <a:xfrm>
            <a:off x="3172691" y="1834060"/>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7" name="TextBox 16"/>
          <p:cNvSpPr txBox="1"/>
          <p:nvPr/>
        </p:nvSpPr>
        <p:spPr>
          <a:xfrm>
            <a:off x="7223353" y="1834060"/>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8" name="Прямоугольник 17"/>
          <p:cNvSpPr/>
          <p:nvPr/>
        </p:nvSpPr>
        <p:spPr>
          <a:xfrm>
            <a:off x="727968" y="959063"/>
            <a:ext cx="3751668" cy="1015663"/>
          </a:xfrm>
          <a:prstGeom prst="rect">
            <a:avLst/>
          </a:prstGeom>
        </p:spPr>
        <p:txBody>
          <a:bodyPr wrap="square">
            <a:spAutoFit/>
          </a:bodyPr>
          <a:lstStyle/>
          <a:p>
            <a:pPr lvl="0"/>
            <a:r>
              <a:rPr lang="uk-UA" sz="1200" b="1" dirty="0">
                <a:solidFill>
                  <a:srgbClr val="6C6463"/>
                </a:solidFill>
                <a:latin typeface="Gill Sans MT"/>
                <a:cs typeface="Gill Sans MT"/>
              </a:rPr>
              <a:t>Україна реалізує Стратегію реформування судоустрою, судочинства та суміжних правових інститутів на 2015-2020 роки. Якою мірою Ви вважаєте себе обізнаним з цією Стратегією?</a:t>
            </a:r>
          </a:p>
        </p:txBody>
      </p:sp>
      <p:sp>
        <p:nvSpPr>
          <p:cNvPr id="19" name="Прямоугольник 18"/>
          <p:cNvSpPr/>
          <p:nvPr/>
        </p:nvSpPr>
        <p:spPr>
          <a:xfrm>
            <a:off x="4516882" y="959063"/>
            <a:ext cx="3751668" cy="830997"/>
          </a:xfrm>
          <a:prstGeom prst="rect">
            <a:avLst/>
          </a:prstGeom>
        </p:spPr>
        <p:txBody>
          <a:bodyPr wrap="square">
            <a:spAutoFit/>
          </a:bodyPr>
          <a:lstStyle/>
          <a:p>
            <a:r>
              <a:rPr lang="uk-UA" sz="1200" b="1" dirty="0">
                <a:solidFill>
                  <a:srgbClr val="6C6463"/>
                </a:solidFill>
                <a:latin typeface="Gill Sans MT"/>
                <a:cs typeface="Gill Sans MT"/>
              </a:rPr>
              <a:t>Якщо говорити загалом про хід судової реформи в Україні впродовж останніх 12 місяців, то яка оцінка з запропонованих нижче Вам видається найбільш точною</a:t>
            </a:r>
          </a:p>
        </p:txBody>
      </p:sp>
      <p:sp>
        <p:nvSpPr>
          <p:cNvPr id="21" name="Прямоугольник 20"/>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cxnSp>
        <p:nvCxnSpPr>
          <p:cNvPr id="22" name="Прямая со стрелкой 21"/>
          <p:cNvCxnSpPr/>
          <p:nvPr/>
        </p:nvCxnSpPr>
        <p:spPr>
          <a:xfrm flipV="1">
            <a:off x="3724147" y="221522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Прямая со стрелкой 23"/>
          <p:cNvCxnSpPr/>
          <p:nvPr/>
        </p:nvCxnSpPr>
        <p:spPr>
          <a:xfrm>
            <a:off x="3496257" y="4331182"/>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Прямая со стрелкой 27"/>
          <p:cNvCxnSpPr/>
          <p:nvPr/>
        </p:nvCxnSpPr>
        <p:spPr>
          <a:xfrm>
            <a:off x="7707038" y="4289740"/>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(8/17)</a:t>
            </a:r>
            <a:endParaRPr lang="en-US" altLang="en-US" b="1" dirty="0">
              <a:solidFill>
                <a:srgbClr val="651D32"/>
              </a:solidFill>
              <a:latin typeface="Gill Sans MT" panose="020B0502020104020203" pitchFamily="34" charset="0"/>
              <a:cs typeface="Arial" panose="020B0604020202020204" pitchFamily="34" charset="0"/>
            </a:endParaRPr>
          </a:p>
        </p:txBody>
      </p:sp>
      <p:cxnSp>
        <p:nvCxnSpPr>
          <p:cNvPr id="29" name="Прямая со стрелкой 28"/>
          <p:cNvCxnSpPr/>
          <p:nvPr/>
        </p:nvCxnSpPr>
        <p:spPr>
          <a:xfrm>
            <a:off x="3672407" y="4319307"/>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Прямая со стрелкой 19"/>
          <p:cNvCxnSpPr/>
          <p:nvPr/>
        </p:nvCxnSpPr>
        <p:spPr>
          <a:xfrm flipV="1">
            <a:off x="4471373" y="2687233"/>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3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B18E012-EC0C-1649-A039-CB178266D114}" type="datetime1">
              <a:rPr lang="en-US" smtClean="0"/>
              <a:pPr/>
              <a:t>10/23/2018</a:t>
            </a:fld>
            <a:endParaRPr lang="en-US"/>
          </a:p>
        </p:txBody>
      </p:sp>
      <p:sp>
        <p:nvSpPr>
          <p:cNvPr id="5" name="Номер слайда 4"/>
          <p:cNvSpPr>
            <a:spLocks noGrp="1"/>
          </p:cNvSpPr>
          <p:nvPr>
            <p:ph type="sldNum" sz="quarter" idx="12"/>
          </p:nvPr>
        </p:nvSpPr>
        <p:spPr/>
        <p:txBody>
          <a:bodyPr/>
          <a:lstStyle/>
          <a:p>
            <a:fld id="{42782948-4DBE-204D-AB9E-B65E067054AE}" type="slidenum">
              <a:rPr lang="en-US" smtClean="0"/>
              <a:pPr/>
              <a:t>21</a:t>
            </a:fld>
            <a:endParaRPr lang="en-US"/>
          </a:p>
        </p:txBody>
      </p:sp>
      <p:sp>
        <p:nvSpPr>
          <p:cNvPr id="7"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(9/17)</a:t>
            </a:r>
            <a:endParaRPr lang="en-US" altLang="en-US" b="1" dirty="0">
              <a:solidFill>
                <a:srgbClr val="651D32"/>
              </a:solidFill>
              <a:latin typeface="Gill Sans MT" panose="020B0502020104020203" pitchFamily="34" charset="0"/>
              <a:cs typeface="Arial" panose="020B0604020202020204" pitchFamily="34" charset="0"/>
            </a:endParaRPr>
          </a:p>
        </p:txBody>
      </p:sp>
      <p:graphicFrame>
        <p:nvGraphicFramePr>
          <p:cNvPr id="8" name="Content Placeholder 7"/>
          <p:cNvGraphicFramePr>
            <a:graphicFrameLocks/>
          </p:cNvGraphicFramePr>
          <p:nvPr>
            <p:extLst>
              <p:ext uri="{D42A27DB-BD31-4B8C-83A1-F6EECF244321}">
                <p14:modId xmlns:p14="http://schemas.microsoft.com/office/powerpoint/2010/main" val="868416790"/>
              </p:ext>
            </p:extLst>
          </p:nvPr>
        </p:nvGraphicFramePr>
        <p:xfrm>
          <a:off x="1011352" y="1686045"/>
          <a:ext cx="2808000" cy="3246770"/>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727968" y="959063"/>
            <a:ext cx="3751668" cy="1015663"/>
          </a:xfrm>
          <a:prstGeom prst="rect">
            <a:avLst/>
          </a:prstGeom>
        </p:spPr>
        <p:txBody>
          <a:bodyPr wrap="square">
            <a:spAutoFit/>
          </a:bodyPr>
          <a:lstStyle/>
          <a:p>
            <a:pPr lvl="0"/>
            <a:r>
              <a:rPr lang="uk-UA" sz="1200" b="1" dirty="0">
                <a:solidFill>
                  <a:srgbClr val="6C6463"/>
                </a:solidFill>
                <a:latin typeface="Gill Sans MT"/>
                <a:cs typeface="Gill Sans MT"/>
              </a:rPr>
              <a:t>Україна реалізує Стратегію реформування судоустрою, судочинства та суміжних правових інститутів на 2015-2020 роки. Якою мірою Ви вважаєте себе обізнаним з цією Стратегією?</a:t>
            </a:r>
          </a:p>
        </p:txBody>
      </p:sp>
      <p:sp>
        <p:nvSpPr>
          <p:cNvPr id="11" name="Прямоугольник 10"/>
          <p:cNvSpPr/>
          <p:nvPr/>
        </p:nvSpPr>
        <p:spPr>
          <a:xfrm>
            <a:off x="4516882" y="959063"/>
            <a:ext cx="3751668" cy="830997"/>
          </a:xfrm>
          <a:prstGeom prst="rect">
            <a:avLst/>
          </a:prstGeom>
        </p:spPr>
        <p:txBody>
          <a:bodyPr wrap="square">
            <a:spAutoFit/>
          </a:bodyPr>
          <a:lstStyle/>
          <a:p>
            <a:r>
              <a:rPr lang="uk-UA" sz="1200" b="1" dirty="0">
                <a:solidFill>
                  <a:srgbClr val="6C6463"/>
                </a:solidFill>
                <a:latin typeface="Gill Sans MT"/>
                <a:cs typeface="Gill Sans MT"/>
              </a:rPr>
              <a:t>Якщо говорити загалом про хід судової реформи в Україні впродовж останніх 12 місяців, то яка оцінка з запропонованих нижче Вам видається найбільш точною</a:t>
            </a:r>
          </a:p>
        </p:txBody>
      </p:sp>
      <p:graphicFrame>
        <p:nvGraphicFramePr>
          <p:cNvPr id="12" name="Content Placeholder 7"/>
          <p:cNvGraphicFramePr>
            <a:graphicFrameLocks/>
          </p:cNvGraphicFramePr>
          <p:nvPr>
            <p:extLst>
              <p:ext uri="{D42A27DB-BD31-4B8C-83A1-F6EECF244321}">
                <p14:modId xmlns:p14="http://schemas.microsoft.com/office/powerpoint/2010/main" val="868416790"/>
              </p:ext>
            </p:extLst>
          </p:nvPr>
        </p:nvGraphicFramePr>
        <p:xfrm>
          <a:off x="4972414" y="1687519"/>
          <a:ext cx="2808000" cy="3157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2322510726"/>
              </p:ext>
            </p:extLst>
          </p:nvPr>
        </p:nvGraphicFramePr>
        <p:xfrm>
          <a:off x="394282" y="2027994"/>
          <a:ext cx="663578" cy="1224000"/>
        </p:xfrm>
        <a:graphic>
          <a:graphicData uri="http://schemas.openxmlformats.org/drawingml/2006/table">
            <a:tbl>
              <a:tblPr firstRow="1" bandRow="1">
                <a:tableStyleId>{5C22544A-7EE6-4342-B048-85BDC9FD1C3A}</a:tableStyleId>
              </a:tblPr>
              <a:tblGrid>
                <a:gridCol w="663578">
                  <a:extLst>
                    <a:ext uri="{9D8B030D-6E8A-4147-A177-3AD203B41FA5}">
                      <a16:colId xmlns:a16="http://schemas.microsoft.com/office/drawing/2014/main" val="20000"/>
                    </a:ext>
                  </a:extLst>
                </a:gridCol>
              </a:tblGrid>
              <a:tr h="408000">
                <a:tc>
                  <a:txBody>
                    <a:bodyPr/>
                    <a:lstStyle/>
                    <a:p>
                      <a:pPr algn="ctr" rtl="0" fontAlgn="ctr"/>
                      <a:r>
                        <a:rPr lang="uk-UA" sz="1050" b="1" i="0" u="none" strike="noStrike" noProof="0" dirty="0">
                          <a:solidFill>
                            <a:schemeClr val="bg1">
                              <a:lumMod val="50000"/>
                            </a:schemeClr>
                          </a:solidFill>
                          <a:latin typeface="Gill Sans MT"/>
                        </a:rPr>
                        <a:t>Липень 2017</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8000">
                <a:tc>
                  <a:txBody>
                    <a:bodyPr/>
                    <a:lstStyle/>
                    <a:p>
                      <a:pPr algn="ctr" rtl="0" fontAlgn="ctr"/>
                      <a:r>
                        <a:rPr lang="uk-UA" sz="1050" b="1" i="0" u="none" strike="noStrike" noProof="0" dirty="0">
                          <a:solidFill>
                            <a:schemeClr val="bg1">
                              <a:lumMod val="50000"/>
                            </a:schemeClr>
                          </a:solidFill>
                          <a:latin typeface="Gill Sans MT"/>
                        </a:rPr>
                        <a:t>Грудень 2017</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000">
                <a:tc>
                  <a:txBody>
                    <a:bodyPr/>
                    <a:lstStyle/>
                    <a:p>
                      <a:pPr algn="ctr" rtl="0" fontAlgn="ctr"/>
                      <a:r>
                        <a:rPr lang="uk-UA" sz="1050" b="1" i="0" u="none" strike="noStrike" noProof="0" dirty="0">
                          <a:solidFill>
                            <a:schemeClr val="bg1">
                              <a:lumMod val="50000"/>
                            </a:schemeClr>
                          </a:solidFill>
                          <a:latin typeface="Gill Sans MT"/>
                        </a:rPr>
                        <a:t>Вересень 2018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4" name="Таблица 13"/>
          <p:cNvGraphicFramePr>
            <a:graphicFrameLocks noGrp="1"/>
          </p:cNvGraphicFramePr>
          <p:nvPr/>
        </p:nvGraphicFramePr>
        <p:xfrm>
          <a:off x="3853784" y="2010238"/>
          <a:ext cx="324000" cy="1224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0000"/>
                    </a:ext>
                  </a:extLst>
                </a:gridCol>
              </a:tblGrid>
              <a:tr h="408000">
                <a:tc>
                  <a:txBody>
                    <a:bodyPr/>
                    <a:lstStyle/>
                    <a:p>
                      <a:pPr algn="r" fontAlgn="b"/>
                      <a:r>
                        <a:rPr lang="uk-UA" sz="1200" b="1" i="0" u="none" strike="noStrike" dirty="0">
                          <a:solidFill>
                            <a:srgbClr val="0067B9"/>
                          </a:solidFill>
                          <a:latin typeface="Arial"/>
                        </a:rPr>
                        <a:t>52%</a:t>
                      </a:r>
                      <a:endParaRPr lang="ru-RU" sz="1200" b="1" i="0" u="none" strike="noStrike" dirty="0">
                        <a:solidFill>
                          <a:srgbClr val="0067B9"/>
                        </a:solidFill>
                        <a:latin typeface="Arial"/>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8000">
                <a:tc>
                  <a:txBody>
                    <a:bodyPr/>
                    <a:lstStyle/>
                    <a:p>
                      <a:pPr algn="r" fontAlgn="b"/>
                      <a:r>
                        <a:rPr lang="ru-RU" sz="1200" b="1" i="0" u="none" strike="noStrike" dirty="0">
                          <a:solidFill>
                            <a:srgbClr val="0067B9"/>
                          </a:solidFill>
                          <a:latin typeface="Arial"/>
                        </a:rPr>
                        <a:t>60%</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000">
                <a:tc>
                  <a:txBody>
                    <a:bodyPr/>
                    <a:lstStyle/>
                    <a:p>
                      <a:pPr algn="r" fontAlgn="b"/>
                      <a:r>
                        <a:rPr lang="ru-RU" sz="1200" b="1" i="0" u="none" strike="noStrike" dirty="0">
                          <a:solidFill>
                            <a:srgbClr val="0067B9"/>
                          </a:solidFill>
                          <a:latin typeface="Arial"/>
                        </a:rPr>
                        <a:t>62%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6" name="Таблица 15"/>
          <p:cNvGraphicFramePr>
            <a:graphicFrameLocks noGrp="1"/>
          </p:cNvGraphicFramePr>
          <p:nvPr/>
        </p:nvGraphicFramePr>
        <p:xfrm>
          <a:off x="7831332" y="2010238"/>
          <a:ext cx="324000" cy="1224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0000"/>
                    </a:ext>
                  </a:extLst>
                </a:gridCol>
              </a:tblGrid>
              <a:tr h="408000">
                <a:tc>
                  <a:txBody>
                    <a:bodyPr/>
                    <a:lstStyle/>
                    <a:p>
                      <a:pPr algn="r" fontAlgn="b"/>
                      <a:r>
                        <a:rPr lang="uk-UA" sz="1200" b="1" i="0" u="none" strike="noStrike" dirty="0">
                          <a:solidFill>
                            <a:srgbClr val="0067B9"/>
                          </a:solidFill>
                          <a:latin typeface="Arial"/>
                        </a:rPr>
                        <a:t>36%</a:t>
                      </a:r>
                      <a:endParaRPr lang="ru-RU" sz="1200" b="1" i="0" u="none" strike="noStrike" dirty="0">
                        <a:solidFill>
                          <a:srgbClr val="0067B9"/>
                        </a:solidFill>
                        <a:latin typeface="Arial"/>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8000">
                <a:tc>
                  <a:txBody>
                    <a:bodyPr/>
                    <a:lstStyle/>
                    <a:p>
                      <a:pPr algn="r" fontAlgn="b"/>
                      <a:r>
                        <a:rPr lang="ru-RU" sz="1200" b="1" i="0" u="none" strike="noStrike" dirty="0">
                          <a:solidFill>
                            <a:srgbClr val="0067B9"/>
                          </a:solidFill>
                          <a:latin typeface="Arial"/>
                        </a:rPr>
                        <a:t>38%</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000">
                <a:tc>
                  <a:txBody>
                    <a:bodyPr/>
                    <a:lstStyle/>
                    <a:p>
                      <a:pPr algn="r" fontAlgn="b"/>
                      <a:r>
                        <a:rPr lang="ru-RU" sz="1200" b="1" i="0" u="none" strike="noStrike" dirty="0">
                          <a:solidFill>
                            <a:srgbClr val="0067B9"/>
                          </a:solidFill>
                          <a:latin typeface="Arial"/>
                        </a:rPr>
                        <a:t>40%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7" name="Прямая со стрелкой 16"/>
          <p:cNvCxnSpPr/>
          <p:nvPr/>
        </p:nvCxnSpPr>
        <p:spPr>
          <a:xfrm flipV="1">
            <a:off x="4222789" y="2926939"/>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grpSp>
        <p:nvGrpSpPr>
          <p:cNvPr id="18" name="Группа 17"/>
          <p:cNvGrpSpPr/>
          <p:nvPr/>
        </p:nvGrpSpPr>
        <p:grpSpPr>
          <a:xfrm>
            <a:off x="6043120" y="4769501"/>
            <a:ext cx="2727170" cy="307777"/>
            <a:chOff x="5847804" y="4769501"/>
            <a:chExt cx="2727170" cy="307777"/>
          </a:xfrm>
        </p:grpSpPr>
        <p:sp>
          <p:nvSpPr>
            <p:cNvPr id="19" name="TextBox 31"/>
            <p:cNvSpPr txBox="1"/>
            <p:nvPr/>
          </p:nvSpPr>
          <p:spPr>
            <a:xfrm>
              <a:off x="5904773" y="4769501"/>
              <a:ext cx="2670201" cy="307777"/>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700" b="0" dirty="0">
                  <a:solidFill>
                    <a:srgbClr val="6C6463"/>
                  </a:solidFill>
                  <a:latin typeface="Gill Sans MT"/>
                  <a:cs typeface="Gill Sans MT"/>
                </a:rPr>
                <a:t>Показник статистично значуще </a:t>
              </a:r>
              <a:r>
                <a:rPr lang="uk-UA" sz="700" b="0" dirty="0">
                  <a:solidFill>
                    <a:srgbClr val="145D04"/>
                  </a:solidFill>
                  <a:latin typeface="Gill Sans MT"/>
                  <a:cs typeface="Gill Sans MT"/>
                </a:rPr>
                <a:t>виріс</a:t>
              </a:r>
              <a:r>
                <a:rPr lang="uk-UA" sz="700" b="0" dirty="0">
                  <a:solidFill>
                    <a:srgbClr val="6C6463"/>
                  </a:solidFill>
                  <a:latin typeface="Gill Sans MT"/>
                  <a:cs typeface="Gill Sans MT"/>
                </a:rPr>
                <a:t>/</a:t>
              </a:r>
              <a:r>
                <a:rPr lang="uk-UA" sz="700" b="0" dirty="0">
                  <a:solidFill>
                    <a:srgbClr val="C00000"/>
                  </a:solidFill>
                  <a:latin typeface="Gill Sans MT"/>
                  <a:cs typeface="Gill Sans MT"/>
                </a:rPr>
                <a:t>знизився</a:t>
              </a:r>
              <a:r>
                <a:rPr lang="uk-UA" sz="700" b="0" dirty="0">
                  <a:solidFill>
                    <a:srgbClr val="6C6463"/>
                  </a:solidFill>
                  <a:latin typeface="Gill Sans MT"/>
                  <a:cs typeface="Gill Sans MT"/>
                </a:rPr>
                <a:t> на рівні 95% порівняно з Першою хвилею</a:t>
              </a:r>
            </a:p>
          </p:txBody>
        </p:sp>
        <p:cxnSp>
          <p:nvCxnSpPr>
            <p:cNvPr id="20" name="Прямая со стрелкой 19"/>
            <p:cNvCxnSpPr/>
            <p:nvPr/>
          </p:nvCxnSpPr>
          <p:spPr>
            <a:xfrm flipV="1">
              <a:off x="5847804" y="4811331"/>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я со стрелкой 20"/>
            <p:cNvCxnSpPr/>
            <p:nvPr/>
          </p:nvCxnSpPr>
          <p:spPr>
            <a:xfrm>
              <a:off x="5926280" y="4820118"/>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23" name="Прямоугольник 22"/>
          <p:cNvSpPr/>
          <p:nvPr/>
        </p:nvSpPr>
        <p:spPr>
          <a:xfrm>
            <a:off x="3632914" y="1790060"/>
            <a:ext cx="756000" cy="2379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lumMod val="50000"/>
                  </a:schemeClr>
                </a:solidFill>
              </a:rPr>
              <a:t>Top2box</a:t>
            </a:r>
            <a:endParaRPr lang="ru-RU" sz="1100" dirty="0">
              <a:solidFill>
                <a:schemeClr val="bg1">
                  <a:lumMod val="50000"/>
                </a:schemeClr>
              </a:solidFill>
            </a:endParaRPr>
          </a:p>
        </p:txBody>
      </p:sp>
      <p:sp>
        <p:nvSpPr>
          <p:cNvPr id="24" name="Прямоугольник 23"/>
          <p:cNvSpPr/>
          <p:nvPr/>
        </p:nvSpPr>
        <p:spPr>
          <a:xfrm>
            <a:off x="7601330" y="1790060"/>
            <a:ext cx="756000" cy="2379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
            <a:r>
              <a:rPr lang="en-US" sz="1100" dirty="0">
                <a:solidFill>
                  <a:schemeClr val="bg1">
                    <a:lumMod val="50000"/>
                  </a:schemeClr>
                </a:solidFill>
              </a:rPr>
              <a:t>Top2box</a:t>
            </a:r>
            <a:endParaRPr lang="ru-RU" sz="1100" dirty="0">
              <a:solidFill>
                <a:schemeClr val="bg1">
                  <a:lumMod val="50000"/>
                </a:schemeClr>
              </a:solidFill>
            </a:endParaRPr>
          </a:p>
        </p:txBody>
      </p:sp>
      <p:sp>
        <p:nvSpPr>
          <p:cNvPr id="25" name="Прямоугольник 24"/>
          <p:cNvSpPr/>
          <p:nvPr/>
        </p:nvSpPr>
        <p:spPr>
          <a:xfrm>
            <a:off x="8155332" y="0"/>
            <a:ext cx="988668"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altLang="en-US" sz="1000" b="1" dirty="0">
                <a:solidFill>
                  <a:schemeClr val="bg1"/>
                </a:solidFill>
                <a:latin typeface="Gill Sans MT" panose="020B0502020104020203" pitchFamily="34" charset="0"/>
                <a:cs typeface="Arial" panose="020B0604020202020204" pitchFamily="34" charset="0"/>
              </a:rPr>
              <a:t>Хвиля І-ІІІ</a:t>
            </a:r>
            <a:endParaRPr lang="ru-RU" altLang="en-US" sz="1000" b="1" dirty="0">
              <a:solidFill>
                <a:schemeClr val="bg1"/>
              </a:solidFill>
              <a:latin typeface="Gill Sans MT" panose="020B0502020104020203" pitchFamily="34" charset="0"/>
              <a:cs typeface="Arial" panose="020B0604020202020204" pitchFamily="34" charset="0"/>
            </a:endParaRPr>
          </a:p>
        </p:txBody>
      </p:sp>
      <p:sp>
        <p:nvSpPr>
          <p:cNvPr id="26" name="TextBox 25"/>
          <p:cNvSpPr txBox="1"/>
          <p:nvPr/>
        </p:nvSpPr>
        <p:spPr>
          <a:xfrm>
            <a:off x="718378" y="656941"/>
            <a:ext cx="3575851" cy="307777"/>
          </a:xfrm>
          <a:prstGeom prst="rect">
            <a:avLst/>
          </a:prstGeom>
          <a:noFill/>
        </p:spPr>
        <p:txBody>
          <a:bodyPr wrap="none" rtlCol="0">
            <a:spAutoFit/>
          </a:bodyPr>
          <a:lstStyle/>
          <a:p>
            <a:r>
              <a:rPr lang="uk-UA" altLang="en-US" sz="1400" b="1" dirty="0">
                <a:solidFill>
                  <a:srgbClr val="651D32"/>
                </a:solidFill>
                <a:latin typeface="Gill Sans MT" panose="020B0502020104020203" pitchFamily="34" charset="0"/>
                <a:cs typeface="Arial" panose="020B0604020202020204" pitchFamily="34" charset="0"/>
              </a:rPr>
              <a:t>Динаміка Липень 2017-Вересень 2018</a:t>
            </a:r>
            <a:endParaRPr lang="ru-RU" altLang="en-US" sz="1400" b="1" dirty="0">
              <a:solidFill>
                <a:srgbClr val="651D32"/>
              </a:solidFill>
              <a:latin typeface="Gill Sans MT" panose="020B0502020104020203"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727968" y="953522"/>
            <a:ext cx="7963450" cy="600164"/>
          </a:xfrm>
          <a:prstGeom prst="rect">
            <a:avLst/>
          </a:prstGeom>
        </p:spPr>
        <p:txBody>
          <a:bodyPr wrap="square">
            <a:spAutoFit/>
          </a:bodyPr>
          <a:lstStyle/>
          <a:p>
            <a:r>
              <a:rPr lang="uk-UA" sz="1100" b="1" dirty="0">
                <a:solidFill>
                  <a:srgbClr val="6C6463"/>
                </a:solidFill>
                <a:latin typeface="Gill Sans MT"/>
                <a:cs typeface="Gill Sans MT"/>
              </a:rPr>
              <a:t>Наскільки Ви погоджуєтеся з тим, що наступні окремі аспекти судової реформи мають позитивний вплив на незалежність суддів, стабільність судової системи України та підвищення рівня довіри громадян до судової влади: </a:t>
            </a:r>
            <a:endParaRPr lang="ru-RU" sz="1100" b="1" dirty="0">
              <a:solidFill>
                <a:srgbClr val="6C6463"/>
              </a:solidFill>
              <a:latin typeface="Gill Sans MT"/>
              <a:cs typeface="Gill Sans MT"/>
            </a:endParaRPr>
          </a:p>
        </p:txBody>
      </p:sp>
      <p:graphicFrame>
        <p:nvGraphicFramePr>
          <p:cNvPr id="12" name="Content Placeholder 9"/>
          <p:cNvGraphicFramePr>
            <a:graphicFrameLocks/>
          </p:cNvGraphicFramePr>
          <p:nvPr>
            <p:extLst/>
          </p:nvPr>
        </p:nvGraphicFramePr>
        <p:xfrm>
          <a:off x="7150776" y="1828599"/>
          <a:ext cx="1381928" cy="272384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965972750"/>
              </p:ext>
            </p:extLst>
          </p:nvPr>
        </p:nvGraphicFramePr>
        <p:xfrm>
          <a:off x="446049" y="1896589"/>
          <a:ext cx="4229640" cy="2560140"/>
        </p:xfrm>
        <a:graphic>
          <a:graphicData uri="http://schemas.openxmlformats.org/drawingml/2006/table">
            <a:tbl>
              <a:tblPr>
                <a:tableStyleId>{5C22544A-7EE6-4342-B048-85BDC9FD1C3A}</a:tableStyleId>
              </a:tblPr>
              <a:tblGrid>
                <a:gridCol w="4229640">
                  <a:extLst>
                    <a:ext uri="{9D8B030D-6E8A-4147-A177-3AD203B41FA5}">
                      <a16:colId xmlns:a16="http://schemas.microsoft.com/office/drawing/2014/main" val="20000"/>
                    </a:ext>
                  </a:extLst>
                </a:gridCol>
              </a:tblGrid>
              <a:tr h="360000">
                <a:tc>
                  <a:txBody>
                    <a:bodyPr/>
                    <a:lstStyle/>
                    <a:p>
                      <a:pPr algn="r" rtl="0" fontAlgn="t"/>
                      <a:r>
                        <a:rPr lang="uk-UA" sz="1200" b="0" i="0" kern="1200" noProof="0" dirty="0">
                          <a:solidFill>
                            <a:srgbClr val="6C6463"/>
                          </a:solidFill>
                          <a:latin typeface="Gill Sans MT"/>
                          <a:ea typeface="+mn-ea"/>
                          <a:cs typeface="Gill Sans MT"/>
                        </a:rPr>
                        <a:t>Конкурсний добір суддів Верховного Суду</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r" rtl="0" fontAlgn="t"/>
                      <a:r>
                        <a:rPr lang="uk-UA" sz="1200" b="0" i="0" kern="1200" noProof="0" dirty="0">
                          <a:solidFill>
                            <a:srgbClr val="6C6463"/>
                          </a:solidFill>
                          <a:latin typeface="Gill Sans MT"/>
                          <a:ea typeface="+mn-ea"/>
                          <a:cs typeface="Gill Sans MT"/>
                        </a:rPr>
                        <a:t>Запровадження кваліфікаційного оцінювання суддів</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r" rtl="0" fontAlgn="t"/>
                      <a:r>
                        <a:rPr lang="uk-UA" sz="1200" b="0" i="0" kern="1200" noProof="0" dirty="0">
                          <a:solidFill>
                            <a:srgbClr val="6C6463"/>
                          </a:solidFill>
                          <a:latin typeface="Gill Sans MT"/>
                          <a:ea typeface="+mn-ea"/>
                          <a:cs typeface="Gill Sans MT"/>
                        </a:rPr>
                        <a:t>Запровадження процедури регулярного оцінювання суддів</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r" rtl="0" fontAlgn="t"/>
                      <a:r>
                        <a:rPr lang="uk-UA" sz="1200" b="0" i="0" kern="1200" noProof="0" dirty="0">
                          <a:solidFill>
                            <a:srgbClr val="6C6463"/>
                          </a:solidFill>
                          <a:latin typeface="Gill Sans MT"/>
                          <a:ea typeface="+mn-ea"/>
                          <a:cs typeface="Gill Sans MT"/>
                        </a:rPr>
                        <a:t>Підвищення мінімального віку кандидата на посаду судді з 25 до 30 років</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r" rtl="0" fontAlgn="t"/>
                      <a:r>
                        <a:rPr lang="uk-UA" sz="1200" b="0" i="0" kern="1200" noProof="0" dirty="0">
                          <a:solidFill>
                            <a:srgbClr val="6C6463"/>
                          </a:solidFill>
                          <a:latin typeface="Gill Sans MT"/>
                          <a:ea typeface="+mn-ea"/>
                          <a:cs typeface="Gill Sans MT"/>
                        </a:rPr>
                        <a:t>Звуження обсягу суддівської недоторканності до функціональної</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r" rtl="0" fontAlgn="t"/>
                      <a:r>
                        <a:rPr lang="uk-UA" sz="1200" b="0" i="0" kern="1200" noProof="0" dirty="0">
                          <a:solidFill>
                            <a:srgbClr val="6C6463"/>
                          </a:solidFill>
                          <a:latin typeface="Gill Sans MT"/>
                          <a:ea typeface="+mn-ea"/>
                          <a:cs typeface="Gill Sans MT"/>
                        </a:rPr>
                        <a:t>Повернення до три-ланкової системи судоустрою</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r" rtl="0" fontAlgn="t"/>
                      <a:r>
                        <a:rPr lang="uk-UA" sz="1200" b="0" i="0" kern="1200" noProof="0" dirty="0">
                          <a:solidFill>
                            <a:srgbClr val="6C6463"/>
                          </a:solidFill>
                          <a:latin typeface="Gill Sans MT"/>
                          <a:ea typeface="+mn-ea"/>
                          <a:cs typeface="Gill Sans MT"/>
                        </a:rPr>
                        <a:t>Створення нового Верховного Суду замість Верховного Суду України та трьох вищих спеціалізованих судів</a:t>
                      </a:r>
                    </a:p>
                  </a:txBody>
                  <a:tcPr marL="7620" marR="7620" marT="762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1997238"/>
                  </a:ext>
                </a:extLst>
              </a:tr>
            </a:tbl>
          </a:graphicData>
        </a:graphic>
      </p:graphicFrame>
      <p:sp>
        <p:nvSpPr>
          <p:cNvPr id="48" name="TextBox 47"/>
          <p:cNvSpPr txBox="1"/>
          <p:nvPr/>
        </p:nvSpPr>
        <p:spPr>
          <a:xfrm>
            <a:off x="4647683" y="1591777"/>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pSp>
        <p:nvGrpSpPr>
          <p:cNvPr id="25" name="Группа 24"/>
          <p:cNvGrpSpPr/>
          <p:nvPr/>
        </p:nvGrpSpPr>
        <p:grpSpPr>
          <a:xfrm>
            <a:off x="7668834" y="1631740"/>
            <a:ext cx="597802" cy="161121"/>
            <a:chOff x="7676901" y="1416847"/>
            <a:chExt cx="597802" cy="161121"/>
          </a:xfrm>
        </p:grpSpPr>
        <p:sp>
          <p:nvSpPr>
            <p:cNvPr id="29"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8" name="Прямоугольник 3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pSp>
        <p:nvGrpSpPr>
          <p:cNvPr id="39" name="Группа 38"/>
          <p:cNvGrpSpPr/>
          <p:nvPr/>
        </p:nvGrpSpPr>
        <p:grpSpPr>
          <a:xfrm>
            <a:off x="543410" y="4513065"/>
            <a:ext cx="8263226" cy="200055"/>
            <a:chOff x="543410" y="4513065"/>
            <a:chExt cx="8263226" cy="200055"/>
          </a:xfrm>
        </p:grpSpPr>
        <p:sp>
          <p:nvSpPr>
            <p:cNvPr id="40" name="Прямоугольник 39"/>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1" name="TextBox 40"/>
            <p:cNvSpPr txBox="1"/>
            <p:nvPr/>
          </p:nvSpPr>
          <p:spPr>
            <a:xfrm>
              <a:off x="552934" y="4513065"/>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42" name="Прямоугольник 41"/>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2575712" y="4513065"/>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44" name="TextBox 43"/>
            <p:cNvSpPr txBox="1"/>
            <p:nvPr/>
          </p:nvSpPr>
          <p:spPr>
            <a:xfrm>
              <a:off x="4576543" y="4513065"/>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45" name="Прямоугольник 44"/>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6" name="Прямоугольник 45"/>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7" name="TextBox 46"/>
            <p:cNvSpPr txBox="1"/>
            <p:nvPr/>
          </p:nvSpPr>
          <p:spPr>
            <a:xfrm>
              <a:off x="6903367" y="4513065"/>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52" name="TextBox 51"/>
            <p:cNvSpPr txBox="1"/>
            <p:nvPr/>
          </p:nvSpPr>
          <p:spPr>
            <a:xfrm>
              <a:off x="7726636" y="4513065"/>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53" name="Прямоугольник 52"/>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graphicFrame>
        <p:nvGraphicFramePr>
          <p:cNvPr id="27" name="Content Placeholder 7"/>
          <p:cNvGraphicFramePr>
            <a:graphicFrameLocks/>
          </p:cNvGraphicFramePr>
          <p:nvPr>
            <p:extLst/>
          </p:nvPr>
        </p:nvGraphicFramePr>
        <p:xfrm>
          <a:off x="4675221" y="1440208"/>
          <a:ext cx="2736000" cy="3932807"/>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(10/17)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35" name="TextBox 34"/>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dirty="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dirty="0" err="1">
              <a:ln>
                <a:noFill/>
              </a:ln>
              <a:solidFill>
                <a:srgbClr val="6C6463"/>
              </a:solidFill>
              <a:effectLst/>
              <a:uLnTx/>
              <a:uFillTx/>
              <a:latin typeface="Gill Sans MT"/>
              <a:ea typeface="+mn-ea"/>
              <a:cs typeface="Gill Sans MT"/>
            </a:endParaRPr>
          </a:p>
        </p:txBody>
      </p:sp>
      <p:cxnSp>
        <p:nvCxnSpPr>
          <p:cNvPr id="49" name="Прямая со стрелкой 48"/>
          <p:cNvCxnSpPr/>
          <p:nvPr/>
        </p:nvCxnSpPr>
        <p:spPr>
          <a:xfrm>
            <a:off x="7248871" y="3075262"/>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Прямая со стрелкой 49"/>
          <p:cNvCxnSpPr/>
          <p:nvPr/>
        </p:nvCxnSpPr>
        <p:spPr>
          <a:xfrm>
            <a:off x="7739951" y="3075262"/>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p:cNvCxnSpPr/>
          <p:nvPr/>
        </p:nvCxnSpPr>
        <p:spPr>
          <a:xfrm>
            <a:off x="7257332" y="3439337"/>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4" name="Прямая со стрелкой 53"/>
          <p:cNvCxnSpPr/>
          <p:nvPr/>
        </p:nvCxnSpPr>
        <p:spPr>
          <a:xfrm>
            <a:off x="7748412" y="3439337"/>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p:cNvCxnSpPr/>
          <p:nvPr/>
        </p:nvCxnSpPr>
        <p:spPr>
          <a:xfrm flipV="1">
            <a:off x="7058556" y="2295318"/>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6" name="Прямая со стрелкой 55"/>
          <p:cNvCxnSpPr/>
          <p:nvPr/>
        </p:nvCxnSpPr>
        <p:spPr>
          <a:xfrm>
            <a:off x="8324168" y="2287825"/>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a:off x="6690031" y="2287819"/>
            <a:ext cx="0" cy="20119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58" name="Прямая со стрелкой 57"/>
          <p:cNvCxnSpPr/>
          <p:nvPr/>
        </p:nvCxnSpPr>
        <p:spPr>
          <a:xfrm flipV="1">
            <a:off x="7075484" y="2684794"/>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Прямая со стрелкой 58"/>
          <p:cNvCxnSpPr/>
          <p:nvPr/>
        </p:nvCxnSpPr>
        <p:spPr>
          <a:xfrm flipV="1">
            <a:off x="7168621" y="1914297"/>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061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9"/>
          <p:cNvGraphicFramePr>
            <a:graphicFrameLocks/>
          </p:cNvGraphicFramePr>
          <p:nvPr>
            <p:extLst/>
          </p:nvPr>
        </p:nvGraphicFramePr>
        <p:xfrm>
          <a:off x="7206548" y="1865463"/>
          <a:ext cx="1381928" cy="272384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nvPr>
        </p:nvGraphicFramePr>
        <p:xfrm>
          <a:off x="4661885" y="1482875"/>
          <a:ext cx="2736000" cy="3932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2213167028"/>
              </p:ext>
            </p:extLst>
          </p:nvPr>
        </p:nvGraphicFramePr>
        <p:xfrm>
          <a:off x="622597" y="1898793"/>
          <a:ext cx="4039288" cy="2586900"/>
        </p:xfrm>
        <a:graphic>
          <a:graphicData uri="http://schemas.openxmlformats.org/drawingml/2006/table">
            <a:tbl>
              <a:tblPr>
                <a:tableStyleId>{5C22544A-7EE6-4342-B048-85BDC9FD1C3A}</a:tableStyleId>
              </a:tblPr>
              <a:tblGrid>
                <a:gridCol w="4039288">
                  <a:extLst>
                    <a:ext uri="{9D8B030D-6E8A-4147-A177-3AD203B41FA5}">
                      <a16:colId xmlns:a16="http://schemas.microsoft.com/office/drawing/2014/main" val="20000"/>
                    </a:ext>
                  </a:extLst>
                </a:gridCol>
              </a:tblGrid>
              <a:tr h="360000">
                <a:tc>
                  <a:txBody>
                    <a:bodyPr/>
                    <a:lstStyle/>
                    <a:p>
                      <a:pPr algn="r" rtl="0" fontAlgn="t"/>
                      <a:r>
                        <a:rPr lang="uk-UA" sz="1200" b="0" i="0" kern="1200" noProof="0" dirty="0">
                          <a:solidFill>
                            <a:srgbClr val="6C6463"/>
                          </a:solidFill>
                          <a:latin typeface="Gill Sans MT"/>
                          <a:ea typeface="+mn-ea"/>
                          <a:cs typeface="Gill Sans MT"/>
                        </a:rPr>
                        <a:t>Надання судам повноважень здійснювати контроль за виконанням судових рішень</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r" rtl="0" fontAlgn="t"/>
                      <a:r>
                        <a:rPr lang="uk-UA" sz="1200" b="0" i="0" kern="1200" noProof="0" dirty="0">
                          <a:solidFill>
                            <a:srgbClr val="6C6463"/>
                          </a:solidFill>
                          <a:latin typeface="Gill Sans MT"/>
                          <a:ea typeface="+mn-ea"/>
                          <a:cs typeface="Gill Sans MT"/>
                        </a:rPr>
                        <a:t>Скасування повноважень Президента України щодо переведення та звільнення суддів</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r" rtl="0" fontAlgn="t"/>
                      <a:r>
                        <a:rPr lang="uk-UA" sz="1200" b="0" i="0" kern="1200" noProof="0" dirty="0">
                          <a:solidFill>
                            <a:srgbClr val="6C6463"/>
                          </a:solidFill>
                          <a:latin typeface="Gill Sans MT"/>
                          <a:ea typeface="+mn-ea"/>
                          <a:cs typeface="Gill Sans MT"/>
                        </a:rPr>
                        <a:t>Передача Вищій раді правосуддя повноважень щодо надання згоди на затримання судді</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r" rtl="0" fontAlgn="t"/>
                      <a:r>
                        <a:rPr lang="uk-UA" sz="1200" b="0" i="0" kern="1200" noProof="0" dirty="0">
                          <a:solidFill>
                            <a:srgbClr val="6C6463"/>
                          </a:solidFill>
                          <a:latin typeface="Gill Sans MT"/>
                          <a:ea typeface="+mn-ea"/>
                          <a:cs typeface="Gill Sans MT"/>
                        </a:rPr>
                        <a:t>Створення, реорганізація та ліквідація судів на підставі закону</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r" rtl="0" fontAlgn="t"/>
                      <a:r>
                        <a:rPr lang="uk-UA" sz="1200" b="0" i="0" kern="1200" noProof="0" dirty="0">
                          <a:solidFill>
                            <a:srgbClr val="6C6463"/>
                          </a:solidFill>
                          <a:latin typeface="Gill Sans MT"/>
                          <a:ea typeface="+mn-ea"/>
                          <a:cs typeface="Gill Sans MT"/>
                        </a:rPr>
                        <a:t>Скасування інституту першого призначення судді на термін 5 років</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r" rtl="0" fontAlgn="t"/>
                      <a:r>
                        <a:rPr lang="uk-UA" sz="1200" b="0" i="0" kern="1200" noProof="0" dirty="0">
                          <a:solidFill>
                            <a:srgbClr val="6C6463"/>
                          </a:solidFill>
                          <a:latin typeface="Gill Sans MT"/>
                          <a:ea typeface="+mn-ea"/>
                          <a:cs typeface="Gill Sans MT"/>
                        </a:rPr>
                        <a:t>Розширення повноважень Вищої ради правосуддя</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r" rtl="0" fontAlgn="t"/>
                      <a:r>
                        <a:rPr lang="uk-UA" sz="1200" b="0" i="0" kern="1200" noProof="0" dirty="0">
                          <a:solidFill>
                            <a:srgbClr val="6C6463"/>
                          </a:solidFill>
                          <a:latin typeface="Gill Sans MT"/>
                          <a:ea typeface="+mn-ea"/>
                          <a:cs typeface="Gill Sans MT"/>
                        </a:rPr>
                        <a:t>Якісно новий склад Вищої ради правосуддя</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0" name="Прямоугольник 39"/>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grpSp>
        <p:nvGrpSpPr>
          <p:cNvPr id="41" name="Группа 40"/>
          <p:cNvGrpSpPr/>
          <p:nvPr/>
        </p:nvGrpSpPr>
        <p:grpSpPr>
          <a:xfrm>
            <a:off x="543410" y="4513065"/>
            <a:ext cx="8263226" cy="200055"/>
            <a:chOff x="543410" y="4513065"/>
            <a:chExt cx="8263226" cy="200055"/>
          </a:xfrm>
        </p:grpSpPr>
        <p:sp>
          <p:nvSpPr>
            <p:cNvPr id="42" name="Прямоугольник 41"/>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43" name="TextBox 42"/>
            <p:cNvSpPr txBox="1"/>
            <p:nvPr/>
          </p:nvSpPr>
          <p:spPr>
            <a:xfrm>
              <a:off x="552934" y="4513065"/>
              <a:ext cx="2124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Безумовно погоджуюсь/Скоріше погоджуюся</a:t>
              </a:r>
            </a:p>
          </p:txBody>
        </p:sp>
        <p:sp>
          <p:nvSpPr>
            <p:cNvPr id="44" name="Прямоугольник 43"/>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2575712" y="4513065"/>
              <a:ext cx="2052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 однаковій мірі погоджуюсь і не погоджуюсь</a:t>
              </a:r>
            </a:p>
          </p:txBody>
        </p:sp>
        <p:sp>
          <p:nvSpPr>
            <p:cNvPr id="46" name="TextBox 45"/>
            <p:cNvSpPr txBox="1"/>
            <p:nvPr/>
          </p:nvSpPr>
          <p:spPr>
            <a:xfrm>
              <a:off x="4576543" y="4513065"/>
              <a:ext cx="2376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Скоріше не погоджуюся/Категорично не погоджуюсь</a:t>
              </a:r>
            </a:p>
          </p:txBody>
        </p:sp>
        <p:sp>
          <p:nvSpPr>
            <p:cNvPr id="47" name="Прямоугольник 46"/>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50" name="Прямоугольник 49"/>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51" name="TextBox 50"/>
            <p:cNvSpPr txBox="1"/>
            <p:nvPr/>
          </p:nvSpPr>
          <p:spPr>
            <a:xfrm>
              <a:off x="6903367" y="4513065"/>
              <a:ext cx="90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Важко відповісти</a:t>
              </a:r>
            </a:p>
          </p:txBody>
        </p:sp>
        <p:sp>
          <p:nvSpPr>
            <p:cNvPr id="52" name="TextBox 51"/>
            <p:cNvSpPr txBox="1"/>
            <p:nvPr/>
          </p:nvSpPr>
          <p:spPr>
            <a:xfrm>
              <a:off x="7726636" y="4513065"/>
              <a:ext cx="108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 Відмова від відповіді</a:t>
              </a:r>
            </a:p>
          </p:txBody>
        </p:sp>
        <p:sp>
          <p:nvSpPr>
            <p:cNvPr id="53" name="Прямоугольник 52"/>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grpSp>
      <p:grpSp>
        <p:nvGrpSpPr>
          <p:cNvPr id="54" name="Группа 53"/>
          <p:cNvGrpSpPr/>
          <p:nvPr/>
        </p:nvGrpSpPr>
        <p:grpSpPr>
          <a:xfrm>
            <a:off x="7611671" y="1646100"/>
            <a:ext cx="597802" cy="161121"/>
            <a:chOff x="7676901" y="1416847"/>
            <a:chExt cx="597802" cy="161121"/>
          </a:xfrm>
        </p:grpSpPr>
        <p:sp>
          <p:nvSpPr>
            <p:cNvPr id="55"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8" name="TextBox 57"/>
          <p:cNvSpPr txBox="1"/>
          <p:nvPr/>
        </p:nvSpPr>
        <p:spPr>
          <a:xfrm>
            <a:off x="4602557" y="1724939"/>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31"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(11/17)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32" name="Прямоугольник 31"/>
          <p:cNvSpPr/>
          <p:nvPr/>
        </p:nvSpPr>
        <p:spPr>
          <a:xfrm>
            <a:off x="727968" y="953522"/>
            <a:ext cx="7963450" cy="600164"/>
          </a:xfrm>
          <a:prstGeom prst="rect">
            <a:avLst/>
          </a:prstGeom>
        </p:spPr>
        <p:txBody>
          <a:bodyPr wrap="square">
            <a:spAutoFit/>
          </a:bodyPr>
          <a:lstStyle/>
          <a:p>
            <a:r>
              <a:rPr lang="uk-UA" sz="1100" b="1" dirty="0">
                <a:solidFill>
                  <a:srgbClr val="6C6463"/>
                </a:solidFill>
                <a:latin typeface="Gill Sans MT"/>
                <a:cs typeface="Gill Sans MT"/>
              </a:rPr>
              <a:t>Наскільки Ви погоджуєтеся з тим, що наступні окремі аспекти судової реформи мають позитивний вплив на незалежність суддів, стабільність судової системи України та підвищення рівня довіри громадян до судової влади: </a:t>
            </a:r>
            <a:endParaRPr lang="ru-RU" sz="1100" b="1" dirty="0">
              <a:solidFill>
                <a:srgbClr val="6C6463"/>
              </a:solidFill>
              <a:latin typeface="Gill Sans MT"/>
              <a:cs typeface="Gill Sans MT"/>
            </a:endParaRPr>
          </a:p>
        </p:txBody>
      </p:sp>
      <p:sp>
        <p:nvSpPr>
          <p:cNvPr id="30" name="TextBox 29"/>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err="1">
              <a:ln>
                <a:noFill/>
              </a:ln>
              <a:solidFill>
                <a:srgbClr val="6C6463"/>
              </a:solidFill>
              <a:effectLst/>
              <a:uLnTx/>
              <a:uFillTx/>
              <a:latin typeface="Gill Sans MT"/>
              <a:ea typeface="+mn-ea"/>
              <a:cs typeface="Gill Sans MT"/>
            </a:endParaRPr>
          </a:p>
        </p:txBody>
      </p:sp>
      <p:cxnSp>
        <p:nvCxnSpPr>
          <p:cNvPr id="33" name="Прямая со стрелкой 32"/>
          <p:cNvCxnSpPr/>
          <p:nvPr/>
        </p:nvCxnSpPr>
        <p:spPr>
          <a:xfrm>
            <a:off x="7172680" y="3879645"/>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Прямая со стрелкой 33"/>
          <p:cNvCxnSpPr/>
          <p:nvPr/>
        </p:nvCxnSpPr>
        <p:spPr>
          <a:xfrm flipV="1">
            <a:off x="6804558" y="3853258"/>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7" name="Прямая со стрелкой 36"/>
          <p:cNvCxnSpPr/>
          <p:nvPr/>
        </p:nvCxnSpPr>
        <p:spPr>
          <a:xfrm>
            <a:off x="7189608" y="2728127"/>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Прямая со стрелкой 37"/>
          <p:cNvCxnSpPr/>
          <p:nvPr/>
        </p:nvCxnSpPr>
        <p:spPr>
          <a:xfrm>
            <a:off x="7299673" y="2736588"/>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p:nvPr/>
        </p:nvCxnSpPr>
        <p:spPr>
          <a:xfrm flipV="1">
            <a:off x="6719882" y="3099689"/>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Прямая со стрелкой 47"/>
          <p:cNvCxnSpPr/>
          <p:nvPr/>
        </p:nvCxnSpPr>
        <p:spPr>
          <a:xfrm>
            <a:off x="6046557" y="3126070"/>
            <a:ext cx="0" cy="20119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Прямая со стрелкой 48"/>
          <p:cNvCxnSpPr/>
          <p:nvPr/>
        </p:nvCxnSpPr>
        <p:spPr>
          <a:xfrm>
            <a:off x="8239504" y="3109130"/>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a:off x="7782286" y="2736582"/>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Прямая со стрелкой 58"/>
          <p:cNvCxnSpPr/>
          <p:nvPr/>
        </p:nvCxnSpPr>
        <p:spPr>
          <a:xfrm flipV="1">
            <a:off x="6008648" y="3472231"/>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60" name="Прямая со стрелкой 59"/>
          <p:cNvCxnSpPr/>
          <p:nvPr/>
        </p:nvCxnSpPr>
        <p:spPr>
          <a:xfrm flipV="1">
            <a:off x="8235463" y="3472225"/>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cxnSp>
        <p:nvCxnSpPr>
          <p:cNvPr id="61" name="Прямая со стрелкой 60"/>
          <p:cNvCxnSpPr/>
          <p:nvPr/>
        </p:nvCxnSpPr>
        <p:spPr>
          <a:xfrm>
            <a:off x="7172674" y="3498624"/>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 стрелкой 61"/>
          <p:cNvCxnSpPr/>
          <p:nvPr/>
        </p:nvCxnSpPr>
        <p:spPr>
          <a:xfrm>
            <a:off x="7706089" y="3498618"/>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3" name="Прямая со стрелкой 62"/>
          <p:cNvCxnSpPr/>
          <p:nvPr/>
        </p:nvCxnSpPr>
        <p:spPr>
          <a:xfrm flipV="1">
            <a:off x="6889216" y="1948171"/>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64" name="Прямая со стрелкой 63"/>
          <p:cNvCxnSpPr/>
          <p:nvPr/>
        </p:nvCxnSpPr>
        <p:spPr>
          <a:xfrm flipV="1">
            <a:off x="6125783" y="2706861"/>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66" name="Прямая со стрелкой 65"/>
          <p:cNvCxnSpPr/>
          <p:nvPr/>
        </p:nvCxnSpPr>
        <p:spPr>
          <a:xfrm flipV="1">
            <a:off x="8259133" y="2698595"/>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p:cNvCxnSpPr/>
          <p:nvPr/>
        </p:nvCxnSpPr>
        <p:spPr>
          <a:xfrm>
            <a:off x="7768980" y="3889997"/>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88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9"/>
          <p:cNvGraphicFramePr>
            <a:graphicFrameLocks/>
          </p:cNvGraphicFramePr>
          <p:nvPr>
            <p:extLst/>
          </p:nvPr>
        </p:nvGraphicFramePr>
        <p:xfrm>
          <a:off x="7206548" y="1863550"/>
          <a:ext cx="1381928" cy="248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nvPr>
        </p:nvGraphicFramePr>
        <p:xfrm>
          <a:off x="4661885" y="1509437"/>
          <a:ext cx="2736000" cy="35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Группа 14"/>
          <p:cNvGrpSpPr/>
          <p:nvPr/>
        </p:nvGrpSpPr>
        <p:grpSpPr>
          <a:xfrm>
            <a:off x="7657851" y="1675741"/>
            <a:ext cx="597802" cy="161121"/>
            <a:chOff x="7676901" y="1416847"/>
            <a:chExt cx="597802" cy="161121"/>
          </a:xfrm>
        </p:grpSpPr>
        <p:sp>
          <p:nvSpPr>
            <p:cNvPr id="17"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Прямоугольник 19"/>
          <p:cNvSpPr/>
          <p:nvPr/>
        </p:nvSpPr>
        <p:spPr>
          <a:xfrm>
            <a:off x="727968" y="953522"/>
            <a:ext cx="7963450" cy="600164"/>
          </a:xfrm>
          <a:prstGeom prst="rect">
            <a:avLst/>
          </a:prstGeom>
        </p:spPr>
        <p:txBody>
          <a:bodyPr wrap="square">
            <a:spAutoFit/>
          </a:bodyPr>
          <a:lstStyle/>
          <a:p>
            <a:pPr lvl="0" algn="just"/>
            <a:r>
              <a:rPr lang="uk-UA" sz="1100" b="1" dirty="0">
                <a:solidFill>
                  <a:srgbClr val="6C6463"/>
                </a:solidFill>
                <a:latin typeface="Gill Sans MT"/>
                <a:cs typeface="Gill Sans MT"/>
              </a:rPr>
              <a:t>Одним з найбільш нагальних питань судової реформи є конкурс на зайняття вакантних посад суддів касаційних судів у складі Верховного Суду та Вищого антикорупційного Суду. Наскільки Ви погоджуєтесь з наступними твердженнями?</a:t>
            </a:r>
            <a:endParaRPr lang="ru-RU" sz="1100" b="1" dirty="0">
              <a:solidFill>
                <a:srgbClr val="6C6463"/>
              </a:solidFill>
              <a:latin typeface="Gill Sans MT"/>
              <a:cs typeface="Gill Sans MT"/>
            </a:endParaRPr>
          </a:p>
        </p:txBody>
      </p:sp>
      <p:grpSp>
        <p:nvGrpSpPr>
          <p:cNvPr id="21" name="Группа 20"/>
          <p:cNvGrpSpPr/>
          <p:nvPr/>
        </p:nvGrpSpPr>
        <p:grpSpPr>
          <a:xfrm>
            <a:off x="543410" y="4513065"/>
            <a:ext cx="8263226" cy="200055"/>
            <a:chOff x="543410" y="4513065"/>
            <a:chExt cx="8263226" cy="200055"/>
          </a:xfrm>
        </p:grpSpPr>
        <p:sp>
          <p:nvSpPr>
            <p:cNvPr id="22" name="Прямоугольник 21"/>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552934" y="4513065"/>
              <a:ext cx="2124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Безумовно погоджуюсь/Скоріше погоджуюся</a:t>
              </a:r>
            </a:p>
          </p:txBody>
        </p:sp>
        <p:sp>
          <p:nvSpPr>
            <p:cNvPr id="24" name="Прямоугольник 23"/>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25" name="TextBox 24"/>
            <p:cNvSpPr txBox="1"/>
            <p:nvPr/>
          </p:nvSpPr>
          <p:spPr>
            <a:xfrm>
              <a:off x="2575712" y="4513065"/>
              <a:ext cx="2052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 однаковій мірі погоджуюсь і не погоджуюсь</a:t>
              </a:r>
            </a:p>
          </p:txBody>
        </p:sp>
        <p:sp>
          <p:nvSpPr>
            <p:cNvPr id="26" name="TextBox 25"/>
            <p:cNvSpPr txBox="1"/>
            <p:nvPr/>
          </p:nvSpPr>
          <p:spPr>
            <a:xfrm>
              <a:off x="4576543" y="4513065"/>
              <a:ext cx="2376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Скоріше не погоджуюся/Категорично не погоджуюсь</a:t>
              </a:r>
            </a:p>
          </p:txBody>
        </p:sp>
        <p:sp>
          <p:nvSpPr>
            <p:cNvPr id="28" name="Прямоугольник 27"/>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30" name="Прямоугольник 29"/>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31" name="TextBox 30"/>
            <p:cNvSpPr txBox="1"/>
            <p:nvPr/>
          </p:nvSpPr>
          <p:spPr>
            <a:xfrm>
              <a:off x="6903367" y="4513065"/>
              <a:ext cx="90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Важко відповісти</a:t>
              </a:r>
            </a:p>
          </p:txBody>
        </p:sp>
        <p:sp>
          <p:nvSpPr>
            <p:cNvPr id="32" name="TextBox 31"/>
            <p:cNvSpPr txBox="1"/>
            <p:nvPr/>
          </p:nvSpPr>
          <p:spPr>
            <a:xfrm>
              <a:off x="7726636" y="4513065"/>
              <a:ext cx="108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 Відмова від відповіді</a:t>
              </a:r>
            </a:p>
          </p:txBody>
        </p:sp>
        <p:sp>
          <p:nvSpPr>
            <p:cNvPr id="33" name="Прямоугольник 32"/>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grpSp>
      <p:sp>
        <p:nvSpPr>
          <p:cNvPr id="34" name="TextBox 33"/>
          <p:cNvSpPr txBox="1"/>
          <p:nvPr/>
        </p:nvSpPr>
        <p:spPr>
          <a:xfrm>
            <a:off x="4602557" y="1724939"/>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27" name="Прямоугольник 26"/>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36"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СУЧАСНИЙ СТАН СУДОВОЇ СИСТЕМИ ТА СУДОВОЇ РЕФОРМИ (12/17)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35" name="TextBox 34"/>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err="1">
              <a:ln>
                <a:noFill/>
              </a:ln>
              <a:solidFill>
                <a:srgbClr val="6C6463"/>
              </a:solidFill>
              <a:effectLst/>
              <a:uLnTx/>
              <a:uFillTx/>
              <a:latin typeface="Gill Sans MT"/>
              <a:ea typeface="+mn-ea"/>
              <a:cs typeface="Gill Sans MT"/>
            </a:endParaRPr>
          </a:p>
        </p:txBody>
      </p:sp>
      <p:graphicFrame>
        <p:nvGraphicFramePr>
          <p:cNvPr id="37" name="Таблица 36"/>
          <p:cNvGraphicFramePr>
            <a:graphicFrameLocks noGrp="1"/>
          </p:cNvGraphicFramePr>
          <p:nvPr>
            <p:extLst>
              <p:ext uri="{D42A27DB-BD31-4B8C-83A1-F6EECF244321}">
                <p14:modId xmlns:p14="http://schemas.microsoft.com/office/powerpoint/2010/main" val="2259815524"/>
              </p:ext>
            </p:extLst>
          </p:nvPr>
        </p:nvGraphicFramePr>
        <p:xfrm>
          <a:off x="656153" y="1840071"/>
          <a:ext cx="4039288" cy="2467620"/>
        </p:xfrm>
        <a:graphic>
          <a:graphicData uri="http://schemas.openxmlformats.org/drawingml/2006/table">
            <a:tbl>
              <a:tblPr>
                <a:tableStyleId>{5C22544A-7EE6-4342-B048-85BDC9FD1C3A}</a:tableStyleId>
              </a:tblPr>
              <a:tblGrid>
                <a:gridCol w="4039288">
                  <a:extLst>
                    <a:ext uri="{9D8B030D-6E8A-4147-A177-3AD203B41FA5}">
                      <a16:colId xmlns:a16="http://schemas.microsoft.com/office/drawing/2014/main" val="20000"/>
                    </a:ext>
                  </a:extLst>
                </a:gridCol>
              </a:tblGrid>
              <a:tr h="468000">
                <a:tc>
                  <a:txBody>
                    <a:bodyPr/>
                    <a:lstStyle/>
                    <a:p>
                      <a:pPr algn="r" rtl="0" fontAlgn="t"/>
                      <a:r>
                        <a:rPr lang="uk-UA" sz="1100" b="0" i="0" kern="1200" noProof="0" dirty="0">
                          <a:solidFill>
                            <a:srgbClr val="6C6463"/>
                          </a:solidFill>
                          <a:latin typeface="Gill Sans MT"/>
                          <a:ea typeface="+mn-ea"/>
                          <a:cs typeface="Gill Sans MT"/>
                        </a:rPr>
                        <a:t>Надання можливості адвокатам претендувати на посаду судді Верховного Суду та Вищого антикорупційного суду є позитивним та виправданим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000">
                <a:tc>
                  <a:txBody>
                    <a:bodyPr/>
                    <a:lstStyle/>
                    <a:p>
                      <a:pPr algn="r" rtl="0" fontAlgn="t"/>
                      <a:r>
                        <a:rPr lang="uk-UA" sz="1100" b="0" i="0" kern="1200" noProof="0" dirty="0">
                          <a:solidFill>
                            <a:srgbClr val="6C6463"/>
                          </a:solidFill>
                          <a:latin typeface="Gill Sans MT"/>
                          <a:ea typeface="+mn-ea"/>
                          <a:cs typeface="Gill Sans MT"/>
                        </a:rPr>
                        <a:t>Залучення представників міжнародної спільноти до процесу конкурсного добору суддів Вищого антикорупційного</a:t>
                      </a:r>
                      <a:r>
                        <a:rPr lang="uk-UA" sz="1100" b="0" i="0" kern="1200" baseline="0" noProof="0" dirty="0">
                          <a:solidFill>
                            <a:srgbClr val="6C6463"/>
                          </a:solidFill>
                          <a:latin typeface="Gill Sans MT"/>
                          <a:ea typeface="+mn-ea"/>
                          <a:cs typeface="Gill Sans MT"/>
                        </a:rPr>
                        <a:t> Суду є виправданим</a:t>
                      </a:r>
                      <a:r>
                        <a:rPr lang="uk-UA" sz="900" b="0" i="0" kern="1200" baseline="0" noProof="0" dirty="0">
                          <a:solidFill>
                            <a:srgbClr val="6C6463"/>
                          </a:solidFill>
                          <a:latin typeface="Gill Sans MT"/>
                          <a:ea typeface="+mn-ea"/>
                          <a:cs typeface="Gill Sans MT"/>
                        </a:rPr>
                        <a:t>*</a:t>
                      </a:r>
                      <a:r>
                        <a:rPr lang="uk-UA" sz="1100" b="0" i="0" kern="1200" noProof="0" dirty="0">
                          <a:solidFill>
                            <a:srgbClr val="6C6463"/>
                          </a:solidFill>
                          <a:latin typeface="Gill Sans MT"/>
                          <a:ea typeface="+mn-ea"/>
                          <a:cs typeface="Gill Sans MT"/>
                        </a:rPr>
                        <a:t>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algn="r" rtl="0" fontAlgn="t"/>
                      <a:r>
                        <a:rPr lang="uk-UA" sz="1100" b="0" i="0" kern="1200" noProof="0" dirty="0">
                          <a:solidFill>
                            <a:srgbClr val="6C6463"/>
                          </a:solidFill>
                          <a:latin typeface="Gill Sans MT"/>
                          <a:ea typeface="+mn-ea"/>
                          <a:cs typeface="Gill Sans MT"/>
                        </a:rPr>
                        <a:t>Надання можливості науковцям претендувати на посаду судді Верховного Суду</a:t>
                      </a:r>
                      <a:r>
                        <a:rPr lang="uk-UA" sz="1100" b="0" i="0" kern="1200" baseline="0" noProof="0" dirty="0">
                          <a:solidFill>
                            <a:srgbClr val="6C6463"/>
                          </a:solidFill>
                          <a:latin typeface="Gill Sans MT"/>
                          <a:ea typeface="+mn-ea"/>
                          <a:cs typeface="Gill Sans MT"/>
                        </a:rPr>
                        <a:t> та </a:t>
                      </a:r>
                      <a:r>
                        <a:rPr lang="uk-UA" sz="1100" b="0" i="0" kern="1200" noProof="0" dirty="0">
                          <a:solidFill>
                            <a:srgbClr val="6C6463"/>
                          </a:solidFill>
                          <a:latin typeface="Gill Sans MT"/>
                          <a:ea typeface="+mn-ea"/>
                          <a:cs typeface="Gill Sans MT"/>
                        </a:rPr>
                        <a:t>Вищого антикорупційного суду є позитивним та виправданим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algn="r" rtl="0" fontAlgn="t"/>
                      <a:r>
                        <a:rPr lang="uk-UA" sz="1100" b="0" i="0" kern="1200" noProof="0" dirty="0">
                          <a:solidFill>
                            <a:srgbClr val="6C6463"/>
                          </a:solidFill>
                          <a:latin typeface="Gill Sans MT"/>
                          <a:ea typeface="+mn-ea"/>
                          <a:cs typeface="Gill Sans MT"/>
                        </a:rPr>
                        <a:t> Залучення представників громадськості до процесу конкурсного добору суддів Верховного суду є виправданим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algn="r" rtl="0" fontAlgn="t"/>
                      <a:r>
                        <a:rPr lang="uk-UA" sz="1100" b="0" i="0" kern="1200" noProof="0" dirty="0">
                          <a:solidFill>
                            <a:srgbClr val="6C6463"/>
                          </a:solidFill>
                          <a:latin typeface="Gill Sans MT"/>
                          <a:ea typeface="+mn-ea"/>
                          <a:cs typeface="Gill Sans MT"/>
                        </a:rPr>
                        <a:t>Діяльність Громадської ради доброчесності у процесі конкурсного добору суддів Верховного Суду є ефективною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38" name="Прямая со стрелкой 37"/>
          <p:cNvCxnSpPr/>
          <p:nvPr/>
        </p:nvCxnSpPr>
        <p:spPr>
          <a:xfrm flipV="1">
            <a:off x="6684754" y="2972672"/>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p:nvPr/>
        </p:nvCxnSpPr>
        <p:spPr>
          <a:xfrm flipV="1">
            <a:off x="6660595" y="345528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29" name="Прямоугольник 28"/>
          <p:cNvSpPr/>
          <p:nvPr/>
        </p:nvSpPr>
        <p:spPr>
          <a:xfrm>
            <a:off x="6772551" y="4839584"/>
            <a:ext cx="1770599" cy="1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700" dirty="0">
                <a:solidFill>
                  <a:schemeClr val="bg1">
                    <a:lumMod val="50000"/>
                  </a:schemeClr>
                </a:solidFill>
                <a:latin typeface="Arial" panose="020B0604020202020204" pitchFamily="34" charset="0"/>
              </a:rPr>
              <a:t>*</a:t>
            </a:r>
            <a:r>
              <a:rPr lang="uk-UA" sz="600" dirty="0">
                <a:solidFill>
                  <a:srgbClr val="6C6463"/>
                </a:solidFill>
                <a:latin typeface="Gill Sans MT"/>
                <a:cs typeface="Gill Sans MT"/>
              </a:rPr>
              <a:t>Запитання додано у вересні 2018</a:t>
            </a:r>
            <a:endParaRPr lang="ru-RU" sz="600" dirty="0">
              <a:solidFill>
                <a:srgbClr val="6C6463"/>
              </a:solidFill>
              <a:latin typeface="Gill Sans MT"/>
              <a:cs typeface="Gill Sans MT"/>
            </a:endParaRPr>
          </a:p>
        </p:txBody>
      </p:sp>
    </p:spTree>
    <p:extLst>
      <p:ext uri="{BB962C8B-B14F-4D97-AF65-F5344CB8AC3E}">
        <p14:creationId xmlns:p14="http://schemas.microsoft.com/office/powerpoint/2010/main" val="1016626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9"/>
          <p:cNvGraphicFramePr>
            <a:graphicFrameLocks/>
          </p:cNvGraphicFramePr>
          <p:nvPr>
            <p:extLst/>
          </p:nvPr>
        </p:nvGraphicFramePr>
        <p:xfrm>
          <a:off x="727968" y="1844557"/>
          <a:ext cx="3776891" cy="2891993"/>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25</a:t>
            </a:fld>
            <a:endParaRPr lang="en-US" dirty="0"/>
          </a:p>
        </p:txBody>
      </p:sp>
      <p:sp>
        <p:nvSpPr>
          <p:cNvPr id="24" name="Content Placeholder 8"/>
          <p:cNvSpPr txBox="1">
            <a:spLocks/>
          </p:cNvSpPr>
          <p:nvPr/>
        </p:nvSpPr>
        <p:spPr>
          <a:xfrm>
            <a:off x="838200" y="1449387"/>
            <a:ext cx="7772400" cy="320040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ru-RU" sz="1100" dirty="0"/>
          </a:p>
        </p:txBody>
      </p:sp>
      <p:sp>
        <p:nvSpPr>
          <p:cNvPr id="2" name="Прямоугольник 1"/>
          <p:cNvSpPr/>
          <p:nvPr/>
        </p:nvSpPr>
        <p:spPr>
          <a:xfrm>
            <a:off x="727968" y="957771"/>
            <a:ext cx="3776891" cy="646331"/>
          </a:xfrm>
          <a:prstGeom prst="rect">
            <a:avLst/>
          </a:prstGeom>
        </p:spPr>
        <p:txBody>
          <a:bodyPr wrap="square">
            <a:spAutoFit/>
          </a:bodyPr>
          <a:lstStyle/>
          <a:p>
            <a:pPr lvl="0">
              <a:defRPr/>
            </a:pPr>
            <a:r>
              <a:rPr lang="uk-UA" sz="1200" b="1" dirty="0">
                <a:solidFill>
                  <a:srgbClr val="6C6463"/>
                </a:solidFill>
                <a:latin typeface="Gill Sans MT"/>
                <a:cs typeface="Gill Sans MT"/>
              </a:rPr>
              <a:t>Чи звертаєтесь до дисциплінарних органів зі скаргою щодо дій судді в судовому процесі або поза судом?</a:t>
            </a:r>
            <a:endParaRPr lang="ru-RU" sz="1200" b="1" dirty="0">
              <a:solidFill>
                <a:srgbClr val="6C6463"/>
              </a:solidFill>
              <a:latin typeface="Gill Sans MT"/>
              <a:cs typeface="Gill Sans MT"/>
            </a:endParaRPr>
          </a:p>
        </p:txBody>
      </p:sp>
      <p:sp>
        <p:nvSpPr>
          <p:cNvPr id="28" name="Прямоугольник 2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3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ru-RU" altLang="en-US" b="1" dirty="0">
                <a:solidFill>
                  <a:srgbClr val="651D32"/>
                </a:solidFill>
                <a:latin typeface="Gill Sans MT" panose="020B0502020104020203" pitchFamily="34" charset="0"/>
                <a:cs typeface="Arial" panose="020B0604020202020204" pitchFamily="34" charset="0"/>
              </a:rPr>
              <a:t>ІНСТИТУТ ДИСЦИПЛІНАРНОЇ СКАРГИ (13/17)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56" name="Прямоугольник 55"/>
          <p:cNvSpPr/>
          <p:nvPr/>
        </p:nvSpPr>
        <p:spPr>
          <a:xfrm>
            <a:off x="4988838" y="957771"/>
            <a:ext cx="3776891" cy="1015663"/>
          </a:xfrm>
          <a:prstGeom prst="rect">
            <a:avLst/>
          </a:prstGeom>
        </p:spPr>
        <p:txBody>
          <a:bodyPr wrap="square">
            <a:spAutoFit/>
          </a:bodyPr>
          <a:lstStyle/>
          <a:p>
            <a:r>
              <a:rPr lang="uk-UA" sz="1200" b="1" dirty="0">
                <a:solidFill>
                  <a:srgbClr val="6C6463"/>
                </a:solidFill>
                <a:latin typeface="Gill Sans MT"/>
                <a:cs typeface="Gill Sans MT"/>
              </a:rPr>
              <a:t>Чи використовуєте Ви інститут дисциплінарної скарги щодо судді для запобігання затягуванню судового процесу та/або іншим процесуальним порушенням під час розгляду справи, в якій берете участь:</a:t>
            </a:r>
          </a:p>
        </p:txBody>
      </p:sp>
      <p:sp>
        <p:nvSpPr>
          <p:cNvPr id="17" name="TextBox 16"/>
          <p:cNvSpPr txBox="1"/>
          <p:nvPr/>
        </p:nvSpPr>
        <p:spPr>
          <a:xfrm>
            <a:off x="2699719" y="261425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aphicFrame>
        <p:nvGraphicFramePr>
          <p:cNvPr id="13" name="Объект 9"/>
          <p:cNvGraphicFramePr>
            <a:graphicFrameLocks/>
          </p:cNvGraphicFramePr>
          <p:nvPr>
            <p:extLst/>
          </p:nvPr>
        </p:nvGraphicFramePr>
        <p:xfrm>
          <a:off x="4988838" y="1844557"/>
          <a:ext cx="3776891" cy="289199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942636" y="261425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Tree>
    <p:extLst>
      <p:ext uri="{BB962C8B-B14F-4D97-AF65-F5344CB8AC3E}">
        <p14:creationId xmlns:p14="http://schemas.microsoft.com/office/powerpoint/2010/main" val="3939482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26</a:t>
            </a:fld>
            <a:endParaRPr lang="en-US" dirty="0"/>
          </a:p>
        </p:txBody>
      </p:sp>
      <p:sp>
        <p:nvSpPr>
          <p:cNvPr id="24" name="Content Placeholder 8"/>
          <p:cNvSpPr txBox="1">
            <a:spLocks/>
          </p:cNvSpPr>
          <p:nvPr/>
        </p:nvSpPr>
        <p:spPr>
          <a:xfrm>
            <a:off x="838200" y="1449387"/>
            <a:ext cx="7772400" cy="320040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ru-RU" sz="1100" dirty="0"/>
          </a:p>
        </p:txBody>
      </p:sp>
      <p:sp>
        <p:nvSpPr>
          <p:cNvPr id="2" name="Прямоугольник 1"/>
          <p:cNvSpPr/>
          <p:nvPr/>
        </p:nvSpPr>
        <p:spPr>
          <a:xfrm>
            <a:off x="727968" y="957771"/>
            <a:ext cx="3776891" cy="646331"/>
          </a:xfrm>
          <a:prstGeom prst="rect">
            <a:avLst/>
          </a:prstGeom>
        </p:spPr>
        <p:txBody>
          <a:bodyPr wrap="square">
            <a:spAutoFit/>
          </a:bodyPr>
          <a:lstStyle/>
          <a:p>
            <a:pPr lvl="0">
              <a:defRPr/>
            </a:pPr>
            <a:r>
              <a:rPr lang="uk-UA" sz="1200" b="1" dirty="0">
                <a:solidFill>
                  <a:srgbClr val="6C6463"/>
                </a:solidFill>
                <a:latin typeface="Gill Sans MT"/>
                <a:cs typeface="Gill Sans MT"/>
              </a:rPr>
              <a:t>Чи вважаєте Ви за необхідне залучення адвокатів та прокурорів до проведення оцінювання суддів?</a:t>
            </a:r>
            <a:endParaRPr lang="ru-RU" sz="1200" b="1" dirty="0">
              <a:solidFill>
                <a:srgbClr val="6C6463"/>
              </a:solidFill>
              <a:latin typeface="Gill Sans MT"/>
              <a:cs typeface="Gill Sans MT"/>
            </a:endParaRPr>
          </a:p>
        </p:txBody>
      </p:sp>
      <p:sp>
        <p:nvSpPr>
          <p:cNvPr id="28" name="Прямоугольник 2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39" name="Title 7"/>
          <p:cNvSpPr txBox="1">
            <a:spLocks/>
          </p:cNvSpPr>
          <p:nvPr/>
        </p:nvSpPr>
        <p:spPr>
          <a:xfrm>
            <a:off x="626773" y="330470"/>
            <a:ext cx="8305496" cy="646331"/>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ОЦІНЮВАННЯ СУДДІВ І </a:t>
            </a:r>
            <a:r>
              <a:rPr lang="uk-UA" b="1" dirty="0">
                <a:solidFill>
                  <a:srgbClr val="651D32"/>
                </a:solidFill>
                <a:latin typeface="Gill Sans MT"/>
                <a:cs typeface="Gill Sans MT"/>
              </a:rPr>
              <a:t>РЕФОРМА ВИКОНАННЯ СУДОВИХ РІШЕНЬ </a:t>
            </a:r>
            <a:r>
              <a:rPr lang="ru-RU" altLang="en-US" b="1" dirty="0">
                <a:solidFill>
                  <a:srgbClr val="651D32"/>
                </a:solidFill>
                <a:latin typeface="Gill Sans MT" panose="020B0502020104020203" pitchFamily="34" charset="0"/>
                <a:cs typeface="Arial" panose="020B0604020202020204" pitchFamily="34" charset="0"/>
              </a:rPr>
              <a:t>(14/17)</a:t>
            </a:r>
            <a:endParaRPr lang="en-US" altLang="en-US" b="1" dirty="0">
              <a:solidFill>
                <a:srgbClr val="651D32"/>
              </a:solidFill>
              <a:latin typeface="Gill Sans MT" panose="020B0502020104020203" pitchFamily="34" charset="0"/>
              <a:cs typeface="Arial" panose="020B0604020202020204" pitchFamily="34" charset="0"/>
            </a:endParaRPr>
          </a:p>
        </p:txBody>
      </p:sp>
      <p:graphicFrame>
        <p:nvGraphicFramePr>
          <p:cNvPr id="57" name="Объект 9"/>
          <p:cNvGraphicFramePr>
            <a:graphicFrameLocks/>
          </p:cNvGraphicFramePr>
          <p:nvPr>
            <p:extLst/>
          </p:nvPr>
        </p:nvGraphicFramePr>
        <p:xfrm>
          <a:off x="727968" y="1325983"/>
          <a:ext cx="3776891" cy="289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Объект 13"/>
          <p:cNvGraphicFramePr>
            <a:graphicFrameLocks/>
          </p:cNvGraphicFramePr>
          <p:nvPr>
            <p:extLst/>
          </p:nvPr>
        </p:nvGraphicFramePr>
        <p:xfrm>
          <a:off x="4844284" y="1605394"/>
          <a:ext cx="4105741" cy="2891993"/>
        </p:xfrm>
        <a:graphic>
          <a:graphicData uri="http://schemas.openxmlformats.org/drawingml/2006/chart">
            <c:chart xmlns:c="http://schemas.openxmlformats.org/drawingml/2006/chart" xmlns:r="http://schemas.openxmlformats.org/officeDocument/2006/relationships" r:id="rId4"/>
          </a:graphicData>
        </a:graphic>
      </p:graphicFrame>
      <p:sp>
        <p:nvSpPr>
          <p:cNvPr id="18" name="Прямоугольник 17"/>
          <p:cNvSpPr/>
          <p:nvPr/>
        </p:nvSpPr>
        <p:spPr>
          <a:xfrm>
            <a:off x="4987116" y="959063"/>
            <a:ext cx="3751668" cy="646331"/>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a:t>
            </a:r>
            <a:r>
              <a:rPr lang="ru-RU" sz="1200" b="1" dirty="0">
                <a:solidFill>
                  <a:srgbClr val="6C6463"/>
                </a:solidFill>
                <a:latin typeface="Gill Sans MT"/>
                <a:cs typeface="Gill Sans MT"/>
              </a:rPr>
              <a:t>добре </a:t>
            </a:r>
            <a:r>
              <a:rPr lang="uk-UA" sz="1200" b="1" dirty="0">
                <a:solidFill>
                  <a:srgbClr val="6C6463"/>
                </a:solidFill>
                <a:latin typeface="Gill Sans MT"/>
                <a:cs typeface="Gill Sans MT"/>
              </a:rPr>
              <a:t>Ви вважаєте</a:t>
            </a:r>
            <a:r>
              <a:rPr lang="en-US" sz="1200" b="1" dirty="0">
                <a:solidFill>
                  <a:srgbClr val="6C6463"/>
                </a:solidFill>
                <a:cs typeface="Gill Sans MT"/>
              </a:rPr>
              <a:t> </a:t>
            </a:r>
            <a:r>
              <a:rPr lang="uk-UA" sz="1200" b="1" dirty="0">
                <a:solidFill>
                  <a:srgbClr val="6C6463"/>
                </a:solidFill>
                <a:latin typeface="Gill Sans MT"/>
                <a:cs typeface="Gill Sans MT"/>
              </a:rPr>
              <a:t>себе обізнаним</a:t>
            </a:r>
            <a:r>
              <a:rPr lang="en-US" sz="1200" b="1" dirty="0">
                <a:solidFill>
                  <a:srgbClr val="6C6463"/>
                </a:solidFill>
                <a:cs typeface="Gill Sans MT"/>
              </a:rPr>
              <a:t> </a:t>
            </a:r>
            <a:r>
              <a:rPr lang="uk-UA" sz="1200" b="1" dirty="0">
                <a:solidFill>
                  <a:srgbClr val="6C6463"/>
                </a:solidFill>
                <a:latin typeface="Gill Sans MT"/>
                <a:cs typeface="Gill Sans MT"/>
              </a:rPr>
              <a:t>із останньою реформою примусового виконання судових рішень?</a:t>
            </a:r>
          </a:p>
        </p:txBody>
      </p:sp>
      <p:sp>
        <p:nvSpPr>
          <p:cNvPr id="20" name="TextBox 19"/>
          <p:cNvSpPr txBox="1"/>
          <p:nvPr/>
        </p:nvSpPr>
        <p:spPr>
          <a:xfrm>
            <a:off x="7422319" y="1529671"/>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1" name="TextBox 20"/>
          <p:cNvSpPr txBox="1"/>
          <p:nvPr/>
        </p:nvSpPr>
        <p:spPr>
          <a:xfrm>
            <a:off x="2766831" y="202702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3" name="Правая фигурная скобка 22"/>
          <p:cNvSpPr/>
          <p:nvPr/>
        </p:nvSpPr>
        <p:spPr>
          <a:xfrm>
            <a:off x="8237558" y="1765104"/>
            <a:ext cx="45719" cy="1728000"/>
          </a:xfrm>
          <a:prstGeom prst="rightBrac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25" name="TextBox 24"/>
          <p:cNvSpPr txBox="1"/>
          <p:nvPr/>
        </p:nvSpPr>
        <p:spPr>
          <a:xfrm>
            <a:off x="8332132" y="2511930"/>
            <a:ext cx="375103" cy="246221"/>
          </a:xfrm>
          <a:prstGeom prst="rect">
            <a:avLst/>
          </a:prstGeom>
          <a:noFill/>
        </p:spPr>
        <p:txBody>
          <a:bodyPr wrap="none" lIns="0" tIns="0" rIns="0" bIns="0" rtlCol="0">
            <a:spAutoFit/>
          </a:bodyPr>
          <a:lstStyle/>
          <a:p>
            <a:pPr marR="0" lvl="0" indent="0" fontAlgn="auto">
              <a:lnSpc>
                <a:spcPct val="100000"/>
              </a:lnSpc>
              <a:spcBef>
                <a:spcPts val="0"/>
              </a:spcBef>
              <a:spcAft>
                <a:spcPts val="0"/>
              </a:spcAft>
              <a:buClrTx/>
              <a:buSzTx/>
              <a:buFontTx/>
              <a:buNone/>
              <a:tabLst/>
              <a:defRPr/>
            </a:pPr>
            <a:r>
              <a:rPr lang="uk-UA" sz="1600" b="1" dirty="0">
                <a:solidFill>
                  <a:schemeClr val="tx2"/>
                </a:solidFill>
                <a:latin typeface="Gill Sans MT"/>
                <a:cs typeface="Gill Sans MT"/>
              </a:rPr>
              <a:t>63%</a:t>
            </a:r>
            <a:endParaRPr lang="ru-RU" sz="1600" b="1" dirty="0" err="1">
              <a:solidFill>
                <a:schemeClr val="tx2"/>
              </a:solidFill>
              <a:latin typeface="Gill Sans MT"/>
              <a:cs typeface="Gill Sans MT"/>
            </a:endParaRPr>
          </a:p>
        </p:txBody>
      </p:sp>
    </p:spTree>
    <p:extLst>
      <p:ext uri="{BB962C8B-B14F-4D97-AF65-F5344CB8AC3E}">
        <p14:creationId xmlns:p14="http://schemas.microsoft.com/office/powerpoint/2010/main" val="113954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Объект 9"/>
          <p:cNvGraphicFramePr>
            <a:graphicFrameLocks/>
          </p:cNvGraphicFramePr>
          <p:nvPr>
            <p:extLst/>
          </p:nvPr>
        </p:nvGraphicFramePr>
        <p:xfrm>
          <a:off x="-448951" y="1359850"/>
          <a:ext cx="3776891" cy="2891993"/>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2"/>
          </p:nvPr>
        </p:nvSpPr>
        <p:spPr>
          <a:xfrm>
            <a:off x="152400" y="4824091"/>
            <a:ext cx="2133600" cy="1861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D91A58-12D5-4546-995B-9323A3D8C075}"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21" name="Прямоугольник 20"/>
          <p:cNvSpPr/>
          <p:nvPr/>
        </p:nvSpPr>
        <p:spPr>
          <a:xfrm>
            <a:off x="626773" y="4823542"/>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2" name="Title 7"/>
          <p:cNvSpPr txBox="1">
            <a:spLocks/>
          </p:cNvSpPr>
          <p:nvPr/>
        </p:nvSpPr>
        <p:spPr>
          <a:xfrm>
            <a:off x="644529" y="346136"/>
            <a:ext cx="8305496" cy="369332"/>
          </a:xfrm>
          <a:prstGeom prst="rect">
            <a:avLst/>
          </a:prstGeom>
        </p:spPr>
        <p:txBody>
          <a:bodyPr vert="horz" lIns="91440" tIns="45720" rIns="91440" bIns="45720" rtlCol="0" anchor="b" anchorCtr="0">
            <a:spAutoFit/>
          </a:bodyPr>
          <a:lstStyle/>
          <a:p>
            <a:r>
              <a:rPr lang="uk-UA" b="1" dirty="0">
                <a:solidFill>
                  <a:srgbClr val="651D32"/>
                </a:solidFill>
                <a:latin typeface="Gill Sans MT"/>
                <a:ea typeface="+mj-ea"/>
                <a:cs typeface="Gill Sans MT"/>
              </a:rPr>
              <a:t>ІНСТИТУТ ПРИВАТНИХ ВИКОНАВЦІВ СУДОВИХ РІШЕНЬ (15/17)</a:t>
            </a:r>
            <a:endParaRPr lang="en-US" altLang="en-US" b="1" dirty="0">
              <a:solidFill>
                <a:srgbClr val="651D32"/>
              </a:solidFill>
              <a:latin typeface="Gill Sans MT"/>
              <a:ea typeface="+mj-ea"/>
              <a:cs typeface="Gill Sans MT"/>
            </a:endParaRPr>
          </a:p>
        </p:txBody>
      </p:sp>
      <p:sp>
        <p:nvSpPr>
          <p:cNvPr id="27" name="Прямоугольник 26"/>
          <p:cNvSpPr/>
          <p:nvPr/>
        </p:nvSpPr>
        <p:spPr>
          <a:xfrm>
            <a:off x="644529" y="954732"/>
            <a:ext cx="2841622" cy="830997"/>
          </a:xfrm>
          <a:prstGeom prst="rect">
            <a:avLst/>
          </a:prstGeom>
        </p:spPr>
        <p:txBody>
          <a:bodyPr wrap="square">
            <a:spAutoFit/>
          </a:bodyPr>
          <a:lstStyle/>
          <a:p>
            <a:r>
              <a:rPr lang="uk-UA" sz="1200" b="1" dirty="0">
                <a:solidFill>
                  <a:srgbClr val="6C6463"/>
                </a:solidFill>
                <a:latin typeface="Gill Sans MT"/>
                <a:cs typeface="Gill Sans MT"/>
              </a:rPr>
              <a:t>Чи відомо Вам про запровадження інституту приватних виконавців судових рішень?</a:t>
            </a:r>
          </a:p>
        </p:txBody>
      </p:sp>
      <p:graphicFrame>
        <p:nvGraphicFramePr>
          <p:cNvPr id="10" name="Объект 13"/>
          <p:cNvGraphicFramePr>
            <a:graphicFrameLocks/>
          </p:cNvGraphicFramePr>
          <p:nvPr>
            <p:extLst/>
          </p:nvPr>
        </p:nvGraphicFramePr>
        <p:xfrm>
          <a:off x="3486151" y="1621858"/>
          <a:ext cx="2609849" cy="2823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Объект 13"/>
          <p:cNvGraphicFramePr>
            <a:graphicFrameLocks/>
          </p:cNvGraphicFramePr>
          <p:nvPr>
            <p:extLst/>
          </p:nvPr>
        </p:nvGraphicFramePr>
        <p:xfrm>
          <a:off x="6146802" y="1621858"/>
          <a:ext cx="2609849" cy="2823399"/>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3486152" y="954732"/>
            <a:ext cx="2609848" cy="646331"/>
          </a:xfrm>
          <a:prstGeom prst="rect">
            <a:avLst/>
          </a:prstGeom>
        </p:spPr>
        <p:txBody>
          <a:bodyPr wrap="square">
            <a:spAutoFit/>
          </a:bodyPr>
          <a:lstStyle/>
          <a:p>
            <a:r>
              <a:rPr lang="uk-UA" sz="1200" b="1" dirty="0">
                <a:solidFill>
                  <a:srgbClr val="6C6463"/>
                </a:solidFill>
                <a:latin typeface="Gill Sans MT"/>
                <a:cs typeface="Gill Sans MT"/>
              </a:rPr>
              <a:t>Чи доводилося Вам звертатися за послугами до приватних виконавців судових рішень?</a:t>
            </a:r>
          </a:p>
        </p:txBody>
      </p:sp>
      <p:sp>
        <p:nvSpPr>
          <p:cNvPr id="13" name="Прямоугольник 12"/>
          <p:cNvSpPr/>
          <p:nvPr/>
        </p:nvSpPr>
        <p:spPr>
          <a:xfrm>
            <a:off x="6096000" y="954732"/>
            <a:ext cx="2871781" cy="461665"/>
          </a:xfrm>
          <a:prstGeom prst="rect">
            <a:avLst/>
          </a:prstGeom>
        </p:spPr>
        <p:txBody>
          <a:bodyPr wrap="square">
            <a:spAutoFit/>
          </a:bodyPr>
          <a:lstStyle/>
          <a:p>
            <a:r>
              <a:rPr lang="uk-UA" sz="1200" b="1" dirty="0">
                <a:solidFill>
                  <a:srgbClr val="6C6463"/>
                </a:solidFill>
                <a:latin typeface="Gill Sans MT"/>
                <a:cs typeface="Gill Sans MT"/>
              </a:rPr>
              <a:t>Якщо так, то як Ви оцінюєте загалом їх роботу?</a:t>
            </a:r>
          </a:p>
        </p:txBody>
      </p:sp>
      <p:cxnSp>
        <p:nvCxnSpPr>
          <p:cNvPr id="14" name="Прямая со стрелкой 13"/>
          <p:cNvCxnSpPr/>
          <p:nvPr/>
        </p:nvCxnSpPr>
        <p:spPr>
          <a:xfrm>
            <a:off x="2599267" y="2628661"/>
            <a:ext cx="803472" cy="0"/>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90438" y="2354763"/>
            <a:ext cx="495649" cy="246221"/>
          </a:xfrm>
          <a:prstGeom prst="rect">
            <a:avLst/>
          </a:prstGeom>
          <a:noFill/>
        </p:spPr>
        <p:txBody>
          <a:bodyPr wrap="none" rtlCol="0">
            <a:spAutoFit/>
          </a:bodyPr>
          <a:lstStyle/>
          <a:p>
            <a:r>
              <a:rPr lang="en-US" sz="1000" dirty="0">
                <a:solidFill>
                  <a:srgbClr val="6C6463"/>
                </a:solidFill>
              </a:rPr>
              <a:t>n</a:t>
            </a:r>
            <a:r>
              <a:rPr lang="uk-UA" sz="1000" dirty="0">
                <a:solidFill>
                  <a:srgbClr val="6C6463"/>
                </a:solidFill>
              </a:rPr>
              <a:t>=314</a:t>
            </a:r>
            <a:endParaRPr lang="ru-RU" sz="1000" dirty="0">
              <a:solidFill>
                <a:srgbClr val="6C6463"/>
              </a:solidFill>
            </a:endParaRPr>
          </a:p>
        </p:txBody>
      </p:sp>
      <p:cxnSp>
        <p:nvCxnSpPr>
          <p:cNvPr id="16" name="Прямая со стрелкой 15"/>
          <p:cNvCxnSpPr/>
          <p:nvPr/>
        </p:nvCxnSpPr>
        <p:spPr>
          <a:xfrm>
            <a:off x="5691920" y="1986329"/>
            <a:ext cx="540000" cy="0"/>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29690" y="1763233"/>
            <a:ext cx="434734" cy="246221"/>
          </a:xfrm>
          <a:prstGeom prst="rect">
            <a:avLst/>
          </a:prstGeom>
          <a:noFill/>
        </p:spPr>
        <p:txBody>
          <a:bodyPr wrap="none" rtlCol="0">
            <a:spAutoFit/>
          </a:bodyPr>
          <a:lstStyle/>
          <a:p>
            <a:r>
              <a:rPr lang="en-US" sz="1000" dirty="0">
                <a:solidFill>
                  <a:srgbClr val="6C6463"/>
                </a:solidFill>
              </a:rPr>
              <a:t>n</a:t>
            </a:r>
            <a:r>
              <a:rPr lang="uk-UA" sz="1000" dirty="0">
                <a:solidFill>
                  <a:srgbClr val="6C6463"/>
                </a:solidFill>
              </a:rPr>
              <a:t>=70</a:t>
            </a:r>
            <a:endParaRPr lang="ru-RU" sz="1000" dirty="0">
              <a:solidFill>
                <a:srgbClr val="6C6463"/>
              </a:solidFill>
            </a:endParaRPr>
          </a:p>
        </p:txBody>
      </p:sp>
      <p:sp>
        <p:nvSpPr>
          <p:cNvPr id="19" name="TextBox 18"/>
          <p:cNvSpPr txBox="1"/>
          <p:nvPr/>
        </p:nvSpPr>
        <p:spPr>
          <a:xfrm>
            <a:off x="4842096" y="1584781"/>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0" name="TextBox 19"/>
          <p:cNvSpPr txBox="1"/>
          <p:nvPr/>
        </p:nvSpPr>
        <p:spPr>
          <a:xfrm>
            <a:off x="7510627" y="1584781"/>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6" name="TextBox 25"/>
          <p:cNvSpPr txBox="1"/>
          <p:nvPr/>
        </p:nvSpPr>
        <p:spPr>
          <a:xfrm>
            <a:off x="1081898" y="202702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3" name="Правая фигурная скобка 22"/>
          <p:cNvSpPr/>
          <p:nvPr/>
        </p:nvSpPr>
        <p:spPr>
          <a:xfrm>
            <a:off x="8319854" y="1765104"/>
            <a:ext cx="45719" cy="1260000"/>
          </a:xfrm>
          <a:prstGeom prst="rightBrac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28" name="TextBox 27"/>
          <p:cNvSpPr txBox="1"/>
          <p:nvPr/>
        </p:nvSpPr>
        <p:spPr>
          <a:xfrm>
            <a:off x="8414428" y="2274186"/>
            <a:ext cx="375103" cy="246221"/>
          </a:xfrm>
          <a:prstGeom prst="rect">
            <a:avLst/>
          </a:prstGeom>
          <a:noFill/>
        </p:spPr>
        <p:txBody>
          <a:bodyPr wrap="none" lIns="0" tIns="0" rIns="0" bIns="0" rtlCol="0">
            <a:spAutoFit/>
          </a:bodyPr>
          <a:lstStyle/>
          <a:p>
            <a:pPr marR="0" lvl="0" indent="0" fontAlgn="auto">
              <a:lnSpc>
                <a:spcPct val="100000"/>
              </a:lnSpc>
              <a:spcBef>
                <a:spcPts val="0"/>
              </a:spcBef>
              <a:spcAft>
                <a:spcPts val="0"/>
              </a:spcAft>
              <a:buClrTx/>
              <a:buSzTx/>
              <a:buFontTx/>
              <a:buNone/>
              <a:tabLst/>
              <a:defRPr/>
            </a:pPr>
            <a:r>
              <a:rPr lang="uk-UA" sz="1600" b="1" dirty="0">
                <a:solidFill>
                  <a:schemeClr val="tx2"/>
                </a:solidFill>
                <a:latin typeface="Gill Sans MT"/>
                <a:cs typeface="Gill Sans MT"/>
              </a:rPr>
              <a:t>49%</a:t>
            </a:r>
            <a:endParaRPr lang="ru-RU" sz="1600" b="1" dirty="0" err="1">
              <a:solidFill>
                <a:schemeClr val="tx2"/>
              </a:solidFill>
              <a:latin typeface="Gill Sans MT"/>
              <a:cs typeface="Gill Sans MT"/>
            </a:endParaRPr>
          </a:p>
        </p:txBody>
      </p:sp>
    </p:spTree>
    <p:extLst>
      <p:ext uri="{BB962C8B-B14F-4D97-AF65-F5344CB8AC3E}">
        <p14:creationId xmlns:p14="http://schemas.microsoft.com/office/powerpoint/2010/main" val="169863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p:cNvGraphicFramePr>
            <a:graphicFrameLocks/>
          </p:cNvGraphicFramePr>
          <p:nvPr>
            <p:extLst/>
          </p:nvPr>
        </p:nvGraphicFramePr>
        <p:xfrm>
          <a:off x="1811866" y="1173372"/>
          <a:ext cx="5476953" cy="1027407"/>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28</a:t>
            </a:fld>
            <a:endParaRPr lang="en-US"/>
          </a:p>
        </p:txBody>
      </p:sp>
      <p:sp>
        <p:nvSpPr>
          <p:cNvPr id="18" name="Прямоугольник 1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19" name="Прямоугольник 18"/>
          <p:cNvSpPr/>
          <p:nvPr/>
        </p:nvSpPr>
        <p:spPr>
          <a:xfrm>
            <a:off x="727967" y="848747"/>
            <a:ext cx="8263633" cy="461665"/>
          </a:xfrm>
          <a:prstGeom prst="rect">
            <a:avLst/>
          </a:prstGeom>
        </p:spPr>
        <p:txBody>
          <a:bodyPr wrap="square">
            <a:spAutoFit/>
          </a:bodyPr>
          <a:lstStyle/>
          <a:p>
            <a:pPr lvl="0">
              <a:defRPr/>
            </a:pPr>
            <a:r>
              <a:rPr lang="uk-UA" sz="1200" b="1" dirty="0">
                <a:solidFill>
                  <a:srgbClr val="6C6463"/>
                </a:solidFill>
                <a:latin typeface="Gill Sans MT"/>
                <a:cs typeface="Gill Sans MT"/>
              </a:rPr>
              <a:t>Чи вважаєте Ви, що участь присяжних при відправленні правосуддя сприяє підвищенню рівня суспільної довіри до суду?</a:t>
            </a:r>
          </a:p>
        </p:txBody>
      </p:sp>
      <p:grpSp>
        <p:nvGrpSpPr>
          <p:cNvPr id="5" name="Группа 33"/>
          <p:cNvGrpSpPr/>
          <p:nvPr/>
        </p:nvGrpSpPr>
        <p:grpSpPr>
          <a:xfrm>
            <a:off x="7288820" y="1225541"/>
            <a:ext cx="112898" cy="772422"/>
            <a:chOff x="4832895" y="4015194"/>
            <a:chExt cx="79187" cy="541784"/>
          </a:xfrm>
        </p:grpSpPr>
        <p:sp>
          <p:nvSpPr>
            <p:cNvPr id="35" name="Прямоугольник 34"/>
            <p:cNvSpPr/>
            <p:nvPr/>
          </p:nvSpPr>
          <p:spPr>
            <a:xfrm>
              <a:off x="4832895" y="4015194"/>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6" name="Прямоугольник 35"/>
            <p:cNvSpPr/>
            <p:nvPr/>
          </p:nvSpPr>
          <p:spPr>
            <a:xfrm>
              <a:off x="4832895" y="4166196"/>
              <a:ext cx="79187" cy="72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7" name="Прямоугольник 36"/>
            <p:cNvSpPr/>
            <p:nvPr/>
          </p:nvSpPr>
          <p:spPr>
            <a:xfrm>
              <a:off x="4832895" y="4325587"/>
              <a:ext cx="79187" cy="72000"/>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8" name="Прямоугольник 37"/>
            <p:cNvSpPr/>
            <p:nvPr/>
          </p:nvSpPr>
          <p:spPr>
            <a:xfrm>
              <a:off x="4832895" y="4484978"/>
              <a:ext cx="79187" cy="72000"/>
            </a:xfrm>
            <a:prstGeom prst="rect">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grpSp>
      <p:graphicFrame>
        <p:nvGraphicFramePr>
          <p:cNvPr id="22" name="Таблица 21"/>
          <p:cNvGraphicFramePr>
            <a:graphicFrameLocks noGrp="1"/>
          </p:cNvGraphicFramePr>
          <p:nvPr>
            <p:extLst/>
          </p:nvPr>
        </p:nvGraphicFramePr>
        <p:xfrm>
          <a:off x="7526727" y="1180695"/>
          <a:ext cx="1114696" cy="855368"/>
        </p:xfrm>
        <a:graphic>
          <a:graphicData uri="http://schemas.openxmlformats.org/drawingml/2006/table">
            <a:tbl>
              <a:tblPr/>
              <a:tblGrid>
                <a:gridCol w="1114696">
                  <a:extLst>
                    <a:ext uri="{9D8B030D-6E8A-4147-A177-3AD203B41FA5}">
                      <a16:colId xmlns:a16="http://schemas.microsoft.com/office/drawing/2014/main" val="1311658603"/>
                    </a:ext>
                  </a:extLst>
                </a:gridCol>
              </a:tblGrid>
              <a:tr h="213842">
                <a:tc>
                  <a:txBody>
                    <a:bodyPr/>
                    <a:lstStyle/>
                    <a:p>
                      <a:pPr marL="0" algn="l" defTabSz="457200" rtl="0" eaLnBrk="1" fontAlgn="b" latinLnBrk="0" hangingPunct="1">
                        <a:defRPr sz="1150" b="0" i="0" u="none" strike="noStrike" kern="1200" baseline="0">
                          <a:solidFill>
                            <a:srgbClr val="717171"/>
                          </a:solidFill>
                          <a:latin typeface="Gill Sans MT" panose="020B0502020104020203" pitchFamily="34" charset="0"/>
                          <a:ea typeface="+mn-ea"/>
                          <a:cs typeface="+mn-cs"/>
                        </a:defRPr>
                      </a:pPr>
                      <a:r>
                        <a:rPr lang="uk-UA" sz="1150" b="0" i="0" u="none" strike="noStrike" kern="1200" baseline="0" noProof="0" dirty="0">
                          <a:solidFill>
                            <a:srgbClr val="717171"/>
                          </a:solidFill>
                          <a:latin typeface="Gill Sans MT" panose="020B0502020104020203" pitchFamily="34" charset="0"/>
                          <a:ea typeface="+mn-ea"/>
                          <a:cs typeface="+mn-cs"/>
                        </a:rPr>
                        <a:t>Так</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75492"/>
                  </a:ext>
                </a:extLst>
              </a:tr>
              <a:tr h="213842">
                <a:tc>
                  <a:txBody>
                    <a:bodyPr/>
                    <a:lstStyle/>
                    <a:p>
                      <a:pPr marL="0" algn="l" defTabSz="457200" rtl="0" eaLnBrk="1" fontAlgn="b" latinLnBrk="0" hangingPunct="1">
                        <a:defRPr sz="1150" b="0" i="0" u="none" strike="noStrike" kern="1200" baseline="0">
                          <a:solidFill>
                            <a:srgbClr val="717171"/>
                          </a:solidFill>
                          <a:latin typeface="Gill Sans MT" panose="020B0502020104020203" pitchFamily="34" charset="0"/>
                          <a:ea typeface="+mn-ea"/>
                          <a:cs typeface="+mn-cs"/>
                        </a:defRPr>
                      </a:pPr>
                      <a:r>
                        <a:rPr lang="uk-UA" sz="1150" b="0" i="0" u="none" strike="noStrike" kern="1200" baseline="0" noProof="0" dirty="0">
                          <a:solidFill>
                            <a:srgbClr val="717171"/>
                          </a:solidFill>
                          <a:latin typeface="Gill Sans MT" panose="020B0502020104020203" pitchFamily="34" charset="0"/>
                          <a:ea typeface="+mn-ea"/>
                          <a:cs typeface="+mn-cs"/>
                        </a:rPr>
                        <a:t>Ні</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03072"/>
                  </a:ext>
                </a:extLst>
              </a:tr>
              <a:tr h="213842">
                <a:tc>
                  <a:txBody>
                    <a:bodyPr/>
                    <a:lstStyle/>
                    <a:p>
                      <a:pPr marL="0" algn="l" defTabSz="457200" rtl="0" eaLnBrk="1" fontAlgn="b" latinLnBrk="0" hangingPunct="1">
                        <a:defRPr sz="1150" b="0" i="0" u="none" strike="noStrike" kern="1200" baseline="0">
                          <a:solidFill>
                            <a:srgbClr val="717171"/>
                          </a:solidFill>
                          <a:latin typeface="Gill Sans MT" panose="020B0502020104020203" pitchFamily="34" charset="0"/>
                          <a:ea typeface="+mn-ea"/>
                          <a:cs typeface="+mn-cs"/>
                        </a:defRPr>
                      </a:pPr>
                      <a:r>
                        <a:rPr lang="uk-UA" sz="1150" b="0" i="0" u="none" strike="noStrike" kern="1200" baseline="0" noProof="0" dirty="0">
                          <a:solidFill>
                            <a:srgbClr val="717171"/>
                          </a:solidFill>
                          <a:latin typeface="Gill Sans MT" panose="020B0502020104020203" pitchFamily="34" charset="0"/>
                          <a:ea typeface="+mn-ea"/>
                          <a:cs typeface="+mn-cs"/>
                        </a:rPr>
                        <a:t>Важко сказати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355993"/>
                  </a:ext>
                </a:extLst>
              </a:tr>
              <a:tr h="213842">
                <a:tc>
                  <a:txBody>
                    <a:bodyPr/>
                    <a:lstStyle/>
                    <a:p>
                      <a:pPr marL="0" algn="l" defTabSz="457200" rtl="0" eaLnBrk="1" fontAlgn="b" latinLnBrk="0" hangingPunct="1">
                        <a:defRPr sz="1150" b="0" i="0" u="none" strike="noStrike" kern="1200" baseline="0">
                          <a:solidFill>
                            <a:srgbClr val="717171"/>
                          </a:solidFill>
                          <a:latin typeface="Gill Sans MT" panose="020B0502020104020203" pitchFamily="34" charset="0"/>
                          <a:ea typeface="+mn-ea"/>
                          <a:cs typeface="+mn-cs"/>
                        </a:defRPr>
                      </a:pPr>
                      <a:r>
                        <a:rPr lang="uk-UA" sz="1150" b="0" i="0" u="none" strike="noStrike" kern="1200" baseline="0" noProof="0" dirty="0">
                          <a:solidFill>
                            <a:srgbClr val="717171"/>
                          </a:solidFill>
                          <a:latin typeface="Gill Sans MT" panose="020B0502020104020203" pitchFamily="34" charset="0"/>
                          <a:ea typeface="+mn-ea"/>
                          <a:cs typeface="+mn-cs"/>
                        </a:rPr>
                        <a:t>Відмова</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8516969"/>
                  </a:ext>
                </a:extLst>
              </a:tr>
            </a:tbl>
          </a:graphicData>
        </a:graphic>
      </p:graphicFrame>
      <p:sp>
        <p:nvSpPr>
          <p:cNvPr id="24"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УЧАСТЬ ПРИСЯЖНИХ ПРИ ВІДПРАВЛЕННІ ПРАВОСУДДЯ (16</a:t>
            </a:r>
            <a:r>
              <a:rPr lang="en-US" altLang="en-US" b="1" dirty="0">
                <a:solidFill>
                  <a:srgbClr val="651D32"/>
                </a:solidFill>
                <a:latin typeface="Gill Sans MT" panose="020B0502020104020203" pitchFamily="34" charset="0"/>
                <a:cs typeface="Arial" panose="020B0604020202020204" pitchFamily="34" charset="0"/>
              </a:rPr>
              <a:t>/</a:t>
            </a:r>
            <a:r>
              <a:rPr lang="ru-RU" altLang="en-US" b="1" dirty="0">
                <a:solidFill>
                  <a:srgbClr val="651D32"/>
                </a:solidFill>
                <a:latin typeface="Gill Sans MT" panose="020B0502020104020203" pitchFamily="34" charset="0"/>
                <a:cs typeface="Arial" panose="020B0604020202020204" pitchFamily="34" charset="0"/>
              </a:rPr>
              <a:t>17</a:t>
            </a:r>
            <a:r>
              <a:rPr lang="en-US" altLang="en-US" b="1" dirty="0">
                <a:solidFill>
                  <a:srgbClr val="651D32"/>
                </a:solidFill>
                <a:latin typeface="Gill Sans MT" panose="020B0502020104020203" pitchFamily="34" charset="0"/>
                <a:cs typeface="Arial" panose="020B0604020202020204" pitchFamily="34" charset="0"/>
              </a:rPr>
              <a:t>)</a:t>
            </a:r>
          </a:p>
        </p:txBody>
      </p:sp>
      <p:graphicFrame>
        <p:nvGraphicFramePr>
          <p:cNvPr id="17" name="Объект 13"/>
          <p:cNvGraphicFramePr>
            <a:graphicFrameLocks/>
          </p:cNvGraphicFramePr>
          <p:nvPr>
            <p:extLst/>
          </p:nvPr>
        </p:nvGraphicFramePr>
        <p:xfrm>
          <a:off x="4486276" y="2370215"/>
          <a:ext cx="4155147" cy="2127036"/>
        </p:xfrm>
        <a:graphic>
          <a:graphicData uri="http://schemas.openxmlformats.org/drawingml/2006/chart">
            <c:chart xmlns:c="http://schemas.openxmlformats.org/drawingml/2006/chart" xmlns:r="http://schemas.openxmlformats.org/officeDocument/2006/relationships" r:id="rId4"/>
          </a:graphicData>
        </a:graphic>
      </p:graphicFrame>
      <p:sp>
        <p:nvSpPr>
          <p:cNvPr id="20" name="Прямоугольник 19"/>
          <p:cNvSpPr/>
          <p:nvPr/>
        </p:nvSpPr>
        <p:spPr>
          <a:xfrm>
            <a:off x="791665" y="2088488"/>
            <a:ext cx="1734577" cy="276999"/>
          </a:xfrm>
          <a:prstGeom prst="rect">
            <a:avLst/>
          </a:prstGeom>
        </p:spPr>
        <p:txBody>
          <a:bodyPr wrap="square">
            <a:spAutoFit/>
          </a:bodyPr>
          <a:lstStyle/>
          <a:p>
            <a:pPr lvl="0">
              <a:defRPr/>
            </a:pPr>
            <a:r>
              <a:rPr lang="uk-UA" sz="1200" b="1" dirty="0">
                <a:solidFill>
                  <a:srgbClr val="6C6463"/>
                </a:solidFill>
                <a:latin typeface="Gill Sans MT"/>
                <a:cs typeface="Gill Sans MT"/>
              </a:rPr>
              <a:t>Якщо так, то чому?</a:t>
            </a:r>
          </a:p>
        </p:txBody>
      </p:sp>
      <p:sp>
        <p:nvSpPr>
          <p:cNvPr id="21" name="Прямоугольник 20"/>
          <p:cNvSpPr/>
          <p:nvPr/>
        </p:nvSpPr>
        <p:spPr>
          <a:xfrm>
            <a:off x="5953043" y="2088488"/>
            <a:ext cx="1559989" cy="276999"/>
          </a:xfrm>
          <a:prstGeom prst="rect">
            <a:avLst/>
          </a:prstGeom>
        </p:spPr>
        <p:txBody>
          <a:bodyPr wrap="square">
            <a:spAutoFit/>
          </a:bodyPr>
          <a:lstStyle/>
          <a:p>
            <a:pPr lvl="0">
              <a:defRPr/>
            </a:pPr>
            <a:r>
              <a:rPr lang="uk-UA" sz="1200" b="1" dirty="0">
                <a:solidFill>
                  <a:srgbClr val="6C6463"/>
                </a:solidFill>
                <a:latin typeface="Gill Sans MT"/>
                <a:cs typeface="Gill Sans MT"/>
              </a:rPr>
              <a:t>Якщо ні, то чому?</a:t>
            </a:r>
            <a:endParaRPr lang="uk-UA" sz="1200" dirty="0">
              <a:solidFill>
                <a:srgbClr val="6C6463"/>
              </a:solidFill>
              <a:latin typeface="Gill Sans MT"/>
              <a:cs typeface="Gill Sans MT"/>
            </a:endParaRPr>
          </a:p>
        </p:txBody>
      </p:sp>
      <p:graphicFrame>
        <p:nvGraphicFramePr>
          <p:cNvPr id="25" name="Объект 13"/>
          <p:cNvGraphicFramePr>
            <a:graphicFrameLocks/>
          </p:cNvGraphicFramePr>
          <p:nvPr>
            <p:extLst/>
          </p:nvPr>
        </p:nvGraphicFramePr>
        <p:xfrm>
          <a:off x="644529" y="2370215"/>
          <a:ext cx="3868341" cy="2127036"/>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Прямая со стрелкой 25"/>
          <p:cNvCxnSpPr/>
          <p:nvPr/>
        </p:nvCxnSpPr>
        <p:spPr>
          <a:xfrm rot="5400000">
            <a:off x="3409297" y="2128558"/>
            <a:ext cx="468080" cy="1591"/>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14"/>
          <p:cNvSpPr txBox="1"/>
          <p:nvPr/>
        </p:nvSpPr>
        <p:spPr>
          <a:xfrm>
            <a:off x="3633031" y="2000883"/>
            <a:ext cx="505267"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rgbClr val="6C6463"/>
                </a:solidFill>
              </a:rPr>
              <a:t>n</a:t>
            </a:r>
            <a:r>
              <a:rPr lang="uk-UA" sz="1000" dirty="0">
                <a:solidFill>
                  <a:srgbClr val="6C6463"/>
                </a:solidFill>
              </a:rPr>
              <a:t>=236</a:t>
            </a:r>
            <a:endParaRPr lang="ru-RU" sz="1000" dirty="0">
              <a:solidFill>
                <a:srgbClr val="6C6463"/>
              </a:solidFill>
            </a:endParaRPr>
          </a:p>
        </p:txBody>
      </p:sp>
      <p:cxnSp>
        <p:nvCxnSpPr>
          <p:cNvPr id="33" name="Прямая со стрелкой 32"/>
          <p:cNvCxnSpPr/>
          <p:nvPr/>
        </p:nvCxnSpPr>
        <p:spPr>
          <a:xfrm rot="5400000">
            <a:off x="5063412" y="2133970"/>
            <a:ext cx="478905" cy="1590"/>
          </a:xfrm>
          <a:prstGeom prst="straightConnector1">
            <a:avLst/>
          </a:prstGeom>
          <a:ln w="38100">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14"/>
          <p:cNvSpPr txBox="1"/>
          <p:nvPr/>
        </p:nvSpPr>
        <p:spPr>
          <a:xfrm>
            <a:off x="5292559" y="2000883"/>
            <a:ext cx="503664"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rgbClr val="6C6463"/>
                </a:solidFill>
              </a:rPr>
              <a:t>n</a:t>
            </a:r>
            <a:r>
              <a:rPr lang="uk-UA" sz="1000" dirty="0">
                <a:solidFill>
                  <a:srgbClr val="6C6463"/>
                </a:solidFill>
              </a:rPr>
              <a:t>=122</a:t>
            </a:r>
            <a:endParaRPr lang="ru-RU" sz="1000" dirty="0">
              <a:solidFill>
                <a:srgbClr val="6C6463"/>
              </a:solidFill>
            </a:endParaRPr>
          </a:p>
        </p:txBody>
      </p:sp>
      <p:sp>
        <p:nvSpPr>
          <p:cNvPr id="23" name="TextBox 22"/>
          <p:cNvSpPr txBox="1"/>
          <p:nvPr/>
        </p:nvSpPr>
        <p:spPr>
          <a:xfrm>
            <a:off x="3303235" y="2187007"/>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8" name="TextBox 27"/>
          <p:cNvSpPr txBox="1"/>
          <p:nvPr/>
        </p:nvSpPr>
        <p:spPr>
          <a:xfrm>
            <a:off x="4972288" y="2180429"/>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9" name="TextBox 28"/>
          <p:cNvSpPr txBox="1"/>
          <p:nvPr/>
        </p:nvSpPr>
        <p:spPr>
          <a:xfrm>
            <a:off x="1670975" y="1293526"/>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Tree>
    <p:extLst>
      <p:ext uri="{BB962C8B-B14F-4D97-AF65-F5344CB8AC3E}">
        <p14:creationId xmlns:p14="http://schemas.microsoft.com/office/powerpoint/2010/main" val="2084216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29</a:t>
            </a:fld>
            <a:endParaRPr lang="en-US" dirty="0"/>
          </a:p>
        </p:txBody>
      </p:sp>
      <p:sp>
        <p:nvSpPr>
          <p:cNvPr id="24" name="Content Placeholder 8"/>
          <p:cNvSpPr txBox="1">
            <a:spLocks/>
          </p:cNvSpPr>
          <p:nvPr/>
        </p:nvSpPr>
        <p:spPr>
          <a:xfrm>
            <a:off x="838200" y="1449387"/>
            <a:ext cx="7772400" cy="320040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ru-RU" sz="1100" dirty="0"/>
          </a:p>
        </p:txBody>
      </p:sp>
      <p:sp>
        <p:nvSpPr>
          <p:cNvPr id="2" name="Прямоугольник 1"/>
          <p:cNvSpPr/>
          <p:nvPr/>
        </p:nvSpPr>
        <p:spPr>
          <a:xfrm>
            <a:off x="727968" y="957771"/>
            <a:ext cx="3776891" cy="461665"/>
          </a:xfrm>
          <a:prstGeom prst="rect">
            <a:avLst/>
          </a:prstGeom>
        </p:spPr>
        <p:txBody>
          <a:bodyPr wrap="square">
            <a:spAutoFit/>
          </a:bodyPr>
          <a:lstStyle/>
          <a:p>
            <a:pPr>
              <a:defRPr/>
            </a:pPr>
            <a:r>
              <a:rPr lang="uk-UA" sz="1200" b="1" dirty="0">
                <a:solidFill>
                  <a:srgbClr val="6C6463"/>
                </a:solidFill>
                <a:latin typeface="Gill Sans MT"/>
                <a:cs typeface="Gill Sans MT"/>
              </a:rPr>
              <a:t>Чи вважаєте Ви, що інститут присяжних в Україні потребує реформування?</a:t>
            </a:r>
          </a:p>
        </p:txBody>
      </p:sp>
      <p:sp>
        <p:nvSpPr>
          <p:cNvPr id="28" name="Прямоугольник 2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39" name="Title 7"/>
          <p:cNvSpPr txBox="1">
            <a:spLocks/>
          </p:cNvSpPr>
          <p:nvPr/>
        </p:nvSpPr>
        <p:spPr>
          <a:xfrm>
            <a:off x="626773" y="347248"/>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ІНСТИТУТ ПРИСЯЖНИХ В УКРАЇНІ </a:t>
            </a:r>
            <a:r>
              <a:rPr lang="ru-RU" altLang="en-US" b="1" dirty="0">
                <a:solidFill>
                  <a:srgbClr val="651D32"/>
                </a:solidFill>
                <a:latin typeface="Gill Sans MT" panose="020B0502020104020203" pitchFamily="34" charset="0"/>
                <a:cs typeface="Arial" panose="020B0604020202020204" pitchFamily="34" charset="0"/>
              </a:rPr>
              <a:t>(17/17)</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18" name="Прямоугольник 17"/>
          <p:cNvSpPr/>
          <p:nvPr/>
        </p:nvSpPr>
        <p:spPr>
          <a:xfrm>
            <a:off x="4987116" y="959063"/>
            <a:ext cx="3751668" cy="461665"/>
          </a:xfrm>
          <a:prstGeom prst="rect">
            <a:avLst/>
          </a:prstGeom>
        </p:spPr>
        <p:txBody>
          <a:bodyPr wrap="square">
            <a:spAutoFit/>
          </a:bodyPr>
          <a:lstStyle/>
          <a:p>
            <a:pPr lvl="0">
              <a:defRPr/>
            </a:pPr>
            <a:r>
              <a:rPr lang="uk-UA" sz="1200" b="1" dirty="0">
                <a:solidFill>
                  <a:srgbClr val="6C6463"/>
                </a:solidFill>
                <a:latin typeface="Gill Sans MT"/>
                <a:cs typeface="Gill Sans MT"/>
              </a:rPr>
              <a:t>Яку модель інституту присяжних Ви вважаєте найбільш доцільною для України?</a:t>
            </a:r>
            <a:endParaRPr lang="ru-RU" sz="1200" b="1" dirty="0">
              <a:solidFill>
                <a:srgbClr val="6C6463"/>
              </a:solidFill>
              <a:latin typeface="Gill Sans MT"/>
              <a:cs typeface="Gill Sans MT"/>
            </a:endParaRPr>
          </a:p>
        </p:txBody>
      </p:sp>
      <p:sp>
        <p:nvSpPr>
          <p:cNvPr id="20" name="TextBox 19"/>
          <p:cNvSpPr txBox="1"/>
          <p:nvPr/>
        </p:nvSpPr>
        <p:spPr>
          <a:xfrm>
            <a:off x="2286000" y="2070556"/>
            <a:ext cx="253596" cy="215444"/>
          </a:xfrm>
          <a:prstGeom prst="rect">
            <a:avLst/>
          </a:prstGeom>
          <a:noFill/>
        </p:spPr>
        <p:txBody>
          <a:bodyPr wrap="squar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aphicFrame>
        <p:nvGraphicFramePr>
          <p:cNvPr id="23" name="Content Placeholder 9"/>
          <p:cNvGraphicFramePr>
            <a:graphicFrameLocks/>
          </p:cNvGraphicFramePr>
          <p:nvPr>
            <p:extLst/>
          </p:nvPr>
        </p:nvGraphicFramePr>
        <p:xfrm>
          <a:off x="7467623" y="1883606"/>
          <a:ext cx="1474369" cy="2239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Таблица 24"/>
          <p:cNvGraphicFramePr>
            <a:graphicFrameLocks noGrp="1"/>
          </p:cNvGraphicFramePr>
          <p:nvPr>
            <p:extLst/>
          </p:nvPr>
        </p:nvGraphicFramePr>
        <p:xfrm>
          <a:off x="4537083" y="1832804"/>
          <a:ext cx="2930540" cy="2195379"/>
        </p:xfrm>
        <a:graphic>
          <a:graphicData uri="http://schemas.openxmlformats.org/drawingml/2006/table">
            <a:tbl>
              <a:tblPr firstRow="1" bandRow="1">
                <a:tableStyleId>{2D5ABB26-0587-4C30-8999-92F81FD0307C}</a:tableStyleId>
              </a:tblPr>
              <a:tblGrid>
                <a:gridCol w="2930540">
                  <a:extLst>
                    <a:ext uri="{9D8B030D-6E8A-4147-A177-3AD203B41FA5}">
                      <a16:colId xmlns:a16="http://schemas.microsoft.com/office/drawing/2014/main" val="374198358"/>
                    </a:ext>
                  </a:extLst>
                </a:gridCol>
              </a:tblGrid>
              <a:tr h="633666">
                <a:tc>
                  <a:txBody>
                    <a:bodyPr/>
                    <a:lstStyle/>
                    <a:p>
                      <a:pPr algn="r" fontAlgn="t"/>
                      <a:r>
                        <a:rPr lang="uk-UA" sz="1200" b="0" kern="1200" noProof="0" dirty="0">
                          <a:solidFill>
                            <a:srgbClr val="6C6463"/>
                          </a:solidFill>
                          <a:latin typeface="Gill Sans MT"/>
                          <a:ea typeface="+mn-ea"/>
                          <a:cs typeface="Gill Sans MT"/>
                        </a:rPr>
                        <a:t>Та, де присяжні відокремлені від професійного судді, та вирішують питання факту, а суддя вирішує питання права</a:t>
                      </a:r>
                      <a:r>
                        <a:rPr lang="uk-UA" sz="1200" b="0" kern="1200" baseline="0" noProof="0" dirty="0">
                          <a:solidFill>
                            <a:srgbClr val="6C6463"/>
                          </a:solidFill>
                          <a:latin typeface="Gill Sans MT"/>
                          <a:ea typeface="+mn-ea"/>
                          <a:cs typeface="Gill Sans MT"/>
                        </a:rPr>
                        <a:t> </a:t>
                      </a:r>
                      <a:r>
                        <a:rPr lang="uk-UA" sz="1200" b="0" kern="1200" noProof="0" dirty="0">
                          <a:solidFill>
                            <a:srgbClr val="6C6463"/>
                          </a:solidFill>
                          <a:latin typeface="Gill Sans MT"/>
                          <a:ea typeface="+mn-ea"/>
                          <a:cs typeface="Gill Sans MT"/>
                        </a:rPr>
                        <a:t>(англо-американська модель)</a:t>
                      </a:r>
                    </a:p>
                  </a:txBody>
                  <a:tcPr marL="9525" marR="9525" marT="9525" marB="0" anchor="ctr"/>
                </a:tc>
                <a:extLst>
                  <a:ext uri="{0D108BD9-81ED-4DB2-BD59-A6C34878D82A}">
                    <a16:rowId xmlns:a16="http://schemas.microsoft.com/office/drawing/2014/main" val="1474586624"/>
                  </a:ext>
                </a:extLst>
              </a:tr>
              <a:tr h="841287">
                <a:tc>
                  <a:txBody>
                    <a:bodyPr/>
                    <a:lstStyle/>
                    <a:p>
                      <a:pPr algn="r" fontAlgn="t"/>
                      <a:r>
                        <a:rPr lang="uk-UA" sz="1200" b="0" kern="1200" noProof="0" dirty="0">
                          <a:solidFill>
                            <a:srgbClr val="6C6463"/>
                          </a:solidFill>
                          <a:latin typeface="Gill Sans MT"/>
                          <a:ea typeface="+mn-ea"/>
                          <a:cs typeface="Gill Sans MT"/>
                        </a:rPr>
                        <a:t>Присяжні і професійні судді спільно вирішують питання факту та права (змішана модель)</a:t>
                      </a:r>
                    </a:p>
                  </a:txBody>
                  <a:tcPr marL="9525" marR="9525" marT="9525" marB="0" anchor="ctr"/>
                </a:tc>
                <a:extLst>
                  <a:ext uri="{0D108BD9-81ED-4DB2-BD59-A6C34878D82A}">
                    <a16:rowId xmlns:a16="http://schemas.microsoft.com/office/drawing/2014/main" val="10001"/>
                  </a:ext>
                </a:extLst>
              </a:tr>
              <a:tr h="613047">
                <a:tc>
                  <a:txBody>
                    <a:bodyPr/>
                    <a:lstStyle/>
                    <a:p>
                      <a:pPr algn="r" fontAlgn="t"/>
                      <a:r>
                        <a:rPr lang="uk-UA" sz="1200" b="0" kern="1200" noProof="0" dirty="0">
                          <a:solidFill>
                            <a:srgbClr val="6C6463"/>
                          </a:solidFill>
                          <a:latin typeface="Gill Sans MT"/>
                          <a:ea typeface="+mn-ea"/>
                          <a:cs typeface="Gill Sans MT"/>
                        </a:rPr>
                        <a:t>Інше</a:t>
                      </a:r>
                    </a:p>
                  </a:txBody>
                  <a:tcPr marL="9525" marR="9525" marT="9525" marB="0" anchor="ctr"/>
                </a:tc>
                <a:extLst>
                  <a:ext uri="{0D108BD9-81ED-4DB2-BD59-A6C34878D82A}">
                    <a16:rowId xmlns:a16="http://schemas.microsoft.com/office/drawing/2014/main" val="10002"/>
                  </a:ext>
                </a:extLst>
              </a:tr>
            </a:tbl>
          </a:graphicData>
        </a:graphic>
      </p:graphicFrame>
      <p:sp>
        <p:nvSpPr>
          <p:cNvPr id="19" name="TextBox 18"/>
          <p:cNvSpPr txBox="1"/>
          <p:nvPr/>
        </p:nvSpPr>
        <p:spPr>
          <a:xfrm>
            <a:off x="7506521" y="177588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aphicFrame>
        <p:nvGraphicFramePr>
          <p:cNvPr id="22" name="Объект 9"/>
          <p:cNvGraphicFramePr>
            <a:graphicFrameLocks/>
          </p:cNvGraphicFramePr>
          <p:nvPr>
            <p:extLst/>
          </p:nvPr>
        </p:nvGraphicFramePr>
        <p:xfrm>
          <a:off x="727968" y="1325983"/>
          <a:ext cx="3776891" cy="2891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928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uk-UA" dirty="0"/>
              <a:t>ДИЗАЙН ДОСЛІДЖЕННЯ</a:t>
            </a:r>
            <a:endParaRPr lang="ru-RU"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3810658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uk-UA" dirty="0"/>
              <a:t>РЕФОРМА ЮРИДИЧНОЇ ОСВІТИ</a:t>
            </a:r>
            <a:endParaRPr lang="ru-RU"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181090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31</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01256" y="1227715"/>
            <a:ext cx="7880926" cy="3200400"/>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uk-UA" sz="1200" dirty="0"/>
              <a:t>Оцінки юридичної освіти в Україні покращились. Порівняно з липнем 2017 року менше респондентів підтримали думку, що юридична освіта в Україні потребує реформування (45%) та що її якість є низькою (39%). Майже рівна кількість опитаних згодна та і не згодна з твердженням що «Низька якість юридичної освіти є причиною стагнації сектору юстиції в Україні».</a:t>
            </a:r>
          </a:p>
          <a:p>
            <a:pPr algn="just"/>
            <a:r>
              <a:rPr lang="uk-UA" sz="1200" dirty="0"/>
              <a:t>Серед тих, хто не задоволений якістю юридичної освіти, як і у липні 2017 року, переважна більшість впевнена у пріоритетності формування у студентів прикладних професійних правничих навичок, посилення підготовки з питань професійної правничої етики, критичного мислення. На останньому місці за пріоритетністю – відмова від заочної форми підготовки фахівців за спеціальністю «Право».</a:t>
            </a:r>
          </a:p>
          <a:p>
            <a:pPr lvl="1" algn="just" fontAlgn="b"/>
            <a:r>
              <a:rPr lang="uk-UA" sz="1200" dirty="0"/>
              <a:t>Порівняно з липнем 2017 року, зросла впевненість у важливості підготовки з професійної правничої етики та підвищення вимог до абітурієнтів вищих юридичних навчальних закладів. Зменшилась частка фахівців, які розглядають відмову від заочної форми підготовки юристів як першочергове завдання реформування юридичної освіти. </a:t>
            </a:r>
          </a:p>
        </p:txBody>
      </p:sp>
      <p:sp>
        <p:nvSpPr>
          <p:cNvPr id="7"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cs typeface="Arial" panose="020B0604020202020204" pitchFamily="34" charset="0"/>
              </a:rPr>
              <a:t>ВИСНОВКИ</a:t>
            </a:r>
            <a:endParaRPr lang="ru-RU" altLang="en-US" sz="1800" dirty="0">
              <a:solidFill>
                <a:srgbClr val="651D32"/>
              </a:solidFill>
              <a:latin typeface="Gill Sans MT" panose="020B0502020104020203" pitchFamily="34" charset="0"/>
              <a:cs typeface="Arial" panose="020B0604020202020204" pitchFamily="34" charset="0"/>
            </a:endParaRPr>
          </a:p>
        </p:txBody>
      </p:sp>
      <p:sp>
        <p:nvSpPr>
          <p:cNvPr id="10"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РЕФОРМА ЮРИДИЧНОЇ ОСВІТИ (1/4)</a:t>
            </a:r>
            <a:endParaRPr lang="en-US" altLang="en-US" b="1" dirty="0">
              <a:solidFill>
                <a:srgbClr val="651D32"/>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16830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727967" y="953522"/>
            <a:ext cx="7971415" cy="646331"/>
          </a:xfrm>
          <a:prstGeom prst="rect">
            <a:avLst/>
          </a:prstGeom>
        </p:spPr>
        <p:txBody>
          <a:bodyPr wrap="square">
            <a:spAutoFit/>
          </a:bodyPr>
          <a:lstStyle/>
          <a:p>
            <a:pPr lvl="0"/>
            <a:r>
              <a:rPr lang="uk-UA" sz="1200" b="1" dirty="0">
                <a:solidFill>
                  <a:srgbClr val="6C6463"/>
                </a:solidFill>
                <a:latin typeface="Gill Sans MT"/>
                <a:cs typeface="Gill Sans MT"/>
              </a:rPr>
              <a:t>Представники всіх гілок влади в Україні та юридичної спільноти стверджують про необхідність реформування юридичної освіти з метою забезпечення якісної підготовки представників правничої професії в Україні. В зв’язку з цим наскільки Ви погоджуєтеся з наступними твердженнями:</a:t>
            </a:r>
          </a:p>
        </p:txBody>
      </p:sp>
      <p:graphicFrame>
        <p:nvGraphicFramePr>
          <p:cNvPr id="12" name="Content Placeholder 9"/>
          <p:cNvGraphicFramePr>
            <a:graphicFrameLocks/>
          </p:cNvGraphicFramePr>
          <p:nvPr>
            <p:extLst>
              <p:ext uri="{D42A27DB-BD31-4B8C-83A1-F6EECF244321}">
                <p14:modId xmlns:p14="http://schemas.microsoft.com/office/powerpoint/2010/main" val="312237473"/>
              </p:ext>
            </p:extLst>
          </p:nvPr>
        </p:nvGraphicFramePr>
        <p:xfrm>
          <a:off x="7206548" y="1744868"/>
          <a:ext cx="1381928" cy="248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ext uri="{D42A27DB-BD31-4B8C-83A1-F6EECF244321}">
                <p14:modId xmlns:p14="http://schemas.microsoft.com/office/powerpoint/2010/main" val="684116337"/>
              </p:ext>
            </p:extLst>
          </p:nvPr>
        </p:nvGraphicFramePr>
        <p:xfrm>
          <a:off x="4661885" y="1399144"/>
          <a:ext cx="2736000" cy="35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474687050"/>
              </p:ext>
            </p:extLst>
          </p:nvPr>
        </p:nvGraphicFramePr>
        <p:xfrm>
          <a:off x="724204" y="1902764"/>
          <a:ext cx="3924000" cy="2082006"/>
        </p:xfrm>
        <a:graphic>
          <a:graphicData uri="http://schemas.openxmlformats.org/drawingml/2006/table">
            <a:tbl>
              <a:tblPr>
                <a:tableStyleId>{5C22544A-7EE6-4342-B048-85BDC9FD1C3A}</a:tableStyleId>
              </a:tblPr>
              <a:tblGrid>
                <a:gridCol w="3924000">
                  <a:extLst>
                    <a:ext uri="{9D8B030D-6E8A-4147-A177-3AD203B41FA5}">
                      <a16:colId xmlns:a16="http://schemas.microsoft.com/office/drawing/2014/main" val="20000"/>
                    </a:ext>
                  </a:extLst>
                </a:gridCol>
              </a:tblGrid>
              <a:tr h="694002">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 Юридична освіта в Україні потребує невідкладного та комплексного реформування</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4002">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 Загалом якість юридичної освіти в Україні є низькою</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4002">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Низька якість юридичної освіти є однією з ключових причин стагнації сектору юстиції в Україні</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0" name="TextBox 29"/>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dirty="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dirty="0" err="1">
              <a:ln>
                <a:noFill/>
              </a:ln>
              <a:solidFill>
                <a:srgbClr val="6C6463"/>
              </a:solidFill>
              <a:effectLst/>
              <a:uLnTx/>
              <a:uFillTx/>
              <a:latin typeface="Gill Sans MT"/>
              <a:ea typeface="+mn-ea"/>
              <a:cs typeface="Gill Sans MT"/>
            </a:endParaRPr>
          </a:p>
        </p:txBody>
      </p:sp>
      <p:sp>
        <p:nvSpPr>
          <p:cNvPr id="21" name="TextBox 20"/>
          <p:cNvSpPr txBox="1"/>
          <p:nvPr/>
        </p:nvSpPr>
        <p:spPr>
          <a:xfrm>
            <a:off x="4602557" y="1724939"/>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pSp>
        <p:nvGrpSpPr>
          <p:cNvPr id="22" name="Группа 21"/>
          <p:cNvGrpSpPr/>
          <p:nvPr/>
        </p:nvGrpSpPr>
        <p:grpSpPr>
          <a:xfrm>
            <a:off x="7657851" y="1675741"/>
            <a:ext cx="597802" cy="161121"/>
            <a:chOff x="7676901" y="1416847"/>
            <a:chExt cx="597802" cy="161121"/>
          </a:xfrm>
        </p:grpSpPr>
        <p:sp>
          <p:nvSpPr>
            <p:cNvPr id="23"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5" name="Прямоугольник 24"/>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1678044616"/>
              </p:ext>
            </p:extLst>
          </p:nvPr>
        </p:nvGraphicFramePr>
        <p:xfrm>
          <a:off x="4955711" y="3977996"/>
          <a:ext cx="3206777" cy="792000"/>
        </p:xfrm>
        <a:graphic>
          <a:graphicData uri="http://schemas.openxmlformats.org/drawingml/2006/table">
            <a:tbl>
              <a:tblPr/>
              <a:tblGrid>
                <a:gridCol w="3206777">
                  <a:extLst>
                    <a:ext uri="{9D8B030D-6E8A-4147-A177-3AD203B41FA5}">
                      <a16:colId xmlns:a16="http://schemas.microsoft.com/office/drawing/2014/main" val="1311658603"/>
                    </a:ext>
                  </a:extLst>
                </a:gridCol>
              </a:tblGrid>
              <a:tr h="158400">
                <a:tc>
                  <a:txBody>
                    <a:bodyPr/>
                    <a:lstStyle/>
                    <a:p>
                      <a:pPr algn="l" fontAlgn="b"/>
                      <a:r>
                        <a:rPr lang="uk-UA" sz="800" b="0" i="0" kern="1200" noProof="0" dirty="0">
                          <a:solidFill>
                            <a:srgbClr val="6C6463"/>
                          </a:solidFill>
                          <a:latin typeface="Gill Sans MT"/>
                          <a:ea typeface="+mn-ea"/>
                          <a:cs typeface="Gill Sans MT"/>
                        </a:rPr>
                        <a:t>Безумовно погоджуюсь/Скоріше погоджуюся</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75492"/>
                  </a:ext>
                </a:extLst>
              </a:tr>
              <a:tr h="158400">
                <a:tc>
                  <a:txBody>
                    <a:bodyPr/>
                    <a:lstStyle/>
                    <a:p>
                      <a:pPr algn="l" fontAlgn="b"/>
                      <a:r>
                        <a:rPr lang="uk-UA" sz="800" b="0" i="0" kern="1200" noProof="0" dirty="0">
                          <a:solidFill>
                            <a:srgbClr val="6C6463"/>
                          </a:solidFill>
                          <a:latin typeface="Gill Sans MT"/>
                          <a:ea typeface="+mn-ea"/>
                          <a:cs typeface="Gill Sans MT"/>
                        </a:rPr>
                        <a:t>В однаковій мірі погоджуюсь і не погоджуюсь</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03072"/>
                  </a:ext>
                </a:extLst>
              </a:tr>
              <a:tr h="158400">
                <a:tc>
                  <a:txBody>
                    <a:bodyPr/>
                    <a:lstStyle/>
                    <a:p>
                      <a:pPr algn="l" fontAlgn="b"/>
                      <a:r>
                        <a:rPr lang="uk-UA" sz="800" b="0" i="0" kern="1200" noProof="0" dirty="0">
                          <a:solidFill>
                            <a:srgbClr val="6C6463"/>
                          </a:solidFill>
                          <a:latin typeface="Gill Sans MT"/>
                          <a:ea typeface="+mn-ea"/>
                          <a:cs typeface="Gill Sans MT"/>
                        </a:rPr>
                        <a:t>Скоріше не погоджуюся/Категорично не погоджуюся</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355993"/>
                  </a:ext>
                </a:extLst>
              </a:tr>
              <a:tr h="158400">
                <a:tc>
                  <a:txBody>
                    <a:bodyPr/>
                    <a:lstStyle/>
                    <a:p>
                      <a:pPr algn="l" fontAlgn="b"/>
                      <a:r>
                        <a:rPr lang="uk-UA" sz="800" b="0" i="0" kern="1200" noProof="0" dirty="0">
                          <a:solidFill>
                            <a:srgbClr val="6C6463"/>
                          </a:solidFill>
                          <a:latin typeface="Gill Sans MT"/>
                          <a:ea typeface="+mn-ea"/>
                          <a:cs typeface="Gill Sans MT"/>
                        </a:rPr>
                        <a:t>Важко відповісти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055851"/>
                  </a:ext>
                </a:extLst>
              </a:tr>
              <a:tr h="158400">
                <a:tc>
                  <a:txBody>
                    <a:bodyPr/>
                    <a:lstStyle/>
                    <a:p>
                      <a:pPr algn="l" fontAlgn="b"/>
                      <a:r>
                        <a:rPr lang="uk-UA" sz="800" b="0" i="0" kern="1200" noProof="0" dirty="0">
                          <a:solidFill>
                            <a:srgbClr val="6C6463"/>
                          </a:solidFill>
                          <a:latin typeface="Gill Sans MT"/>
                          <a:ea typeface="+mn-ea"/>
                          <a:cs typeface="Gill Sans MT"/>
                        </a:rPr>
                        <a:t>Немає відповіді</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8516969"/>
                  </a:ext>
                </a:extLst>
              </a:tr>
            </a:tbl>
          </a:graphicData>
        </a:graphic>
      </p:graphicFrame>
      <p:grpSp>
        <p:nvGrpSpPr>
          <p:cNvPr id="28" name="Группа 27"/>
          <p:cNvGrpSpPr/>
          <p:nvPr/>
        </p:nvGrpSpPr>
        <p:grpSpPr>
          <a:xfrm>
            <a:off x="4832895" y="4040361"/>
            <a:ext cx="79187" cy="692786"/>
            <a:chOff x="4832895" y="4015194"/>
            <a:chExt cx="79187" cy="692786"/>
          </a:xfrm>
        </p:grpSpPr>
        <p:sp>
          <p:nvSpPr>
            <p:cNvPr id="29" name="Прямоугольник 28"/>
            <p:cNvSpPr/>
            <p:nvPr/>
          </p:nvSpPr>
          <p:spPr>
            <a:xfrm>
              <a:off x="4832895" y="4015194"/>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31" name="Прямоугольник 30"/>
            <p:cNvSpPr/>
            <p:nvPr/>
          </p:nvSpPr>
          <p:spPr>
            <a:xfrm>
              <a:off x="4832895" y="4166196"/>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32" name="Прямоугольник 31"/>
            <p:cNvSpPr/>
            <p:nvPr/>
          </p:nvSpPr>
          <p:spPr>
            <a:xfrm>
              <a:off x="4832895" y="432558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33" name="Прямоугольник 32"/>
            <p:cNvSpPr/>
            <p:nvPr/>
          </p:nvSpPr>
          <p:spPr>
            <a:xfrm>
              <a:off x="4832895" y="4484978"/>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sp>
          <p:nvSpPr>
            <p:cNvPr id="34" name="Прямоугольник 33"/>
            <p:cNvSpPr/>
            <p:nvPr/>
          </p:nvSpPr>
          <p:spPr>
            <a:xfrm>
              <a:off x="4832895" y="463598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dirty="0">
                <a:ln>
                  <a:noFill/>
                </a:ln>
                <a:solidFill>
                  <a:sysClr val="windowText" lastClr="000000"/>
                </a:solidFill>
                <a:effectLst/>
                <a:uLnTx/>
                <a:uFillTx/>
              </a:endParaRPr>
            </a:p>
          </p:txBody>
        </p:sp>
      </p:grpSp>
      <p:cxnSp>
        <p:nvCxnSpPr>
          <p:cNvPr id="27" name="Прямая со стрелкой 26"/>
          <p:cNvCxnSpPr/>
          <p:nvPr/>
        </p:nvCxnSpPr>
        <p:spPr>
          <a:xfrm>
            <a:off x="8162858" y="2844690"/>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p:nvPr/>
        </p:nvCxnSpPr>
        <p:spPr>
          <a:xfrm>
            <a:off x="8185950" y="2045743"/>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8"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ЯКІСТЬ ЮРИДИЧНОЇ ОСВІТИ (2/4)</a:t>
            </a:r>
            <a:endParaRPr lang="en-US" altLang="en-US" b="1" dirty="0">
              <a:solidFill>
                <a:srgbClr val="651D32"/>
              </a:solidFill>
              <a:latin typeface="Gill Sans MT" panose="020B0502020104020203" pitchFamily="34" charset="0"/>
              <a:cs typeface="Arial" panose="020B0604020202020204" pitchFamily="34" charset="0"/>
            </a:endParaRPr>
          </a:p>
        </p:txBody>
      </p:sp>
      <p:cxnSp>
        <p:nvCxnSpPr>
          <p:cNvPr id="40" name="Прямая со стрелкой 39"/>
          <p:cNvCxnSpPr/>
          <p:nvPr/>
        </p:nvCxnSpPr>
        <p:spPr>
          <a:xfrm>
            <a:off x="5707422" y="2853151"/>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Прямая со стрелкой 40"/>
          <p:cNvCxnSpPr/>
          <p:nvPr/>
        </p:nvCxnSpPr>
        <p:spPr>
          <a:xfrm>
            <a:off x="5859822" y="2065714"/>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35" name="Группа 34"/>
          <p:cNvGrpSpPr/>
          <p:nvPr/>
        </p:nvGrpSpPr>
        <p:grpSpPr>
          <a:xfrm>
            <a:off x="6043120" y="4769501"/>
            <a:ext cx="2727170" cy="307777"/>
            <a:chOff x="5847804" y="4769501"/>
            <a:chExt cx="2727170" cy="307777"/>
          </a:xfrm>
        </p:grpSpPr>
        <p:sp>
          <p:nvSpPr>
            <p:cNvPr id="36" name="TextBox 31"/>
            <p:cNvSpPr txBox="1"/>
            <p:nvPr/>
          </p:nvSpPr>
          <p:spPr>
            <a:xfrm>
              <a:off x="5904773" y="4769501"/>
              <a:ext cx="2670201" cy="307777"/>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700" b="0" dirty="0">
                  <a:solidFill>
                    <a:srgbClr val="6C6463"/>
                  </a:solidFill>
                  <a:latin typeface="Gill Sans MT"/>
                  <a:cs typeface="Gill Sans MT"/>
                </a:rPr>
                <a:t>Показник статистично значуще </a:t>
              </a:r>
              <a:r>
                <a:rPr lang="uk-UA" sz="700" b="0" dirty="0">
                  <a:solidFill>
                    <a:srgbClr val="145D04"/>
                  </a:solidFill>
                  <a:latin typeface="Gill Sans MT"/>
                  <a:cs typeface="Gill Sans MT"/>
                </a:rPr>
                <a:t>виріс</a:t>
              </a:r>
              <a:r>
                <a:rPr lang="uk-UA" sz="700" b="0" dirty="0">
                  <a:solidFill>
                    <a:srgbClr val="6C6463"/>
                  </a:solidFill>
                  <a:latin typeface="Gill Sans MT"/>
                  <a:cs typeface="Gill Sans MT"/>
                </a:rPr>
                <a:t>/</a:t>
              </a:r>
              <a:r>
                <a:rPr lang="uk-UA" sz="700" b="0" dirty="0">
                  <a:solidFill>
                    <a:srgbClr val="C00000"/>
                  </a:solidFill>
                  <a:latin typeface="Gill Sans MT"/>
                  <a:cs typeface="Gill Sans MT"/>
                </a:rPr>
                <a:t>знизився</a:t>
              </a:r>
              <a:r>
                <a:rPr lang="uk-UA" sz="700" b="0" dirty="0">
                  <a:solidFill>
                    <a:srgbClr val="6C6463"/>
                  </a:solidFill>
                  <a:latin typeface="Gill Sans MT"/>
                  <a:cs typeface="Gill Sans MT"/>
                </a:rPr>
                <a:t> на рівні 95% порівняно з Першою хвилею</a:t>
              </a:r>
            </a:p>
          </p:txBody>
        </p:sp>
        <p:cxnSp>
          <p:nvCxnSpPr>
            <p:cNvPr id="43" name="Прямая со стрелкой 42"/>
            <p:cNvCxnSpPr/>
            <p:nvPr/>
          </p:nvCxnSpPr>
          <p:spPr>
            <a:xfrm flipV="1">
              <a:off x="5847804" y="4811331"/>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cxnSp>
          <p:nvCxnSpPr>
            <p:cNvPr id="44" name="Прямая со стрелкой 43"/>
            <p:cNvCxnSpPr/>
            <p:nvPr/>
          </p:nvCxnSpPr>
          <p:spPr>
            <a:xfrm>
              <a:off x="5926280" y="4820118"/>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0222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727967" y="951903"/>
            <a:ext cx="7971415" cy="646331"/>
          </a:xfrm>
          <a:prstGeom prst="rect">
            <a:avLst/>
          </a:prstGeom>
        </p:spPr>
        <p:txBody>
          <a:bodyPr wrap="square">
            <a:spAutoFit/>
          </a:bodyPr>
          <a:lstStyle/>
          <a:p>
            <a:pPr>
              <a:defRPr/>
            </a:pPr>
            <a:r>
              <a:rPr lang="uk-UA" sz="1200" b="1" dirty="0">
                <a:solidFill>
                  <a:srgbClr val="6C6463"/>
                </a:solidFill>
                <a:latin typeface="Gill Sans MT"/>
                <a:cs typeface="Gill Sans MT"/>
              </a:rPr>
              <a:t>Якщо, на Вашу думку, юридична освіта в Україні потребує реформування, то наскільки Ви погоджуєтеся (чи не погоджуєтеся), що пріоритетними заходами з підвищення якості юридичної освіти мають стати:</a:t>
            </a:r>
          </a:p>
        </p:txBody>
      </p:sp>
      <p:graphicFrame>
        <p:nvGraphicFramePr>
          <p:cNvPr id="39" name="Content Placeholder 9"/>
          <p:cNvGraphicFramePr>
            <a:graphicFrameLocks/>
          </p:cNvGraphicFramePr>
          <p:nvPr>
            <p:extLst>
              <p:ext uri="{D42A27DB-BD31-4B8C-83A1-F6EECF244321}">
                <p14:modId xmlns:p14="http://schemas.microsoft.com/office/powerpoint/2010/main" val="2010719745"/>
              </p:ext>
            </p:extLst>
          </p:nvPr>
        </p:nvGraphicFramePr>
        <p:xfrm>
          <a:off x="7207134" y="1855287"/>
          <a:ext cx="1381928" cy="2657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ext uri="{D42A27DB-BD31-4B8C-83A1-F6EECF244321}">
                <p14:modId xmlns:p14="http://schemas.microsoft.com/office/powerpoint/2010/main" val="1468159672"/>
              </p:ext>
            </p:extLst>
          </p:nvPr>
        </p:nvGraphicFramePr>
        <p:xfrm>
          <a:off x="4660791" y="1472809"/>
          <a:ext cx="2698797" cy="3910055"/>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33</a:t>
            </a:fld>
            <a:endParaRPr lang="en-US"/>
          </a:p>
        </p:txBody>
      </p:sp>
      <p:graphicFrame>
        <p:nvGraphicFramePr>
          <p:cNvPr id="6" name="Таблица 5"/>
          <p:cNvGraphicFramePr>
            <a:graphicFrameLocks noGrp="1"/>
          </p:cNvGraphicFramePr>
          <p:nvPr>
            <p:extLst>
              <p:ext uri="{D42A27DB-BD31-4B8C-83A1-F6EECF244321}">
                <p14:modId xmlns:p14="http://schemas.microsoft.com/office/powerpoint/2010/main" val="1711623368"/>
              </p:ext>
            </p:extLst>
          </p:nvPr>
        </p:nvGraphicFramePr>
        <p:xfrm>
          <a:off x="727967" y="1838414"/>
          <a:ext cx="3932824" cy="2592163"/>
        </p:xfrm>
        <a:graphic>
          <a:graphicData uri="http://schemas.openxmlformats.org/drawingml/2006/table">
            <a:tbl>
              <a:tblPr>
                <a:tableStyleId>{5C22544A-7EE6-4342-B048-85BDC9FD1C3A}</a:tableStyleId>
              </a:tblPr>
              <a:tblGrid>
                <a:gridCol w="3932824">
                  <a:extLst>
                    <a:ext uri="{9D8B030D-6E8A-4147-A177-3AD203B41FA5}">
                      <a16:colId xmlns:a16="http://schemas.microsoft.com/office/drawing/2014/main" val="20000"/>
                    </a:ext>
                  </a:extLst>
                </a:gridCol>
              </a:tblGrid>
              <a:tr h="50270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Формування у студентів прикладних професійних правничих навичок</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70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Посилення підготовки з питань професійної правничої етики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70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Формування критичного мислення студентів-правників</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889">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Впровадження єдиного зовнішнього кваліфікаційного іспиту для отримання «Магістр права»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5889">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Впровадження єдиного зовнішнього кваліфікаційного іспиту на знання і застосування права для отримання доступу до будь-якої правничої професії</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5" name="Прямоугольник 14"/>
          <p:cNvSpPr/>
          <p:nvPr/>
        </p:nvSpPr>
        <p:spPr>
          <a:xfrm>
            <a:off x="626772" y="4839584"/>
            <a:ext cx="8064221" cy="276999"/>
          </a:xfrm>
          <a:prstGeom prst="rect">
            <a:avLst/>
          </a:prstGeom>
        </p:spPr>
        <p:txBody>
          <a:bodyPr wrap="square">
            <a:spAutoFit/>
          </a:bodyPr>
          <a:lstStyle/>
          <a:p>
            <a:pPr>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a:t>
            </a:r>
            <a:r>
              <a:rPr lang="uk-UA" sz="600" dirty="0">
                <a:solidFill>
                  <a:srgbClr val="6C6463"/>
                </a:solidFill>
                <a:latin typeface="Gill Sans MT"/>
                <a:cs typeface="Gill Sans MT"/>
              </a:rPr>
              <a:t>Ті, хто вважає, що юридична освіта потребує реформування, </a:t>
            </a:r>
            <a:r>
              <a:rPr lang="en-US" sz="600" dirty="0">
                <a:solidFill>
                  <a:srgbClr val="6C6463"/>
                </a:solidFill>
                <a:latin typeface="Gill Sans MT"/>
                <a:cs typeface="Gill Sans MT"/>
              </a:rPr>
              <a:t>N=</a:t>
            </a:r>
            <a:r>
              <a:rPr lang="ru-RU" sz="600" dirty="0">
                <a:solidFill>
                  <a:srgbClr val="6C6463"/>
                </a:solidFill>
                <a:latin typeface="Gill Sans MT"/>
                <a:cs typeface="Gill Sans MT"/>
              </a:rPr>
              <a:t>297 </a:t>
            </a:r>
            <a:r>
              <a:rPr lang="uk-UA" sz="600" dirty="0">
                <a:solidFill>
                  <a:srgbClr val="6C6463"/>
                </a:solidFill>
                <a:latin typeface="Gill Sans MT"/>
                <a:cs typeface="Gill Sans MT"/>
              </a:rPr>
              <a:t>(в запитанні 12 відповіли: Безумовно </a:t>
            </a:r>
            <a:r>
              <a:rPr lang="uk-UA" sz="600" dirty="0" err="1">
                <a:solidFill>
                  <a:srgbClr val="6C6463"/>
                </a:solidFill>
                <a:latin typeface="Gill Sans MT"/>
                <a:cs typeface="Gill Sans MT"/>
              </a:rPr>
              <a:t>погоджуюсь+Скоріше</a:t>
            </a:r>
            <a:r>
              <a:rPr lang="uk-UA" sz="600" dirty="0">
                <a:solidFill>
                  <a:srgbClr val="6C6463"/>
                </a:solidFill>
                <a:latin typeface="Gill Sans MT"/>
                <a:cs typeface="Gill Sans MT"/>
              </a:rPr>
              <a:t> </a:t>
            </a:r>
            <a:r>
              <a:rPr lang="uk-UA" sz="600" dirty="0" err="1">
                <a:solidFill>
                  <a:srgbClr val="6C6463"/>
                </a:solidFill>
                <a:latin typeface="Gill Sans MT"/>
                <a:cs typeface="Gill Sans MT"/>
              </a:rPr>
              <a:t>погоджуюся+В</a:t>
            </a:r>
            <a:r>
              <a:rPr lang="uk-UA" sz="600" dirty="0">
                <a:solidFill>
                  <a:srgbClr val="6C6463"/>
                </a:solidFill>
                <a:latin typeface="Gill Sans MT"/>
                <a:cs typeface="Gill Sans MT"/>
              </a:rPr>
              <a:t> однаковій мірі погоджуюсь і не погоджуюсь</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pSp>
        <p:nvGrpSpPr>
          <p:cNvPr id="2" name="Группа 33"/>
          <p:cNvGrpSpPr/>
          <p:nvPr/>
        </p:nvGrpSpPr>
        <p:grpSpPr>
          <a:xfrm>
            <a:off x="543410" y="4513065"/>
            <a:ext cx="8263226" cy="200055"/>
            <a:chOff x="543410" y="4513065"/>
            <a:chExt cx="8263226" cy="200055"/>
          </a:xfrm>
        </p:grpSpPr>
        <p:sp>
          <p:nvSpPr>
            <p:cNvPr id="35" name="Прямоугольник 34"/>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6" name="TextBox 35"/>
            <p:cNvSpPr txBox="1"/>
            <p:nvPr/>
          </p:nvSpPr>
          <p:spPr>
            <a:xfrm>
              <a:off x="552934" y="4513065"/>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37" name="Прямоугольник 36"/>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8" name="TextBox 37"/>
            <p:cNvSpPr txBox="1"/>
            <p:nvPr/>
          </p:nvSpPr>
          <p:spPr>
            <a:xfrm>
              <a:off x="2575712" y="4513065"/>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40" name="TextBox 39"/>
            <p:cNvSpPr txBox="1"/>
            <p:nvPr/>
          </p:nvSpPr>
          <p:spPr>
            <a:xfrm>
              <a:off x="4576543" y="4513065"/>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41" name="Прямоугольник 40"/>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2" name="Прямоугольник 41"/>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6903367" y="4513065"/>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44" name="TextBox 43"/>
            <p:cNvSpPr txBox="1"/>
            <p:nvPr/>
          </p:nvSpPr>
          <p:spPr>
            <a:xfrm>
              <a:off x="7726636" y="4513065"/>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45" name="Прямоугольник 44"/>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sp>
        <p:nvSpPr>
          <p:cNvPr id="46" name="TextBox 45"/>
          <p:cNvSpPr txBox="1"/>
          <p:nvPr/>
        </p:nvSpPr>
        <p:spPr>
          <a:xfrm>
            <a:off x="4602557" y="1724939"/>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pSp>
        <p:nvGrpSpPr>
          <p:cNvPr id="5" name="Группа 49"/>
          <p:cNvGrpSpPr/>
          <p:nvPr/>
        </p:nvGrpSpPr>
        <p:grpSpPr>
          <a:xfrm>
            <a:off x="7611671" y="1646100"/>
            <a:ext cx="597802" cy="161121"/>
            <a:chOff x="7676901" y="1416847"/>
            <a:chExt cx="597802" cy="161121"/>
          </a:xfrm>
        </p:grpSpPr>
        <p:sp>
          <p:nvSpPr>
            <p:cNvPr id="51"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cxnSp>
        <p:nvCxnSpPr>
          <p:cNvPr id="53" name="Прямая со стрелкой 52"/>
          <p:cNvCxnSpPr/>
          <p:nvPr/>
        </p:nvCxnSpPr>
        <p:spPr>
          <a:xfrm>
            <a:off x="7835687" y="2549905"/>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РЕФОРМУВАННЯ ЮРИДИЧНОЇ ОСВІТИ (3/4)</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28" name="TextBox 27"/>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dirty="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dirty="0" err="1">
              <a:ln>
                <a:noFill/>
              </a:ln>
              <a:solidFill>
                <a:srgbClr val="6C6463"/>
              </a:solidFill>
              <a:effectLst/>
              <a:uLnTx/>
              <a:uFillTx/>
              <a:latin typeface="Gill Sans MT"/>
              <a:ea typeface="+mn-ea"/>
              <a:cs typeface="Gill Sans MT"/>
            </a:endParaRPr>
          </a:p>
        </p:txBody>
      </p:sp>
      <p:cxnSp>
        <p:nvCxnSpPr>
          <p:cNvPr id="30" name="Прямая со стрелкой 29"/>
          <p:cNvCxnSpPr/>
          <p:nvPr/>
        </p:nvCxnSpPr>
        <p:spPr>
          <a:xfrm flipV="1">
            <a:off x="6931545" y="254085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Прямая со стрелкой 31"/>
          <p:cNvCxnSpPr/>
          <p:nvPr/>
        </p:nvCxnSpPr>
        <p:spPr>
          <a:xfrm flipV="1">
            <a:off x="8447132" y="2549316"/>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570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727967" y="951903"/>
            <a:ext cx="7971415" cy="646331"/>
          </a:xfrm>
          <a:prstGeom prst="rect">
            <a:avLst/>
          </a:prstGeom>
        </p:spPr>
        <p:txBody>
          <a:bodyPr wrap="square">
            <a:spAutoFit/>
          </a:bodyPr>
          <a:lstStyle/>
          <a:p>
            <a:pPr>
              <a:defRPr/>
            </a:pPr>
            <a:r>
              <a:rPr lang="uk-UA" sz="1200" b="1" dirty="0">
                <a:solidFill>
                  <a:srgbClr val="6C6463"/>
                </a:solidFill>
                <a:latin typeface="Gill Sans MT"/>
                <a:cs typeface="Gill Sans MT"/>
              </a:rPr>
              <a:t>Якщо, на Вашу думку, юридична освіта в Україні потребує реформування, то наскільки Ви погоджуєтеся (чи не погоджуєтеся), що пріоритетними заходами з підвищення якості юридичної освіти мають стати:</a:t>
            </a:r>
          </a:p>
        </p:txBody>
      </p:sp>
      <p:graphicFrame>
        <p:nvGraphicFramePr>
          <p:cNvPr id="39" name="Content Placeholder 9"/>
          <p:cNvGraphicFramePr>
            <a:graphicFrameLocks/>
          </p:cNvGraphicFramePr>
          <p:nvPr>
            <p:extLst>
              <p:ext uri="{D42A27DB-BD31-4B8C-83A1-F6EECF244321}">
                <p14:modId xmlns:p14="http://schemas.microsoft.com/office/powerpoint/2010/main" val="2010719745"/>
              </p:ext>
            </p:extLst>
          </p:nvPr>
        </p:nvGraphicFramePr>
        <p:xfrm>
          <a:off x="7207134" y="1855287"/>
          <a:ext cx="1381928" cy="2657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ext uri="{D42A27DB-BD31-4B8C-83A1-F6EECF244321}">
                <p14:modId xmlns:p14="http://schemas.microsoft.com/office/powerpoint/2010/main" val="1468159672"/>
              </p:ext>
            </p:extLst>
          </p:nvPr>
        </p:nvGraphicFramePr>
        <p:xfrm>
          <a:off x="4660791" y="1472809"/>
          <a:ext cx="2698797" cy="3910055"/>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34</a:t>
            </a:fld>
            <a:endParaRPr lang="en-US"/>
          </a:p>
        </p:txBody>
      </p:sp>
      <p:graphicFrame>
        <p:nvGraphicFramePr>
          <p:cNvPr id="6" name="Таблица 5"/>
          <p:cNvGraphicFramePr>
            <a:graphicFrameLocks noGrp="1"/>
          </p:cNvGraphicFramePr>
          <p:nvPr>
            <p:extLst>
              <p:ext uri="{D42A27DB-BD31-4B8C-83A1-F6EECF244321}">
                <p14:modId xmlns:p14="http://schemas.microsoft.com/office/powerpoint/2010/main" val="1711623368"/>
              </p:ext>
            </p:extLst>
          </p:nvPr>
        </p:nvGraphicFramePr>
        <p:xfrm>
          <a:off x="727967" y="1838415"/>
          <a:ext cx="3932824" cy="2559886"/>
        </p:xfrm>
        <a:graphic>
          <a:graphicData uri="http://schemas.openxmlformats.org/drawingml/2006/table">
            <a:tbl>
              <a:tblPr>
                <a:tableStyleId>{5C22544A-7EE6-4342-B048-85BDC9FD1C3A}</a:tableStyleId>
              </a:tblPr>
              <a:tblGrid>
                <a:gridCol w="3932824">
                  <a:extLst>
                    <a:ext uri="{9D8B030D-6E8A-4147-A177-3AD203B41FA5}">
                      <a16:colId xmlns:a16="http://schemas.microsoft.com/office/drawing/2014/main" val="20000"/>
                    </a:ext>
                  </a:extLst>
                </a:gridCol>
              </a:tblGrid>
              <a:tr h="621859">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Впровадження єдиного зовнішнього незалежного кваліфікаційного іспиту для отримання освітнього ступеня «Бакалавр права»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6009">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Суттєве підвищення мінімального прохідного балу за всіма сертифікатами шкільного ЗНО, що необхідні для вступу до вищого юридичного навчального закладу</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46009">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Запровадження для вступників додаткового тесту для перевірки їх здатності вивчати право як умови вступу до вищого юридичного навчального закладу</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4126797"/>
                  </a:ext>
                </a:extLst>
              </a:tr>
              <a:tr h="646009">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Відмова від заочної форми підготовки юристів</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4071849"/>
                  </a:ext>
                </a:extLst>
              </a:tr>
            </a:tbl>
          </a:graphicData>
        </a:graphic>
      </p:graphicFrame>
      <p:sp>
        <p:nvSpPr>
          <p:cNvPr id="15" name="Прямоугольник 14"/>
          <p:cNvSpPr/>
          <p:nvPr/>
        </p:nvSpPr>
        <p:spPr>
          <a:xfrm>
            <a:off x="626772" y="4839584"/>
            <a:ext cx="8064221" cy="276999"/>
          </a:xfrm>
          <a:prstGeom prst="rect">
            <a:avLst/>
          </a:prstGeom>
        </p:spPr>
        <p:txBody>
          <a:bodyPr wrap="square">
            <a:spAutoFit/>
          </a:bodyPr>
          <a:lstStyle/>
          <a:p>
            <a:pPr>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a:t>
            </a:r>
            <a:r>
              <a:rPr lang="uk-UA" sz="600" dirty="0">
                <a:solidFill>
                  <a:srgbClr val="6C6463"/>
                </a:solidFill>
                <a:latin typeface="Gill Sans MT"/>
                <a:cs typeface="Gill Sans MT"/>
              </a:rPr>
              <a:t>Ті, хто вважає, що юридична освіта потребує реформування, </a:t>
            </a:r>
            <a:r>
              <a:rPr lang="en-US" sz="600" dirty="0">
                <a:solidFill>
                  <a:srgbClr val="6C6463"/>
                </a:solidFill>
                <a:latin typeface="Gill Sans MT"/>
                <a:cs typeface="Gill Sans MT"/>
              </a:rPr>
              <a:t>N=</a:t>
            </a:r>
            <a:r>
              <a:rPr lang="ru-RU" sz="600" dirty="0">
                <a:solidFill>
                  <a:srgbClr val="6C6463"/>
                </a:solidFill>
                <a:latin typeface="Gill Sans MT"/>
                <a:cs typeface="Gill Sans MT"/>
              </a:rPr>
              <a:t>297 </a:t>
            </a:r>
            <a:r>
              <a:rPr lang="uk-UA" sz="600" dirty="0">
                <a:solidFill>
                  <a:srgbClr val="6C6463"/>
                </a:solidFill>
                <a:latin typeface="Gill Sans MT"/>
                <a:cs typeface="Gill Sans MT"/>
              </a:rPr>
              <a:t>(в запитанні 12 відповіли: Безумовно </a:t>
            </a:r>
            <a:r>
              <a:rPr lang="uk-UA" sz="600" dirty="0" err="1">
                <a:solidFill>
                  <a:srgbClr val="6C6463"/>
                </a:solidFill>
                <a:latin typeface="Gill Sans MT"/>
                <a:cs typeface="Gill Sans MT"/>
              </a:rPr>
              <a:t>погоджуюсь+Скоріше</a:t>
            </a:r>
            <a:r>
              <a:rPr lang="uk-UA" sz="600" dirty="0">
                <a:solidFill>
                  <a:srgbClr val="6C6463"/>
                </a:solidFill>
                <a:latin typeface="Gill Sans MT"/>
                <a:cs typeface="Gill Sans MT"/>
              </a:rPr>
              <a:t> </a:t>
            </a:r>
            <a:r>
              <a:rPr lang="uk-UA" sz="600" dirty="0" err="1">
                <a:solidFill>
                  <a:srgbClr val="6C6463"/>
                </a:solidFill>
                <a:latin typeface="Gill Sans MT"/>
                <a:cs typeface="Gill Sans MT"/>
              </a:rPr>
              <a:t>погоджуюся+В</a:t>
            </a:r>
            <a:r>
              <a:rPr lang="uk-UA" sz="600" dirty="0">
                <a:solidFill>
                  <a:srgbClr val="6C6463"/>
                </a:solidFill>
                <a:latin typeface="Gill Sans MT"/>
                <a:cs typeface="Gill Sans MT"/>
              </a:rPr>
              <a:t> однаковій мірі погоджуюсь і не погоджуюсь</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pSp>
        <p:nvGrpSpPr>
          <p:cNvPr id="34" name="Группа 33"/>
          <p:cNvGrpSpPr/>
          <p:nvPr/>
        </p:nvGrpSpPr>
        <p:grpSpPr>
          <a:xfrm>
            <a:off x="543410" y="4513065"/>
            <a:ext cx="8263226" cy="200055"/>
            <a:chOff x="543410" y="4513065"/>
            <a:chExt cx="8263226" cy="200055"/>
          </a:xfrm>
        </p:grpSpPr>
        <p:sp>
          <p:nvSpPr>
            <p:cNvPr id="35" name="Прямоугольник 34"/>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6" name="TextBox 35"/>
            <p:cNvSpPr txBox="1"/>
            <p:nvPr/>
          </p:nvSpPr>
          <p:spPr>
            <a:xfrm>
              <a:off x="552934" y="4513065"/>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37" name="Прямоугольник 36"/>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8" name="TextBox 37"/>
            <p:cNvSpPr txBox="1"/>
            <p:nvPr/>
          </p:nvSpPr>
          <p:spPr>
            <a:xfrm>
              <a:off x="2575712" y="4513065"/>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40" name="TextBox 39"/>
            <p:cNvSpPr txBox="1"/>
            <p:nvPr/>
          </p:nvSpPr>
          <p:spPr>
            <a:xfrm>
              <a:off x="4576543" y="4513065"/>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41" name="Прямоугольник 40"/>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2" name="Прямоугольник 41"/>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6903367" y="4513065"/>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44" name="TextBox 43"/>
            <p:cNvSpPr txBox="1"/>
            <p:nvPr/>
          </p:nvSpPr>
          <p:spPr>
            <a:xfrm>
              <a:off x="7726636" y="4513065"/>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45" name="Прямоугольник 44"/>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sp>
        <p:nvSpPr>
          <p:cNvPr id="46" name="TextBox 45"/>
          <p:cNvSpPr txBox="1"/>
          <p:nvPr/>
        </p:nvSpPr>
        <p:spPr>
          <a:xfrm>
            <a:off x="4602557" y="1724939"/>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pSp>
        <p:nvGrpSpPr>
          <p:cNvPr id="50" name="Группа 49"/>
          <p:cNvGrpSpPr/>
          <p:nvPr/>
        </p:nvGrpSpPr>
        <p:grpSpPr>
          <a:xfrm>
            <a:off x="7611671" y="1646100"/>
            <a:ext cx="597802" cy="161121"/>
            <a:chOff x="7676901" y="1416847"/>
            <a:chExt cx="597802" cy="161121"/>
          </a:xfrm>
        </p:grpSpPr>
        <p:sp>
          <p:nvSpPr>
            <p:cNvPr id="51"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cxnSp>
        <p:nvCxnSpPr>
          <p:cNvPr id="54" name="Прямая со стрелкой 53"/>
          <p:cNvCxnSpPr/>
          <p:nvPr/>
        </p:nvCxnSpPr>
        <p:spPr>
          <a:xfrm>
            <a:off x="8244671" y="4036228"/>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РЕФОРМУВАННЯ ЮРИДИЧНОЇ ОСВІТИ (4/4)</a:t>
            </a:r>
            <a:endParaRPr lang="en-US" altLang="en-US" b="1" dirty="0">
              <a:solidFill>
                <a:srgbClr val="651D32"/>
              </a:solidFill>
              <a:latin typeface="Gill Sans MT" panose="020B0502020104020203" pitchFamily="34" charset="0"/>
              <a:cs typeface="Arial" panose="020B0604020202020204" pitchFamily="34" charset="0"/>
            </a:endParaRPr>
          </a:p>
        </p:txBody>
      </p:sp>
      <p:sp>
        <p:nvSpPr>
          <p:cNvPr id="28" name="TextBox 27"/>
          <p:cNvSpPr txBox="1"/>
          <p:nvPr/>
        </p:nvSpPr>
        <p:spPr>
          <a:xfrm>
            <a:off x="253182" y="4764625"/>
            <a:ext cx="2136803" cy="9233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b="0" i="0" u="none" strike="noStrike" kern="1200" cap="none" spc="0" normalizeH="0" baseline="0" noProof="0" dirty="0" err="1">
                <a:ln>
                  <a:noFill/>
                </a:ln>
                <a:solidFill>
                  <a:srgbClr val="6C6463"/>
                </a:solidFill>
                <a:effectLst/>
                <a:uLnTx/>
                <a:uFillTx/>
                <a:latin typeface="Gill Sans MT"/>
                <a:ea typeface="+mn-ea"/>
                <a:cs typeface="Gill Sans MT"/>
              </a:rPr>
              <a:t>Ранжовано</a:t>
            </a:r>
            <a:r>
              <a:rPr kumimoji="0" lang="uk-UA" sz="600" b="0" i="0" u="none" strike="noStrike" kern="1200" cap="none" spc="0" normalizeH="0" baseline="0" noProof="0" dirty="0">
                <a:ln>
                  <a:noFill/>
                </a:ln>
                <a:solidFill>
                  <a:srgbClr val="6C6463"/>
                </a:solidFill>
                <a:effectLst/>
                <a:uLnTx/>
                <a:uFillTx/>
                <a:latin typeface="Gill Sans MT"/>
                <a:ea typeface="+mn-ea"/>
                <a:cs typeface="Gill Sans MT"/>
              </a:rPr>
              <a:t> за Безумовно погоджуюсь/Скоріше погоджуюся</a:t>
            </a:r>
            <a:endParaRPr kumimoji="0" lang="ru-RU" sz="600" b="0" i="0" u="none" strike="noStrike" kern="1200" cap="none" spc="0" normalizeH="0" baseline="0" noProof="0" dirty="0" err="1">
              <a:ln>
                <a:noFill/>
              </a:ln>
              <a:solidFill>
                <a:srgbClr val="6C6463"/>
              </a:solidFill>
              <a:effectLst/>
              <a:uLnTx/>
              <a:uFillTx/>
              <a:latin typeface="Gill Sans MT"/>
              <a:ea typeface="+mn-ea"/>
              <a:cs typeface="Gill Sans MT"/>
            </a:endParaRPr>
          </a:p>
        </p:txBody>
      </p:sp>
      <p:cxnSp>
        <p:nvCxnSpPr>
          <p:cNvPr id="30" name="Прямая со стрелкой 29"/>
          <p:cNvCxnSpPr/>
          <p:nvPr/>
        </p:nvCxnSpPr>
        <p:spPr>
          <a:xfrm>
            <a:off x="5967042" y="4036228"/>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p:cNvCxnSpPr/>
          <p:nvPr/>
        </p:nvCxnSpPr>
        <p:spPr>
          <a:xfrm flipV="1">
            <a:off x="7744371" y="4022562"/>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32" name="Прямая со стрелкой 31"/>
          <p:cNvCxnSpPr/>
          <p:nvPr/>
        </p:nvCxnSpPr>
        <p:spPr>
          <a:xfrm flipV="1">
            <a:off x="7160142" y="4022562"/>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Прямая со стрелкой 32"/>
          <p:cNvCxnSpPr/>
          <p:nvPr/>
        </p:nvCxnSpPr>
        <p:spPr>
          <a:xfrm flipV="1">
            <a:off x="6736786" y="4022562"/>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Прямая со стрелкой 47"/>
          <p:cNvCxnSpPr/>
          <p:nvPr/>
        </p:nvCxnSpPr>
        <p:spPr>
          <a:xfrm flipV="1">
            <a:off x="8286247" y="2735566"/>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49" name="Прямая со стрелкой 48"/>
          <p:cNvCxnSpPr/>
          <p:nvPr/>
        </p:nvCxnSpPr>
        <p:spPr>
          <a:xfrm flipV="1">
            <a:off x="6237227" y="2735566"/>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p:cNvCxnSpPr/>
          <p:nvPr/>
        </p:nvCxnSpPr>
        <p:spPr>
          <a:xfrm>
            <a:off x="7778980" y="2740765"/>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6" name="Прямая со стрелкой 55"/>
          <p:cNvCxnSpPr/>
          <p:nvPr/>
        </p:nvCxnSpPr>
        <p:spPr>
          <a:xfrm>
            <a:off x="7152416" y="2740765"/>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flipV="1">
            <a:off x="8294708" y="3379052"/>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58" name="Прямая со стрелкой 57"/>
          <p:cNvCxnSpPr/>
          <p:nvPr/>
        </p:nvCxnSpPr>
        <p:spPr>
          <a:xfrm flipV="1">
            <a:off x="6245688" y="3379052"/>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Прямая со стрелкой 58"/>
          <p:cNvCxnSpPr/>
          <p:nvPr/>
        </p:nvCxnSpPr>
        <p:spPr>
          <a:xfrm>
            <a:off x="7787441" y="3384251"/>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0" name="Прямая со стрелкой 59"/>
          <p:cNvCxnSpPr/>
          <p:nvPr/>
        </p:nvCxnSpPr>
        <p:spPr>
          <a:xfrm>
            <a:off x="7152488" y="3384251"/>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5707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830997"/>
          </a:xfrm>
        </p:spPr>
        <p:txBody>
          <a:bodyPr/>
          <a:lstStyle/>
          <a:p>
            <a:r>
              <a:rPr lang="uk-UA" dirty="0"/>
              <a:t>ДОВІРА ДО СУДОВОЇ ВЛАДИ ТА ДОСТУПНІСТЬ ПРАВОСУДДЯ</a:t>
            </a:r>
            <a:endParaRPr lang="ru-RU"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904268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36</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01256" y="1227713"/>
            <a:ext cx="7772400" cy="380307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uk-UA" sz="1200" dirty="0"/>
              <a:t>В цілому рівень довіри до соціальних інститутів – середній та нижче. Судовим та антикорупційним  структурам довіряють більше, ніж ключовим виконавчим і законодавчим органам (Президенту, Верховній Раді, Кабміну). Позитивний баланс довіри (переважання оцінок довіри над оцінками недовіри) мають тільки дві інституції:  окремі суди та судова влада. Окремим судам, де юристи здійснюють представництво, довіряють найбільше – 47%. Рівень довіри до судової влади в цілому – 41%.  Для більшості інституцій рівень довіри становить менше 25%.</a:t>
            </a:r>
          </a:p>
          <a:p>
            <a:pPr lvl="1" algn="just"/>
            <a:r>
              <a:rPr lang="uk-UA" sz="1200" dirty="0"/>
              <a:t>Порівняно з липнем 2017 року рівень довіри до усіх інституцій залишається без змін, за виключенням зниження довіри до НАБУ. Аналіз динаміки проти грудня 2017 року показує позитивні зсуви рівня довіри щодо аутсайдерів рейтингового списку: ЗМІ, Верховної Ради та політичних партій.</a:t>
            </a:r>
          </a:p>
          <a:p>
            <a:pPr marL="230188" lvl="1" algn="just">
              <a:buFont typeface="Arial"/>
              <a:buChar char="•"/>
            </a:pPr>
            <a:r>
              <a:rPr lang="uk-UA" sz="1200" dirty="0"/>
              <a:t>Доступність та зрозумілість інформації про судові процедури і професійність суддів – риси, які і на грудень 2017 року, перш за все позитивно характеризують судову систему.  Позитивна динаміка, порівняно з груднем 2017 року, проявляється у зростанні довіри судам з боку громадян,  об'єктивності висвітлення інформації ЗМІ та доступності судового збору для учасників судових проваджень.</a:t>
            </a:r>
          </a:p>
          <a:p>
            <a:pPr lvl="1" algn="just"/>
            <a:r>
              <a:rPr lang="uk-UA" sz="1200" dirty="0"/>
              <a:t>Оцінки </a:t>
            </a:r>
            <a:r>
              <a:rPr lang="uk-UA" altLang="en-US" sz="1200" dirty="0"/>
              <a:t>доступності правосуддя юристами дозволяють говорити про ряд позитивних зрушень за рік: зросла довіра громадян до судів та суддівських рішень, в</a:t>
            </a:r>
            <a:r>
              <a:rPr lang="uk-UA" sz="1200" dirty="0"/>
              <a:t> судах поступово створюються належні умови для всіх учасників судових проваджень, зменшується вплив влади та олігархів на суди. Водночас, негативна динаміка спостерігається стосовно доступності і зрозумілості інформації про судові процедури,  фінансової доступності послуг адвоката. </a:t>
            </a:r>
          </a:p>
          <a:p>
            <a:pPr marL="230188" lvl="1" algn="just">
              <a:buFont typeface="Arial"/>
              <a:buChar char="•"/>
            </a:pPr>
            <a:endParaRPr lang="ru-RU" sz="1200" dirty="0"/>
          </a:p>
        </p:txBody>
      </p:sp>
      <p:sp>
        <p:nvSpPr>
          <p:cNvPr id="7"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cs typeface="Arial" panose="020B0604020202020204" pitchFamily="34" charset="0"/>
              </a:rPr>
              <a:t>ВИСНОВКИ</a:t>
            </a:r>
            <a:endParaRPr lang="ru-RU" altLang="en-US" sz="1800" dirty="0">
              <a:solidFill>
                <a:srgbClr val="651D32"/>
              </a:solidFill>
              <a:latin typeface="Gill Sans MT" panose="020B0502020104020203" pitchFamily="34" charset="0"/>
              <a:cs typeface="Arial" panose="020B0604020202020204" pitchFamily="34" charset="0"/>
            </a:endParaRPr>
          </a:p>
        </p:txBody>
      </p:sp>
      <p:sp>
        <p:nvSpPr>
          <p:cNvPr id="10"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(1</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3157490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7"/>
          <p:cNvGraphicFramePr>
            <a:graphicFrameLocks/>
          </p:cNvGraphicFramePr>
          <p:nvPr>
            <p:extLst>
              <p:ext uri="{D42A27DB-BD31-4B8C-83A1-F6EECF244321}">
                <p14:modId xmlns:p14="http://schemas.microsoft.com/office/powerpoint/2010/main" val="2091542786"/>
              </p:ext>
            </p:extLst>
          </p:nvPr>
        </p:nvGraphicFramePr>
        <p:xfrm>
          <a:off x="4658214" y="1025531"/>
          <a:ext cx="27000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Группа 13"/>
          <p:cNvGrpSpPr/>
          <p:nvPr/>
        </p:nvGrpSpPr>
        <p:grpSpPr>
          <a:xfrm>
            <a:off x="1576384" y="4580965"/>
            <a:ext cx="7230252" cy="200055"/>
            <a:chOff x="1576384" y="4531537"/>
            <a:chExt cx="7230252" cy="200055"/>
          </a:xfrm>
        </p:grpSpPr>
        <p:sp>
          <p:nvSpPr>
            <p:cNvPr id="25" name="TextBox 24"/>
            <p:cNvSpPr txBox="1"/>
            <p:nvPr/>
          </p:nvSpPr>
          <p:spPr>
            <a:xfrm>
              <a:off x="7726636" y="4531537"/>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24" name="TextBox 23"/>
            <p:cNvSpPr txBox="1"/>
            <p:nvPr/>
          </p:nvSpPr>
          <p:spPr>
            <a:xfrm>
              <a:off x="6861032" y="4531537"/>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21" name="TextBox 20"/>
            <p:cNvSpPr txBox="1"/>
            <p:nvPr/>
          </p:nvSpPr>
          <p:spPr>
            <a:xfrm>
              <a:off x="5081414" y="4531537"/>
              <a:ext cx="18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довіряю/Зовсім не довіряю</a:t>
              </a:r>
            </a:p>
          </p:txBody>
        </p:sp>
        <p:sp>
          <p:nvSpPr>
            <p:cNvPr id="20" name="TextBox 19"/>
            <p:cNvSpPr txBox="1"/>
            <p:nvPr/>
          </p:nvSpPr>
          <p:spPr>
            <a:xfrm>
              <a:off x="3303874" y="4531537"/>
              <a:ext cx="176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довіряю і не довіряю</a:t>
              </a:r>
            </a:p>
          </p:txBody>
        </p:sp>
        <p:sp>
          <p:nvSpPr>
            <p:cNvPr id="18" name="TextBox 17"/>
            <p:cNvSpPr txBox="1"/>
            <p:nvPr/>
          </p:nvSpPr>
          <p:spPr>
            <a:xfrm>
              <a:off x="1585908" y="4531537"/>
              <a:ext cx="169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Повністю довіряю/ Скоріше довіряю</a:t>
              </a:r>
            </a:p>
          </p:txBody>
        </p:sp>
        <p:sp>
          <p:nvSpPr>
            <p:cNvPr id="16" name="Прямоугольник 15"/>
            <p:cNvSpPr/>
            <p:nvPr/>
          </p:nvSpPr>
          <p:spPr>
            <a:xfrm>
              <a:off x="1576384" y="4601320"/>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19" name="Прямоугольник 18"/>
            <p:cNvSpPr/>
            <p:nvPr/>
          </p:nvSpPr>
          <p:spPr>
            <a:xfrm>
              <a:off x="3288352" y="4601320"/>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22" name="Прямоугольник 21"/>
            <p:cNvSpPr/>
            <p:nvPr/>
          </p:nvSpPr>
          <p:spPr>
            <a:xfrm>
              <a:off x="5078837" y="4601320"/>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23" name="Прямоугольник 22"/>
            <p:cNvSpPr/>
            <p:nvPr/>
          </p:nvSpPr>
          <p:spPr>
            <a:xfrm>
              <a:off x="6848062" y="4601320"/>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26" name="Прямоугольник 25"/>
            <p:cNvSpPr/>
            <p:nvPr/>
          </p:nvSpPr>
          <p:spPr>
            <a:xfrm>
              <a:off x="7735489" y="460132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2306798647"/>
              </p:ext>
            </p:extLst>
          </p:nvPr>
        </p:nvGraphicFramePr>
        <p:xfrm>
          <a:off x="679784" y="1465980"/>
          <a:ext cx="3980117" cy="3114984"/>
        </p:xfrm>
        <a:graphic>
          <a:graphicData uri="http://schemas.openxmlformats.org/drawingml/2006/table">
            <a:tbl>
              <a:tblPr>
                <a:tableStyleId>{5C22544A-7EE6-4342-B048-85BDC9FD1C3A}</a:tableStyleId>
              </a:tblPr>
              <a:tblGrid>
                <a:gridCol w="3980117">
                  <a:extLst>
                    <a:ext uri="{9D8B030D-6E8A-4147-A177-3AD203B41FA5}">
                      <a16:colId xmlns:a16="http://schemas.microsoft.com/office/drawing/2014/main" val="20000"/>
                    </a:ext>
                  </a:extLst>
                </a:gridCol>
              </a:tblGrid>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Окремі суди, де Ви здійснюєте представництво</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Судова влада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Органи прокуратури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Національне агентство з питань запобігання корупції (НАЗК)</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Національне антикорупційне бюро (НАБУ)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СБУ (Служба</a:t>
                      </a:r>
                      <a:r>
                        <a:rPr lang="uk-UA" sz="1200" b="0" i="0" kern="1200" baseline="0" noProof="0" dirty="0">
                          <a:solidFill>
                            <a:srgbClr val="6C6463"/>
                          </a:solidFill>
                          <a:latin typeface="Gill Sans MT"/>
                          <a:ea typeface="+mn-ea"/>
                          <a:cs typeface="Gill Sans MT"/>
                        </a:rPr>
                        <a:t> </a:t>
                      </a:r>
                      <a:r>
                        <a:rPr lang="uk-UA" sz="1200" b="0" i="0" kern="1200" noProof="0" dirty="0">
                          <a:solidFill>
                            <a:srgbClr val="6C6463"/>
                          </a:solidFill>
                          <a:latin typeface="Gill Sans MT"/>
                          <a:ea typeface="+mn-ea"/>
                          <a:cs typeface="Gill Sans MT"/>
                        </a:rPr>
                        <a:t>безпеки України)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Державна</a:t>
                      </a:r>
                      <a:r>
                        <a:rPr lang="uk-UA" sz="1200" b="0" i="0" kern="1200" baseline="0" noProof="0" dirty="0">
                          <a:solidFill>
                            <a:srgbClr val="6C6463"/>
                          </a:solidFill>
                          <a:latin typeface="Gill Sans MT"/>
                          <a:ea typeface="+mn-ea"/>
                          <a:cs typeface="Gill Sans MT"/>
                        </a:rPr>
                        <a:t> </a:t>
                      </a:r>
                      <a:r>
                        <a:rPr lang="uk-UA" sz="1200" b="0" i="0" kern="1200" noProof="0" dirty="0">
                          <a:solidFill>
                            <a:srgbClr val="6C6463"/>
                          </a:solidFill>
                          <a:latin typeface="Gill Sans MT"/>
                          <a:ea typeface="+mn-ea"/>
                          <a:cs typeface="Gill Sans MT"/>
                        </a:rPr>
                        <a:t>виконавча служба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937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Органи поліції</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1" name="TextBox 30"/>
          <p:cNvSpPr txBox="1"/>
          <p:nvPr/>
        </p:nvSpPr>
        <p:spPr>
          <a:xfrm>
            <a:off x="4669669" y="1322930"/>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grpSp>
        <p:nvGrpSpPr>
          <p:cNvPr id="3" name="Группа 26"/>
          <p:cNvGrpSpPr/>
          <p:nvPr/>
        </p:nvGrpSpPr>
        <p:grpSpPr>
          <a:xfrm>
            <a:off x="7657851" y="1271143"/>
            <a:ext cx="597802" cy="161121"/>
            <a:chOff x="7676901" y="1416847"/>
            <a:chExt cx="597802" cy="161121"/>
          </a:xfrm>
        </p:grpSpPr>
        <p:sp>
          <p:nvSpPr>
            <p:cNvPr id="28"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7" name="TextBox 36"/>
          <p:cNvSpPr txBox="1"/>
          <p:nvPr/>
        </p:nvSpPr>
        <p:spPr>
          <a:xfrm>
            <a:off x="260161" y="4762686"/>
            <a:ext cx="1821011" cy="92333"/>
          </a:xfrm>
          <a:prstGeom prst="rect">
            <a:avLst/>
          </a:prstGeom>
          <a:noFill/>
        </p:spPr>
        <p:txBody>
          <a:bodyPr wrap="none" lIns="0" tIns="0" rIns="0" bIns="0" rtlCol="0">
            <a:spAutoFit/>
          </a:bodyPr>
          <a:lstStyle/>
          <a:p>
            <a:pPr lvl="0">
              <a:defRPr/>
            </a:pPr>
            <a:r>
              <a:rPr kumimoji="0" lang="uk-UA" sz="600" b="0" i="0" u="none" strike="noStrike" kern="1200" cap="none" spc="0" normalizeH="0" baseline="0" noProof="0" dirty="0">
                <a:ln>
                  <a:noFill/>
                </a:ln>
                <a:solidFill>
                  <a:srgbClr val="6C6463"/>
                </a:solidFill>
                <a:effectLst/>
                <a:uLnTx/>
                <a:uFillTx/>
                <a:latin typeface="Gill Sans MT"/>
                <a:cs typeface="Gill Sans MT"/>
              </a:rPr>
              <a:t>Ранжовано за</a:t>
            </a:r>
            <a:r>
              <a:rPr lang="uk-UA" sz="600" dirty="0">
                <a:solidFill>
                  <a:srgbClr val="6C6463"/>
                </a:solidFill>
                <a:latin typeface="Gill Sans MT"/>
                <a:cs typeface="Gill Sans MT"/>
              </a:rPr>
              <a:t> Повністю довіряю/Скоріше довіряю</a:t>
            </a:r>
            <a:endParaRPr kumimoji="0" lang="ru-RU" sz="600" b="0" i="0" u="none" strike="noStrike" kern="1200" cap="none" spc="0" normalizeH="0" baseline="0" noProof="0" dirty="0" err="1">
              <a:ln>
                <a:noFill/>
              </a:ln>
              <a:solidFill>
                <a:srgbClr val="6C6463"/>
              </a:solidFill>
              <a:effectLst/>
              <a:uLnTx/>
              <a:uFillTx/>
              <a:latin typeface="Gill Sans MT"/>
              <a:cs typeface="Gill Sans MT"/>
            </a:endParaRPr>
          </a:p>
        </p:txBody>
      </p:sp>
      <p:sp>
        <p:nvSpPr>
          <p:cNvPr id="38" name="Прямоугольник 3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aphicFrame>
        <p:nvGraphicFramePr>
          <p:cNvPr id="46" name="Content Placeholder 9"/>
          <p:cNvGraphicFramePr>
            <a:graphicFrameLocks/>
          </p:cNvGraphicFramePr>
          <p:nvPr>
            <p:extLst>
              <p:ext uri="{D42A27DB-BD31-4B8C-83A1-F6EECF244321}">
                <p14:modId xmlns:p14="http://schemas.microsoft.com/office/powerpoint/2010/main" val="31718580"/>
              </p:ext>
            </p:extLst>
          </p:nvPr>
        </p:nvGraphicFramePr>
        <p:xfrm>
          <a:off x="7207937" y="1470610"/>
          <a:ext cx="1381928" cy="3204000"/>
        </p:xfrm>
        <a:graphic>
          <a:graphicData uri="http://schemas.openxmlformats.org/drawingml/2006/chart">
            <c:chart xmlns:c="http://schemas.openxmlformats.org/drawingml/2006/chart" xmlns:r="http://schemas.openxmlformats.org/officeDocument/2006/relationships" r:id="rId4"/>
          </a:graphicData>
        </a:graphic>
      </p:graphicFrame>
      <p:sp>
        <p:nvSpPr>
          <p:cNvPr id="36" name="Прямоугольник 35"/>
          <p:cNvSpPr/>
          <p:nvPr/>
        </p:nvSpPr>
        <p:spPr>
          <a:xfrm>
            <a:off x="727968" y="953522"/>
            <a:ext cx="7280856" cy="276999"/>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Ви особисто довіряєте цим державним та недержавним інститутам: </a:t>
            </a:r>
          </a:p>
        </p:txBody>
      </p:sp>
      <p:sp>
        <p:nvSpPr>
          <p:cNvPr id="41"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(2</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cxnSp>
        <p:nvCxnSpPr>
          <p:cNvPr id="48" name="Прямая со стрелкой 47"/>
          <p:cNvCxnSpPr/>
          <p:nvPr/>
        </p:nvCxnSpPr>
        <p:spPr>
          <a:xfrm>
            <a:off x="6099952" y="2744646"/>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Прямая со стрелкой 48"/>
          <p:cNvCxnSpPr/>
          <p:nvPr/>
        </p:nvCxnSpPr>
        <p:spPr>
          <a:xfrm flipV="1">
            <a:off x="7024682" y="3108144"/>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Прямая со стрелкой 49"/>
          <p:cNvCxnSpPr/>
          <p:nvPr/>
        </p:nvCxnSpPr>
        <p:spPr>
          <a:xfrm flipV="1">
            <a:off x="7659701" y="3116605"/>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grpSp>
        <p:nvGrpSpPr>
          <p:cNvPr id="30" name="Группа 29"/>
          <p:cNvGrpSpPr/>
          <p:nvPr/>
        </p:nvGrpSpPr>
        <p:grpSpPr>
          <a:xfrm>
            <a:off x="6043120" y="4769501"/>
            <a:ext cx="2727170" cy="307777"/>
            <a:chOff x="5847804" y="4769501"/>
            <a:chExt cx="2727170" cy="307777"/>
          </a:xfrm>
        </p:grpSpPr>
        <p:sp>
          <p:nvSpPr>
            <p:cNvPr id="32" name="TextBox 31"/>
            <p:cNvSpPr txBox="1"/>
            <p:nvPr/>
          </p:nvSpPr>
          <p:spPr>
            <a:xfrm>
              <a:off x="5904773" y="4769501"/>
              <a:ext cx="2670201" cy="307777"/>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700" b="0" dirty="0">
                  <a:solidFill>
                    <a:srgbClr val="6C6463"/>
                  </a:solidFill>
                  <a:latin typeface="Gill Sans MT"/>
                  <a:cs typeface="Gill Sans MT"/>
                </a:rPr>
                <a:t>Показник статистично значуще </a:t>
              </a:r>
              <a:r>
                <a:rPr lang="uk-UA" sz="700" b="0" dirty="0">
                  <a:solidFill>
                    <a:srgbClr val="145D04"/>
                  </a:solidFill>
                  <a:latin typeface="Gill Sans MT"/>
                  <a:cs typeface="Gill Sans MT"/>
                </a:rPr>
                <a:t>виріс</a:t>
              </a:r>
              <a:r>
                <a:rPr lang="uk-UA" sz="700" b="0" dirty="0">
                  <a:solidFill>
                    <a:srgbClr val="6C6463"/>
                  </a:solidFill>
                  <a:latin typeface="Gill Sans MT"/>
                  <a:cs typeface="Gill Sans MT"/>
                </a:rPr>
                <a:t>/</a:t>
              </a:r>
              <a:r>
                <a:rPr lang="uk-UA" sz="700" b="0" dirty="0">
                  <a:solidFill>
                    <a:srgbClr val="C00000"/>
                  </a:solidFill>
                  <a:latin typeface="Gill Sans MT"/>
                  <a:cs typeface="Gill Sans MT"/>
                </a:rPr>
                <a:t>знизився</a:t>
              </a:r>
              <a:r>
                <a:rPr lang="uk-UA" sz="700" b="0" dirty="0">
                  <a:solidFill>
                    <a:srgbClr val="6C6463"/>
                  </a:solidFill>
                  <a:latin typeface="Gill Sans MT"/>
                  <a:cs typeface="Gill Sans MT"/>
                </a:rPr>
                <a:t> на рівні 95% порівняно з Першою хвилею</a:t>
              </a:r>
            </a:p>
          </p:txBody>
        </p:sp>
        <p:cxnSp>
          <p:nvCxnSpPr>
            <p:cNvPr id="33" name="Прямая со стрелкой 32"/>
            <p:cNvCxnSpPr/>
            <p:nvPr/>
          </p:nvCxnSpPr>
          <p:spPr>
            <a:xfrm flipV="1">
              <a:off x="5847804" y="4811331"/>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cxnSp>
          <p:nvCxnSpPr>
            <p:cNvPr id="34" name="Прямая со стрелкой 33"/>
            <p:cNvCxnSpPr/>
            <p:nvPr/>
          </p:nvCxnSpPr>
          <p:spPr>
            <a:xfrm>
              <a:off x="5926280" y="4820118"/>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85067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p:cNvGraphicFramePr>
            <a:graphicFrameLocks/>
          </p:cNvGraphicFramePr>
          <p:nvPr>
            <p:extLst>
              <p:ext uri="{D42A27DB-BD31-4B8C-83A1-F6EECF244321}">
                <p14:modId xmlns:p14="http://schemas.microsoft.com/office/powerpoint/2010/main" val="2436855958"/>
              </p:ext>
            </p:extLst>
          </p:nvPr>
        </p:nvGraphicFramePr>
        <p:xfrm>
          <a:off x="7207937" y="1478848"/>
          <a:ext cx="1381928" cy="320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ext uri="{D42A27DB-BD31-4B8C-83A1-F6EECF244321}">
                <p14:modId xmlns:p14="http://schemas.microsoft.com/office/powerpoint/2010/main" val="4286311310"/>
              </p:ext>
            </p:extLst>
          </p:nvPr>
        </p:nvGraphicFramePr>
        <p:xfrm>
          <a:off x="4658214" y="1033769"/>
          <a:ext cx="27000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971109405"/>
              </p:ext>
            </p:extLst>
          </p:nvPr>
        </p:nvGraphicFramePr>
        <p:xfrm>
          <a:off x="679784" y="1440502"/>
          <a:ext cx="3980117" cy="3140460"/>
        </p:xfrm>
        <a:graphic>
          <a:graphicData uri="http://schemas.openxmlformats.org/drawingml/2006/table">
            <a:tbl>
              <a:tblPr>
                <a:tableStyleId>{5C22544A-7EE6-4342-B048-85BDC9FD1C3A}</a:tableStyleId>
              </a:tblPr>
              <a:tblGrid>
                <a:gridCol w="3980117">
                  <a:extLst>
                    <a:ext uri="{9D8B030D-6E8A-4147-A177-3AD203B41FA5}">
                      <a16:colId xmlns:a16="http://schemas.microsoft.com/office/drawing/2014/main" val="20000"/>
                    </a:ext>
                  </a:extLst>
                </a:gridCol>
              </a:tblGrid>
              <a:tr h="34894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uk-UA" sz="1200" b="0" i="0" kern="1200" noProof="0" dirty="0">
                          <a:solidFill>
                            <a:srgbClr val="6C6463"/>
                          </a:solidFill>
                          <a:latin typeface="Gill Sans MT"/>
                          <a:ea typeface="+mn-ea"/>
                          <a:cs typeface="Gill Sans MT"/>
                        </a:rPr>
                        <a:t>Приватні виконавці судових рішень</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94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Органи місцевого самоврядування</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894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uk-UA" sz="1200" b="0" i="0" kern="1200" noProof="0" dirty="0">
                          <a:solidFill>
                            <a:srgbClr val="6C6463"/>
                          </a:solidFill>
                          <a:latin typeface="Gill Sans MT"/>
                          <a:ea typeface="+mn-ea"/>
                          <a:cs typeface="Gill Sans MT"/>
                        </a:rPr>
                        <a:t>Громадські організації</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894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uk-UA" sz="1200" b="0" i="0" kern="1200" noProof="0" dirty="0">
                          <a:solidFill>
                            <a:srgbClr val="6C6463"/>
                          </a:solidFill>
                          <a:latin typeface="Gill Sans MT"/>
                          <a:ea typeface="+mn-ea"/>
                          <a:cs typeface="Gill Sans MT"/>
                        </a:rPr>
                        <a:t>Президент України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894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uk-UA" sz="1200" b="0" i="0" kern="1200" noProof="0" dirty="0">
                          <a:solidFill>
                            <a:srgbClr val="6C6463"/>
                          </a:solidFill>
                          <a:latin typeface="Gill Sans MT"/>
                          <a:ea typeface="+mn-ea"/>
                          <a:cs typeface="Gill Sans MT"/>
                        </a:rPr>
                        <a:t>Засоби масової інформації/ журналісти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8940">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uk-UA" sz="1200" b="0" i="0" kern="1200" noProof="0" dirty="0">
                          <a:solidFill>
                            <a:srgbClr val="6C6463"/>
                          </a:solidFill>
                          <a:latin typeface="Gill Sans MT"/>
                          <a:ea typeface="+mn-ea"/>
                          <a:cs typeface="Gill Sans MT"/>
                        </a:rPr>
                        <a:t>Кабінет Міністрів України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894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Міністерства та відомства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894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Верховна Рада</a:t>
                      </a:r>
                      <a:r>
                        <a:rPr lang="uk-UA" sz="1200" b="0" i="0" kern="1200" baseline="0" noProof="0" dirty="0">
                          <a:solidFill>
                            <a:srgbClr val="6C6463"/>
                          </a:solidFill>
                          <a:latin typeface="Gill Sans MT"/>
                          <a:ea typeface="+mn-ea"/>
                          <a:cs typeface="Gill Sans MT"/>
                        </a:rPr>
                        <a:t> </a:t>
                      </a:r>
                      <a:r>
                        <a:rPr lang="uk-UA" sz="1200" b="0" i="0" kern="1200" noProof="0" dirty="0">
                          <a:solidFill>
                            <a:srgbClr val="6C6463"/>
                          </a:solidFill>
                          <a:latin typeface="Gill Sans MT"/>
                          <a:ea typeface="+mn-ea"/>
                          <a:cs typeface="Gill Sans MT"/>
                        </a:rPr>
                        <a:t>України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527535"/>
                  </a:ext>
                </a:extLst>
              </a:tr>
              <a:tr h="34894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Політичні</a:t>
                      </a:r>
                      <a:r>
                        <a:rPr lang="uk-UA" sz="1200" b="0" i="0" kern="1200" baseline="0" noProof="0" dirty="0">
                          <a:solidFill>
                            <a:srgbClr val="6C6463"/>
                          </a:solidFill>
                          <a:latin typeface="Gill Sans MT"/>
                          <a:ea typeface="+mn-ea"/>
                          <a:cs typeface="Gill Sans MT"/>
                        </a:rPr>
                        <a:t> </a:t>
                      </a:r>
                      <a:r>
                        <a:rPr lang="uk-UA" sz="1200" b="0" i="0" kern="1200" noProof="0" dirty="0">
                          <a:solidFill>
                            <a:srgbClr val="6C6463"/>
                          </a:solidFill>
                          <a:latin typeface="Gill Sans MT"/>
                          <a:ea typeface="+mn-ea"/>
                          <a:cs typeface="Gill Sans MT"/>
                        </a:rPr>
                        <a:t>партії</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2" name="Группа 26"/>
          <p:cNvGrpSpPr/>
          <p:nvPr/>
        </p:nvGrpSpPr>
        <p:grpSpPr>
          <a:xfrm>
            <a:off x="7657851" y="1279381"/>
            <a:ext cx="597802" cy="161121"/>
            <a:chOff x="7676901" y="1416847"/>
            <a:chExt cx="597802" cy="161121"/>
          </a:xfrm>
        </p:grpSpPr>
        <p:sp>
          <p:nvSpPr>
            <p:cNvPr id="29"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4" name="Прямоугольник 33"/>
          <p:cNvSpPr/>
          <p:nvPr/>
        </p:nvSpPr>
        <p:spPr>
          <a:xfrm>
            <a:off x="727968" y="953522"/>
            <a:ext cx="7280856" cy="276999"/>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Ви особисто довіряєте цим державним та недержавним інститутам: </a:t>
            </a:r>
          </a:p>
        </p:txBody>
      </p:sp>
      <p:sp>
        <p:nvSpPr>
          <p:cNvPr id="35" name="TextBox 34"/>
          <p:cNvSpPr txBox="1"/>
          <p:nvPr/>
        </p:nvSpPr>
        <p:spPr>
          <a:xfrm>
            <a:off x="4669669" y="1322930"/>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36" name="TextBox 35"/>
          <p:cNvSpPr txBox="1"/>
          <p:nvPr/>
        </p:nvSpPr>
        <p:spPr>
          <a:xfrm>
            <a:off x="260161" y="4762686"/>
            <a:ext cx="1821011" cy="92333"/>
          </a:xfrm>
          <a:prstGeom prst="rect">
            <a:avLst/>
          </a:prstGeom>
          <a:noFill/>
        </p:spPr>
        <p:txBody>
          <a:bodyPr wrap="none" lIns="0" tIns="0" rIns="0" bIns="0" rtlCol="0">
            <a:spAutoFit/>
          </a:bodyPr>
          <a:lstStyle/>
          <a:p>
            <a:pPr lvl="0">
              <a:defRPr/>
            </a:pPr>
            <a:r>
              <a:rPr kumimoji="0" lang="uk-UA" sz="600" b="0" i="0" u="none" strike="noStrike" kern="1200" cap="none" spc="0" normalizeH="0" baseline="0" noProof="0" dirty="0">
                <a:ln>
                  <a:noFill/>
                </a:ln>
                <a:solidFill>
                  <a:srgbClr val="6C6463"/>
                </a:solidFill>
                <a:effectLst/>
                <a:uLnTx/>
                <a:uFillTx/>
                <a:latin typeface="Gill Sans MT"/>
                <a:cs typeface="Gill Sans MT"/>
              </a:rPr>
              <a:t>Ранжовано за</a:t>
            </a:r>
            <a:r>
              <a:rPr lang="uk-UA" sz="600" dirty="0">
                <a:solidFill>
                  <a:srgbClr val="6C6463"/>
                </a:solidFill>
                <a:latin typeface="Gill Sans MT"/>
                <a:cs typeface="Gill Sans MT"/>
              </a:rPr>
              <a:t> Повністю довіряю/Скоріше довіряю</a:t>
            </a:r>
            <a:endParaRPr kumimoji="0" lang="ru-RU" sz="600" b="0" i="0" u="none" strike="noStrike" kern="1200" cap="none" spc="0" normalizeH="0" baseline="0" noProof="0" dirty="0" err="1">
              <a:ln>
                <a:noFill/>
              </a:ln>
              <a:solidFill>
                <a:srgbClr val="6C6463"/>
              </a:solidFill>
              <a:effectLst/>
              <a:uLnTx/>
              <a:uFillTx/>
              <a:latin typeface="Gill Sans MT"/>
              <a:cs typeface="Gill Sans MT"/>
            </a:endParaRPr>
          </a:p>
        </p:txBody>
      </p:sp>
      <p:sp>
        <p:nvSpPr>
          <p:cNvPr id="37" name="Прямоугольник 36"/>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pSp>
        <p:nvGrpSpPr>
          <p:cNvPr id="5" name="Группа 40"/>
          <p:cNvGrpSpPr/>
          <p:nvPr/>
        </p:nvGrpSpPr>
        <p:grpSpPr>
          <a:xfrm>
            <a:off x="1576384" y="4580965"/>
            <a:ext cx="7230252" cy="200055"/>
            <a:chOff x="1576384" y="4531537"/>
            <a:chExt cx="7230252" cy="200055"/>
          </a:xfrm>
        </p:grpSpPr>
        <p:sp>
          <p:nvSpPr>
            <p:cNvPr id="42" name="TextBox 41"/>
            <p:cNvSpPr txBox="1"/>
            <p:nvPr/>
          </p:nvSpPr>
          <p:spPr>
            <a:xfrm>
              <a:off x="7726636" y="4531537"/>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43" name="TextBox 42"/>
            <p:cNvSpPr txBox="1"/>
            <p:nvPr/>
          </p:nvSpPr>
          <p:spPr>
            <a:xfrm>
              <a:off x="6861032" y="4531537"/>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44" name="TextBox 43"/>
            <p:cNvSpPr txBox="1"/>
            <p:nvPr/>
          </p:nvSpPr>
          <p:spPr>
            <a:xfrm>
              <a:off x="5081414" y="4531537"/>
              <a:ext cx="18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довіряю/Зовсім не довіряю</a:t>
              </a:r>
            </a:p>
          </p:txBody>
        </p:sp>
        <p:sp>
          <p:nvSpPr>
            <p:cNvPr id="45" name="TextBox 44"/>
            <p:cNvSpPr txBox="1"/>
            <p:nvPr/>
          </p:nvSpPr>
          <p:spPr>
            <a:xfrm>
              <a:off x="3303874" y="4531537"/>
              <a:ext cx="176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довіряю і не довіряю</a:t>
              </a:r>
            </a:p>
          </p:txBody>
        </p:sp>
        <p:sp>
          <p:nvSpPr>
            <p:cNvPr id="46" name="TextBox 45"/>
            <p:cNvSpPr txBox="1"/>
            <p:nvPr/>
          </p:nvSpPr>
          <p:spPr>
            <a:xfrm>
              <a:off x="1585908" y="4531537"/>
              <a:ext cx="169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Повністю довіряю/ Скоріше довіряю</a:t>
              </a:r>
            </a:p>
          </p:txBody>
        </p:sp>
        <p:sp>
          <p:nvSpPr>
            <p:cNvPr id="47" name="Прямоугольник 46"/>
            <p:cNvSpPr/>
            <p:nvPr/>
          </p:nvSpPr>
          <p:spPr>
            <a:xfrm>
              <a:off x="1576384" y="4601320"/>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8" name="Прямоугольник 47"/>
            <p:cNvSpPr/>
            <p:nvPr/>
          </p:nvSpPr>
          <p:spPr>
            <a:xfrm>
              <a:off x="3288352" y="4601320"/>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9" name="Прямоугольник 48"/>
            <p:cNvSpPr/>
            <p:nvPr/>
          </p:nvSpPr>
          <p:spPr>
            <a:xfrm>
              <a:off x="5078837" y="4601320"/>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50" name="Прямоугольник 49"/>
            <p:cNvSpPr/>
            <p:nvPr/>
          </p:nvSpPr>
          <p:spPr>
            <a:xfrm>
              <a:off x="6848062" y="4601320"/>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51" name="Прямоугольник 50"/>
            <p:cNvSpPr/>
            <p:nvPr/>
          </p:nvSpPr>
          <p:spPr>
            <a:xfrm>
              <a:off x="7735489" y="460132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sp>
        <p:nvSpPr>
          <p:cNvPr id="3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(3</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408506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2"/>
          </p:nvPr>
        </p:nvSpPr>
        <p:spPr/>
        <p:txBody>
          <a:bodyPr/>
          <a:lstStyle/>
          <a:p>
            <a:fld id="{39C62A9A-2216-F44B-AFF9-136AA601C377}" type="datetime1">
              <a:rPr lang="en-US" smtClean="0"/>
              <a:pPr/>
              <a:t>10/23/2018</a:t>
            </a:fld>
            <a:endParaRPr lang="en-US"/>
          </a:p>
        </p:txBody>
      </p:sp>
      <p:sp>
        <p:nvSpPr>
          <p:cNvPr id="6" name="Номер слайда 5"/>
          <p:cNvSpPr>
            <a:spLocks noGrp="1"/>
          </p:cNvSpPr>
          <p:nvPr>
            <p:ph type="sldNum" sz="quarter" idx="4"/>
          </p:nvPr>
        </p:nvSpPr>
        <p:spPr/>
        <p:txBody>
          <a:bodyPr/>
          <a:lstStyle/>
          <a:p>
            <a:fld id="{42782948-4DBE-204D-AB9E-B65E067054AE}" type="slidenum">
              <a:rPr lang="en-US" smtClean="0"/>
              <a:pPr/>
              <a:t>39</a:t>
            </a:fld>
            <a:endParaRPr lang="en-US"/>
          </a:p>
        </p:txBody>
      </p:sp>
      <p:graphicFrame>
        <p:nvGraphicFramePr>
          <p:cNvPr id="12" name="Содержимое 11"/>
          <p:cNvGraphicFramePr>
            <a:graphicFrameLocks noGrp="1"/>
          </p:cNvGraphicFramePr>
          <p:nvPr>
            <p:ph idx="1"/>
            <p:extLst>
              <p:ext uri="{D42A27DB-BD31-4B8C-83A1-F6EECF244321}">
                <p14:modId xmlns:p14="http://schemas.microsoft.com/office/powerpoint/2010/main" val="2802725574"/>
              </p:ext>
            </p:extLst>
          </p:nvPr>
        </p:nvGraphicFramePr>
        <p:xfrm>
          <a:off x="686103" y="1564080"/>
          <a:ext cx="7848000" cy="3158436"/>
        </p:xfrm>
        <a:graphic>
          <a:graphicData uri="http://schemas.openxmlformats.org/drawingml/2006/table">
            <a:tbl>
              <a:tblPr/>
              <a:tblGrid>
                <a:gridCol w="4176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1224000">
                  <a:extLst>
                    <a:ext uri="{9D8B030D-6E8A-4147-A177-3AD203B41FA5}">
                      <a16:colId xmlns:a16="http://schemas.microsoft.com/office/drawing/2014/main" val="20003"/>
                    </a:ext>
                  </a:extLst>
                </a:gridCol>
              </a:tblGrid>
              <a:tr h="28800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uk-UA" sz="1050" b="1" i="0" u="none" strike="noStrike" noProof="0" dirty="0">
                          <a:solidFill>
                            <a:schemeClr val="bg1"/>
                          </a:solidFill>
                          <a:latin typeface="Gill Sans MT"/>
                        </a:rPr>
                        <a:t> </a:t>
                      </a:r>
                      <a:r>
                        <a:rPr lang="uk-UA" sz="1050" noProof="0" dirty="0">
                          <a:solidFill>
                            <a:schemeClr val="bg1"/>
                          </a:solidFill>
                        </a:rPr>
                        <a:t>Top2box</a:t>
                      </a:r>
                      <a:endParaRPr lang="en-US" sz="1050" noProof="0" dirty="0">
                        <a:solidFill>
                          <a:schemeClr val="bg1"/>
                        </a:solidFill>
                      </a:endParaRPr>
                    </a:p>
                    <a:p>
                      <a:pPr marL="0" marR="0" indent="0" algn="l" defTabSz="457200" rtl="0" eaLnBrk="1" fontAlgn="t" latinLnBrk="0" hangingPunct="1">
                        <a:lnSpc>
                          <a:spcPct val="100000"/>
                        </a:lnSpc>
                        <a:spcBef>
                          <a:spcPts val="0"/>
                        </a:spcBef>
                        <a:spcAft>
                          <a:spcPts val="0"/>
                        </a:spcAft>
                        <a:buClrTx/>
                        <a:buSzTx/>
                        <a:buFontTx/>
                        <a:buNone/>
                        <a:tabLst/>
                        <a:defRPr/>
                      </a:pPr>
                      <a:r>
                        <a:rPr lang="uk-UA" sz="1050" noProof="0" dirty="0" err="1">
                          <a:solidFill>
                            <a:schemeClr val="bg1"/>
                          </a:solidFill>
                        </a:rPr>
                        <a:t>Ранжовано</a:t>
                      </a:r>
                      <a:r>
                        <a:rPr lang="uk-UA" sz="1050" baseline="0" noProof="0" dirty="0">
                          <a:solidFill>
                            <a:schemeClr val="bg1"/>
                          </a:solidFill>
                        </a:rPr>
                        <a:t> за Хвилею ІІІ</a:t>
                      </a:r>
                      <a:endParaRPr lang="uk-UA" sz="1050" b="1" i="0" u="none" strike="noStrike" noProof="0" dirty="0">
                        <a:solidFill>
                          <a:srgbClr val="FFFFFF"/>
                        </a:solidFill>
                        <a:latin typeface="Gill Sans MT"/>
                      </a:endParaRP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Липень 2017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Грудень 2017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Вересень 2018</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extLst>
                  <a:ext uri="{0D108BD9-81ED-4DB2-BD59-A6C34878D82A}">
                    <a16:rowId xmlns:a16="http://schemas.microsoft.com/office/drawing/2014/main" val="10000"/>
                  </a:ext>
                </a:extLst>
              </a:tr>
              <a:tr h="144000">
                <a:tc>
                  <a:txBody>
                    <a:bodyPr/>
                    <a:lstStyle/>
                    <a:p>
                      <a:pPr algn="r" rtl="0" fontAlgn="b"/>
                      <a:r>
                        <a:rPr lang="uk-UA" sz="1200" b="0" i="0" u="none" strike="noStrike" noProof="0" dirty="0">
                          <a:solidFill>
                            <a:srgbClr val="6C6463"/>
                          </a:solidFill>
                          <a:latin typeface="Gill Sans MT"/>
                        </a:rPr>
                        <a:t>Окремі суди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50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algn="ctr" rtl="0" fontAlgn="b"/>
                      <a:r>
                        <a:rPr lang="ru-RU" sz="1200" b="0" i="0" u="none" strike="noStrike" kern="1200" noProof="0" dirty="0">
                          <a:solidFill>
                            <a:srgbClr val="6C6463"/>
                          </a:solidFill>
                          <a:latin typeface="Gill Sans MT"/>
                          <a:ea typeface="+mn-ea"/>
                          <a:cs typeface="+mn-cs"/>
                        </a:rPr>
                        <a:t>47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1"/>
                  </a:ext>
                </a:extLst>
              </a:tr>
              <a:tr h="144000">
                <a:tc>
                  <a:txBody>
                    <a:bodyPr/>
                    <a:lstStyle/>
                    <a:p>
                      <a:pPr algn="r" rtl="0" fontAlgn="b"/>
                      <a:r>
                        <a:rPr lang="uk-UA" sz="1200" b="0" i="0" u="none" strike="noStrike" noProof="0">
                          <a:solidFill>
                            <a:srgbClr val="6C6463"/>
                          </a:solidFill>
                          <a:latin typeface="Gill Sans MT"/>
                        </a:rPr>
                        <a:t>Судова влада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algn="ctr" rtl="0" fontAlgn="b"/>
                      <a:r>
                        <a:rPr lang="ru-RU" sz="1200" b="0" i="0" u="none" strike="noStrike" kern="1200" noProof="0" dirty="0">
                          <a:solidFill>
                            <a:srgbClr val="6C6463"/>
                          </a:solidFill>
                          <a:latin typeface="Gill Sans MT"/>
                          <a:ea typeface="+mn-ea"/>
                          <a:cs typeface="+mn-cs"/>
                        </a:rPr>
                        <a:t>41</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2"/>
                  </a:ext>
                </a:extLst>
              </a:tr>
              <a:tr h="144000">
                <a:tc>
                  <a:txBody>
                    <a:bodyPr/>
                    <a:lstStyle/>
                    <a:p>
                      <a:pPr algn="r" rtl="0" fontAlgn="b"/>
                      <a:r>
                        <a:rPr lang="uk-UA" sz="1200" b="0" i="0" u="none" strike="noStrike" noProof="0">
                          <a:solidFill>
                            <a:srgbClr val="6C6463"/>
                          </a:solidFill>
                          <a:latin typeface="Gill Sans MT"/>
                        </a:rPr>
                        <a:t>Органи прокуратури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25</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algn="ctr" rtl="0" fontAlgn="b"/>
                      <a:r>
                        <a:rPr lang="ru-RU" sz="1200" b="0" i="0" u="none" strike="noStrike" kern="1200" noProof="0" dirty="0">
                          <a:solidFill>
                            <a:srgbClr val="6C6463"/>
                          </a:solidFill>
                          <a:latin typeface="Gill Sans MT"/>
                          <a:ea typeface="+mn-ea"/>
                          <a:cs typeface="+mn-cs"/>
                        </a:rPr>
                        <a:t>30</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3"/>
                  </a:ext>
                </a:extLst>
              </a:tr>
              <a:tr h="144000">
                <a:tc>
                  <a:txBody>
                    <a:bodyPr/>
                    <a:lstStyle/>
                    <a:p>
                      <a:pPr algn="r" rtl="0" fontAlgn="b"/>
                      <a:r>
                        <a:rPr lang="uk-UA" sz="1200" b="0" i="0" u="none" strike="noStrike" noProof="0">
                          <a:solidFill>
                            <a:srgbClr val="6C6463"/>
                          </a:solidFill>
                          <a:latin typeface="Gill Sans MT"/>
                        </a:rPr>
                        <a:t>НАЗК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algn="ctr" rtl="0" fontAlgn="b"/>
                      <a:r>
                        <a:rPr lang="ru-RU" sz="1200" b="0" i="0" u="none" strike="noStrike" kern="1200" noProof="0" dirty="0">
                          <a:solidFill>
                            <a:srgbClr val="6C6463"/>
                          </a:solidFill>
                          <a:latin typeface="Gill Sans MT"/>
                          <a:ea typeface="+mn-ea"/>
                          <a:cs typeface="+mn-cs"/>
                        </a:rPr>
                        <a:t>28</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4"/>
                  </a:ext>
                </a:extLst>
              </a:tr>
              <a:tr h="144000">
                <a:tc>
                  <a:txBody>
                    <a:bodyPr/>
                    <a:lstStyle/>
                    <a:p>
                      <a:pPr algn="r" rtl="0" fontAlgn="b"/>
                      <a:r>
                        <a:rPr lang="uk-UA" sz="1200" b="0" i="0" u="none" strike="noStrike" noProof="0">
                          <a:solidFill>
                            <a:srgbClr val="6C6463"/>
                          </a:solidFill>
                          <a:latin typeface="Gill Sans MT"/>
                        </a:rPr>
                        <a:t>НАБУ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algn="ctr" rtl="0" fontAlgn="b"/>
                      <a:r>
                        <a:rPr lang="ru-RU" sz="1200" b="0" i="0" u="none" strike="noStrike" kern="1200" noProof="0" dirty="0">
                          <a:solidFill>
                            <a:srgbClr val="6C6463"/>
                          </a:solidFill>
                          <a:latin typeface="Gill Sans MT"/>
                          <a:ea typeface="+mn-ea"/>
                          <a:cs typeface="+mn-cs"/>
                        </a:rPr>
                        <a:t>28</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5"/>
                  </a:ext>
                </a:extLst>
              </a:tr>
              <a:tr h="144000">
                <a:tc>
                  <a:txBody>
                    <a:bodyPr/>
                    <a:lstStyle/>
                    <a:p>
                      <a:pPr algn="r" rtl="0" fontAlgn="b"/>
                      <a:r>
                        <a:rPr lang="uk-UA" sz="1200" b="0" i="0" u="none" strike="noStrike" noProof="0">
                          <a:solidFill>
                            <a:srgbClr val="6C6463"/>
                          </a:solidFill>
                          <a:latin typeface="Gill Sans MT"/>
                        </a:rPr>
                        <a:t>СБУ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29</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28</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algn="ctr" rtl="0" fontAlgn="b"/>
                      <a:r>
                        <a:rPr lang="ru-RU" sz="1200" b="0" i="0" u="none" strike="noStrike" kern="1200" noProof="0" dirty="0">
                          <a:solidFill>
                            <a:srgbClr val="6C6463"/>
                          </a:solidFill>
                          <a:latin typeface="Gill Sans MT"/>
                          <a:ea typeface="+mn-ea"/>
                          <a:cs typeface="+mn-cs"/>
                        </a:rPr>
                        <a:t>28</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6"/>
                  </a:ext>
                </a:extLst>
              </a:tr>
              <a:tr h="144000">
                <a:tc>
                  <a:txBody>
                    <a:bodyPr/>
                    <a:lstStyle/>
                    <a:p>
                      <a:pPr algn="r" rtl="0" fontAlgn="b"/>
                      <a:r>
                        <a:rPr lang="uk-UA" sz="1200" b="0" i="0" u="none" strike="noStrike" noProof="0">
                          <a:solidFill>
                            <a:srgbClr val="6C6463"/>
                          </a:solidFill>
                          <a:latin typeface="Gill Sans MT"/>
                        </a:rPr>
                        <a:t>Органи поліції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20</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19</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algn="ctr" rtl="0" fontAlgn="b"/>
                      <a:r>
                        <a:rPr lang="ru-RU" sz="1200" b="0" i="0" u="none" strike="noStrike" kern="1200" noProof="0" dirty="0">
                          <a:solidFill>
                            <a:srgbClr val="6C6463"/>
                          </a:solidFill>
                          <a:latin typeface="Gill Sans MT"/>
                          <a:ea typeface="+mn-ea"/>
                          <a:cs typeface="+mn-cs"/>
                        </a:rPr>
                        <a:t>25</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8"/>
                  </a:ext>
                </a:extLst>
              </a:tr>
              <a:tr h="144000">
                <a:tc>
                  <a:txBody>
                    <a:bodyPr/>
                    <a:lstStyle/>
                    <a:p>
                      <a:pPr algn="r" rtl="0" fontAlgn="b"/>
                      <a:r>
                        <a:rPr lang="uk-UA" sz="1200" b="0" i="0" u="none" strike="noStrike" noProof="0" dirty="0">
                          <a:solidFill>
                            <a:srgbClr val="6C6463"/>
                          </a:solidFill>
                          <a:latin typeface="Gill Sans MT"/>
                        </a:rPr>
                        <a:t>Органи місцевого самоврядування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21</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19</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10"/>
                  </a:ext>
                </a:extLst>
              </a:tr>
              <a:tr h="144000">
                <a:tc>
                  <a:txBody>
                    <a:bodyPr/>
                    <a:lstStyle/>
                    <a:p>
                      <a:pPr algn="r" rtl="0" fontAlgn="b"/>
                      <a:r>
                        <a:rPr lang="uk-UA" sz="1200" b="0" i="0" u="none" strike="noStrike" noProof="0" dirty="0">
                          <a:solidFill>
                            <a:srgbClr val="6C6463"/>
                          </a:solidFill>
                          <a:latin typeface="Gill Sans MT"/>
                        </a:rPr>
                        <a:t>Громадські організації</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20</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11"/>
                  </a:ext>
                </a:extLst>
              </a:tr>
              <a:tr h="144000">
                <a:tc>
                  <a:txBody>
                    <a:bodyPr/>
                    <a:lstStyle/>
                    <a:p>
                      <a:pPr algn="r" rtl="0" fontAlgn="b"/>
                      <a:r>
                        <a:rPr lang="uk-UA" sz="1200" b="0" i="0" u="none" strike="noStrike" noProof="0">
                          <a:solidFill>
                            <a:srgbClr val="6C6463"/>
                          </a:solidFill>
                          <a:latin typeface="Gill Sans MT"/>
                        </a:rPr>
                        <a:t>Президент України</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12"/>
                  </a:ext>
                </a:extLst>
              </a:tr>
              <a:tr h="144000">
                <a:tc>
                  <a:txBody>
                    <a:bodyPr/>
                    <a:lstStyle/>
                    <a:p>
                      <a:pPr algn="r" rtl="0" fontAlgn="b"/>
                      <a:r>
                        <a:rPr lang="uk-UA" sz="1200" b="0" i="0" u="none" strike="noStrike" noProof="0">
                          <a:solidFill>
                            <a:srgbClr val="6C6463"/>
                          </a:solidFill>
                          <a:latin typeface="Gill Sans MT"/>
                        </a:rPr>
                        <a:t>Засоби масової інформації/ журналісти</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a:t>
                      </a:r>
                      <a:r>
                        <a:rPr lang="ru-RU" sz="1200" b="0" i="0" u="none" strike="noStrike" kern="1200" noProof="0" dirty="0">
                          <a:solidFill>
                            <a:srgbClr val="6C6463"/>
                          </a:solidFill>
                          <a:latin typeface="Gill Sans MT"/>
                          <a:ea typeface="+mn-ea"/>
                          <a:cs typeface="+mn-cs"/>
                        </a:rPr>
                        <a:t>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13"/>
                  </a:ext>
                </a:extLst>
              </a:tr>
              <a:tr h="144000">
                <a:tc>
                  <a:txBody>
                    <a:bodyPr/>
                    <a:lstStyle/>
                    <a:p>
                      <a:pPr algn="r" rtl="0" fontAlgn="b"/>
                      <a:r>
                        <a:rPr lang="uk-UA" sz="1200" b="0" i="0" u="none" strike="noStrike" noProof="0">
                          <a:solidFill>
                            <a:srgbClr val="6C6463"/>
                          </a:solidFill>
                          <a:latin typeface="Gill Sans MT"/>
                        </a:rPr>
                        <a:t>Кабінет Міністрів України</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12</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14"/>
                  </a:ext>
                </a:extLst>
              </a:tr>
              <a:tr h="144000">
                <a:tc>
                  <a:txBody>
                    <a:bodyPr/>
                    <a:lstStyle/>
                    <a:p>
                      <a:pPr algn="r" rtl="0" fontAlgn="b"/>
                      <a:r>
                        <a:rPr lang="uk-UA" sz="1200" b="0" i="0" u="none" strike="noStrike" noProof="0" dirty="0">
                          <a:solidFill>
                            <a:srgbClr val="6C6463"/>
                          </a:solidFill>
                          <a:latin typeface="Gill Sans MT"/>
                        </a:rPr>
                        <a:t>Міністерства та відомства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15"/>
                  </a:ext>
                </a:extLst>
              </a:tr>
              <a:tr h="144000">
                <a:tc>
                  <a:txBody>
                    <a:bodyPr/>
                    <a:lstStyle/>
                    <a:p>
                      <a:pPr algn="r" rtl="0" fontAlgn="b"/>
                      <a:r>
                        <a:rPr lang="uk-UA" sz="1200" b="0" i="0" u="none" strike="noStrike" noProof="0">
                          <a:solidFill>
                            <a:srgbClr val="6C6463"/>
                          </a:solidFill>
                          <a:latin typeface="Gill Sans MT"/>
                        </a:rPr>
                        <a:t>Верховна Рада України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16"/>
                  </a:ext>
                </a:extLst>
              </a:tr>
              <a:tr h="144000">
                <a:tc>
                  <a:txBody>
                    <a:bodyPr/>
                    <a:lstStyle/>
                    <a:p>
                      <a:pPr algn="r" rtl="0" fontAlgn="b"/>
                      <a:r>
                        <a:rPr lang="uk-UA" sz="1200" b="0" i="0" u="none" strike="noStrike" noProof="0" dirty="0">
                          <a:solidFill>
                            <a:srgbClr val="6C6463"/>
                          </a:solidFill>
                          <a:latin typeface="Gill Sans MT"/>
                        </a:rPr>
                        <a:t>Політичні партії </a:t>
                      </a: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17"/>
                  </a:ext>
                </a:extLst>
              </a:tr>
            </a:tbl>
          </a:graphicData>
        </a:graphic>
      </p:graphicFrame>
      <p:sp>
        <p:nvSpPr>
          <p:cNvPr id="13"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(4</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
        <p:nvSpPr>
          <p:cNvPr id="20" name="Прямоугольник 19"/>
          <p:cNvSpPr/>
          <p:nvPr/>
        </p:nvSpPr>
        <p:spPr>
          <a:xfrm>
            <a:off x="8155332" y="0"/>
            <a:ext cx="988668"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altLang="en-US" sz="1000" b="1" dirty="0">
                <a:solidFill>
                  <a:schemeClr val="bg1"/>
                </a:solidFill>
                <a:latin typeface="Gill Sans MT" panose="020B0502020104020203" pitchFamily="34" charset="0"/>
                <a:cs typeface="Arial" panose="020B0604020202020204" pitchFamily="34" charset="0"/>
              </a:rPr>
              <a:t>Хвиля І-ІІІ</a:t>
            </a:r>
            <a:endParaRPr lang="ru-RU" altLang="en-US" sz="1000" b="1" dirty="0">
              <a:solidFill>
                <a:schemeClr val="bg1"/>
              </a:solidFill>
              <a:latin typeface="Gill Sans MT" panose="020B0502020104020203" pitchFamily="34" charset="0"/>
              <a:cs typeface="Arial" panose="020B0604020202020204" pitchFamily="34" charset="0"/>
            </a:endParaRPr>
          </a:p>
        </p:txBody>
      </p:sp>
      <p:grpSp>
        <p:nvGrpSpPr>
          <p:cNvPr id="21" name="Группа 13"/>
          <p:cNvGrpSpPr/>
          <p:nvPr/>
        </p:nvGrpSpPr>
        <p:grpSpPr>
          <a:xfrm>
            <a:off x="5598529" y="4769501"/>
            <a:ext cx="2976445" cy="307777"/>
            <a:chOff x="6021518" y="5237748"/>
            <a:chExt cx="2976445" cy="307777"/>
          </a:xfrm>
        </p:grpSpPr>
        <p:grpSp>
          <p:nvGrpSpPr>
            <p:cNvPr id="22" name="Группа 18"/>
            <p:cNvGrpSpPr/>
            <p:nvPr/>
          </p:nvGrpSpPr>
          <p:grpSpPr>
            <a:xfrm>
              <a:off x="6212018" y="5237748"/>
              <a:ext cx="2785945" cy="307777"/>
              <a:chOff x="5103080" y="6025391"/>
              <a:chExt cx="2785945" cy="307777"/>
            </a:xfrm>
          </p:grpSpPr>
          <p:sp>
            <p:nvSpPr>
              <p:cNvPr id="24" name="Прямоугольник 23"/>
              <p:cNvSpPr/>
              <p:nvPr/>
            </p:nvSpPr>
            <p:spPr>
              <a:xfrm>
                <a:off x="5103080" y="6090228"/>
                <a:ext cx="144000" cy="144000"/>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p>
            </p:txBody>
          </p:sp>
          <p:sp>
            <p:nvSpPr>
              <p:cNvPr id="25" name="TextBox 31"/>
              <p:cNvSpPr txBox="1"/>
              <p:nvPr/>
            </p:nvSpPr>
            <p:spPr>
              <a:xfrm>
                <a:off x="5218824" y="6025391"/>
                <a:ext cx="2670201" cy="307777"/>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700" b="0" dirty="0">
                    <a:solidFill>
                      <a:srgbClr val="6C6463"/>
                    </a:solidFill>
                    <a:latin typeface="Gill Sans MT"/>
                    <a:cs typeface="Gill Sans MT"/>
                  </a:rPr>
                  <a:t>Показник статистично значуще </a:t>
                </a:r>
                <a:r>
                  <a:rPr lang="uk-UA" sz="700" b="0" dirty="0">
                    <a:solidFill>
                      <a:srgbClr val="0067B9"/>
                    </a:solidFill>
                    <a:latin typeface="Gill Sans MT"/>
                    <a:cs typeface="Gill Sans MT"/>
                  </a:rPr>
                  <a:t>виріс</a:t>
                </a:r>
                <a:r>
                  <a:rPr lang="uk-UA" sz="700" b="0" dirty="0">
                    <a:solidFill>
                      <a:srgbClr val="6C6463"/>
                    </a:solidFill>
                    <a:latin typeface="Gill Sans MT"/>
                    <a:cs typeface="Gill Sans MT"/>
                  </a:rPr>
                  <a:t>/</a:t>
                </a:r>
                <a:r>
                  <a:rPr lang="uk-UA" sz="700" b="0" dirty="0">
                    <a:solidFill>
                      <a:srgbClr val="F44F70"/>
                    </a:solidFill>
                    <a:latin typeface="Gill Sans MT"/>
                    <a:cs typeface="Gill Sans MT"/>
                  </a:rPr>
                  <a:t>знизився</a:t>
                </a:r>
                <a:r>
                  <a:rPr lang="uk-UA" sz="700" b="0" dirty="0">
                    <a:solidFill>
                      <a:srgbClr val="6C6463"/>
                    </a:solidFill>
                    <a:latin typeface="Gill Sans MT"/>
                    <a:cs typeface="Gill Sans MT"/>
                  </a:rPr>
                  <a:t> на рівні 95% порівняно з  попередньою хвилею</a:t>
                </a:r>
              </a:p>
            </p:txBody>
          </p:sp>
        </p:grpSp>
        <p:sp>
          <p:nvSpPr>
            <p:cNvPr id="23" name="Прямоугольник 22"/>
            <p:cNvSpPr/>
            <p:nvPr/>
          </p:nvSpPr>
          <p:spPr>
            <a:xfrm>
              <a:off x="6021518" y="5302585"/>
              <a:ext cx="144000" cy="144000"/>
            </a:xfrm>
            <a:prstGeom prst="rect">
              <a:avLst/>
            </a:prstGeom>
            <a:solidFill>
              <a:srgbClr val="0067B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solidFill>
                  <a:srgbClr val="006600"/>
                </a:solidFill>
              </a:endParaRPr>
            </a:p>
          </p:txBody>
        </p:sp>
      </p:grpSp>
      <p:sp>
        <p:nvSpPr>
          <p:cNvPr id="14" name="Прямоугольник 13"/>
          <p:cNvSpPr/>
          <p:nvPr/>
        </p:nvSpPr>
        <p:spPr>
          <a:xfrm>
            <a:off x="727968" y="953522"/>
            <a:ext cx="7280856" cy="276999"/>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Ви особисто довіряєте цим державним та недержавним інститутам: </a:t>
            </a:r>
          </a:p>
        </p:txBody>
      </p:sp>
      <p:sp>
        <p:nvSpPr>
          <p:cNvPr id="17" name="TextBox 16"/>
          <p:cNvSpPr txBox="1"/>
          <p:nvPr/>
        </p:nvSpPr>
        <p:spPr>
          <a:xfrm>
            <a:off x="665110" y="612551"/>
            <a:ext cx="3575851" cy="307777"/>
          </a:xfrm>
          <a:prstGeom prst="rect">
            <a:avLst/>
          </a:prstGeom>
          <a:noFill/>
        </p:spPr>
        <p:txBody>
          <a:bodyPr wrap="none" rtlCol="0">
            <a:spAutoFit/>
          </a:bodyPr>
          <a:lstStyle/>
          <a:p>
            <a:r>
              <a:rPr lang="uk-UA" altLang="en-US" sz="1400" b="1" dirty="0">
                <a:solidFill>
                  <a:srgbClr val="651D32"/>
                </a:solidFill>
                <a:latin typeface="Gill Sans MT" panose="020B0502020104020203" pitchFamily="34" charset="0"/>
                <a:cs typeface="Arial" panose="020B0604020202020204" pitchFamily="34" charset="0"/>
              </a:rPr>
              <a:t>Динаміка Липень 2017-Вересень 2018</a:t>
            </a:r>
            <a:endParaRPr lang="ru-RU" altLang="en-US" sz="1400" b="1" dirty="0">
              <a:solidFill>
                <a:srgbClr val="651D32"/>
              </a:solidFill>
              <a:latin typeface="Gill Sans MT" panose="020B0502020104020203"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7" name="Rectangle 48"/>
          <p:cNvSpPr/>
          <p:nvPr/>
        </p:nvSpPr>
        <p:spPr>
          <a:xfrm>
            <a:off x="971136" y="1959389"/>
            <a:ext cx="1179875" cy="258532"/>
          </a:xfrm>
          <a:prstGeom prst="rect">
            <a:avLst/>
          </a:prstGeom>
        </p:spPr>
        <p:txBody>
          <a:bodyPr wrap="none">
            <a:spAutoFit/>
          </a:bodyPr>
          <a:lstStyle/>
          <a:p>
            <a:pPr marL="182563" lvl="2" indent="-182563" fontAlgn="base">
              <a:lnSpc>
                <a:spcPct val="90000"/>
              </a:lnSpc>
              <a:spcBef>
                <a:spcPts val="200"/>
              </a:spcBef>
              <a:spcAft>
                <a:spcPts val="800"/>
              </a:spcAft>
              <a:buClr>
                <a:srgbClr val="6C6463"/>
              </a:buClr>
              <a:buSzPct val="80000"/>
              <a:defRPr/>
            </a:pPr>
            <a:r>
              <a:rPr lang="uk-UA" altLang="zh-TW" sz="1200" dirty="0">
                <a:solidFill>
                  <a:srgbClr val="6C6463"/>
                </a:solidFill>
                <a:latin typeface="Gill Sans MT"/>
                <a:cs typeface="Gill Sans MT"/>
              </a:rPr>
              <a:t>Цільова група</a:t>
            </a:r>
            <a:endParaRPr lang="en-US" altLang="zh-TW" sz="1200" dirty="0">
              <a:solidFill>
                <a:srgbClr val="6C6463"/>
              </a:solidFill>
              <a:latin typeface="Gill Sans MT"/>
              <a:cs typeface="Gill Sans MT"/>
            </a:endParaRPr>
          </a:p>
        </p:txBody>
      </p:sp>
      <p:cxnSp>
        <p:nvCxnSpPr>
          <p:cNvPr id="18" name="Straight Connector 54"/>
          <p:cNvCxnSpPr/>
          <p:nvPr/>
        </p:nvCxnSpPr>
        <p:spPr>
          <a:xfrm>
            <a:off x="376767" y="1565658"/>
            <a:ext cx="1143000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19" name="Straight Connector 55"/>
          <p:cNvCxnSpPr/>
          <p:nvPr/>
        </p:nvCxnSpPr>
        <p:spPr>
          <a:xfrm>
            <a:off x="414867" y="2979756"/>
            <a:ext cx="1143000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71136" y="1188519"/>
            <a:ext cx="897297" cy="276999"/>
          </a:xfrm>
          <a:prstGeom prst="rect">
            <a:avLst/>
          </a:prstGeom>
        </p:spPr>
        <p:txBody>
          <a:bodyPr wrap="none">
            <a:spAutoFit/>
          </a:bodyPr>
          <a:lstStyle/>
          <a:p>
            <a:pPr marL="182563" lvl="2" indent="-182563" fontAlgn="base">
              <a:spcBef>
                <a:spcPts val="200"/>
              </a:spcBef>
              <a:spcAft>
                <a:spcPts val="800"/>
              </a:spcAft>
              <a:buClr>
                <a:srgbClr val="6C6463"/>
              </a:buClr>
              <a:buSzPct val="80000"/>
              <a:defRPr/>
            </a:pPr>
            <a:r>
              <a:rPr lang="uk-UA" altLang="zh-TW" sz="1200" dirty="0">
                <a:solidFill>
                  <a:srgbClr val="6C6463"/>
                </a:solidFill>
                <a:latin typeface="Gill Sans MT"/>
                <a:cs typeface="Gill Sans MT"/>
              </a:rPr>
              <a:t>Географія</a:t>
            </a:r>
            <a:endParaRPr lang="ru-RU" altLang="zh-TW" sz="1200" dirty="0">
              <a:solidFill>
                <a:srgbClr val="6C6463"/>
              </a:solidFill>
              <a:latin typeface="Gill Sans MT"/>
              <a:cs typeface="Gill Sans MT"/>
            </a:endParaRPr>
          </a:p>
        </p:txBody>
      </p:sp>
      <p:sp>
        <p:nvSpPr>
          <p:cNvPr id="22" name="Rectangle 48"/>
          <p:cNvSpPr/>
          <p:nvPr/>
        </p:nvSpPr>
        <p:spPr>
          <a:xfrm>
            <a:off x="971136" y="3169547"/>
            <a:ext cx="736292" cy="258532"/>
          </a:xfrm>
          <a:prstGeom prst="rect">
            <a:avLst/>
          </a:prstGeom>
        </p:spPr>
        <p:txBody>
          <a:bodyPr wrap="none">
            <a:spAutoFit/>
          </a:bodyPr>
          <a:lstStyle/>
          <a:p>
            <a:pPr marL="182563" lvl="2" indent="-182563" fontAlgn="base">
              <a:lnSpc>
                <a:spcPct val="90000"/>
              </a:lnSpc>
              <a:spcBef>
                <a:spcPts val="200"/>
              </a:spcBef>
              <a:spcAft>
                <a:spcPts val="800"/>
              </a:spcAft>
              <a:buClr>
                <a:srgbClr val="6C6463"/>
              </a:buClr>
              <a:buSzPct val="80000"/>
              <a:defRPr/>
            </a:pPr>
            <a:r>
              <a:rPr lang="uk-UA" altLang="zh-TW" sz="1200" dirty="0">
                <a:solidFill>
                  <a:srgbClr val="6C6463"/>
                </a:solidFill>
                <a:latin typeface="Gill Sans MT"/>
                <a:cs typeface="Gill Sans MT"/>
              </a:rPr>
              <a:t>Вибірка</a:t>
            </a:r>
            <a:endParaRPr lang="ru-RU" altLang="zh-TW" sz="1200" dirty="0">
              <a:solidFill>
                <a:srgbClr val="6C6463"/>
              </a:solidFill>
              <a:latin typeface="Gill Sans MT"/>
              <a:cs typeface="Gill Sans MT"/>
            </a:endParaRPr>
          </a:p>
        </p:txBody>
      </p:sp>
      <p:cxnSp>
        <p:nvCxnSpPr>
          <p:cNvPr id="28" name="Straight Connector 54"/>
          <p:cNvCxnSpPr/>
          <p:nvPr/>
        </p:nvCxnSpPr>
        <p:spPr>
          <a:xfrm>
            <a:off x="395817" y="3603891"/>
            <a:ext cx="1143000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971136" y="3783767"/>
            <a:ext cx="1539908" cy="258532"/>
          </a:xfrm>
          <a:prstGeom prst="rect">
            <a:avLst/>
          </a:prstGeom>
        </p:spPr>
        <p:txBody>
          <a:bodyPr wrap="square">
            <a:spAutoFit/>
          </a:bodyPr>
          <a:lstStyle/>
          <a:p>
            <a:pPr marL="182563" lvl="2" indent="-182563" fontAlgn="base">
              <a:lnSpc>
                <a:spcPct val="90000"/>
              </a:lnSpc>
              <a:spcBef>
                <a:spcPts val="200"/>
              </a:spcBef>
              <a:spcAft>
                <a:spcPts val="800"/>
              </a:spcAft>
              <a:buClr>
                <a:srgbClr val="6C6463"/>
              </a:buClr>
              <a:buSzPct val="80000"/>
              <a:defRPr/>
            </a:pPr>
            <a:r>
              <a:rPr lang="uk-UA" altLang="zh-TW" sz="1200" dirty="0">
                <a:solidFill>
                  <a:srgbClr val="6C6463"/>
                </a:solidFill>
                <a:latin typeface="Gill Sans MT"/>
                <a:cs typeface="Gill Sans MT"/>
              </a:rPr>
              <a:t>Метод</a:t>
            </a:r>
          </a:p>
        </p:txBody>
      </p:sp>
      <p:cxnSp>
        <p:nvCxnSpPr>
          <p:cNvPr id="30" name="Straight Connector 54"/>
          <p:cNvCxnSpPr/>
          <p:nvPr/>
        </p:nvCxnSpPr>
        <p:spPr>
          <a:xfrm>
            <a:off x="371865" y="4221309"/>
            <a:ext cx="1143000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971136" y="4357563"/>
            <a:ext cx="1287147" cy="258532"/>
          </a:xfrm>
          <a:prstGeom prst="rect">
            <a:avLst/>
          </a:prstGeom>
        </p:spPr>
        <p:txBody>
          <a:bodyPr wrap="none">
            <a:spAutoFit/>
          </a:bodyPr>
          <a:lstStyle/>
          <a:p>
            <a:pPr marL="182563" lvl="2" indent="-182563" fontAlgn="base">
              <a:lnSpc>
                <a:spcPct val="90000"/>
              </a:lnSpc>
              <a:spcBef>
                <a:spcPts val="200"/>
              </a:spcBef>
              <a:spcAft>
                <a:spcPts val="800"/>
              </a:spcAft>
              <a:buClr>
                <a:srgbClr val="6C6463"/>
              </a:buClr>
              <a:buSzPct val="80000"/>
              <a:defRPr/>
            </a:pPr>
            <a:r>
              <a:rPr lang="uk-UA" altLang="zh-TW" sz="1200" dirty="0">
                <a:solidFill>
                  <a:srgbClr val="6C6463"/>
                </a:solidFill>
                <a:latin typeface="Gill Sans MT"/>
                <a:cs typeface="Gill Sans MT"/>
              </a:rPr>
              <a:t>Польові роботи</a:t>
            </a:r>
            <a:endParaRPr lang="en-US" altLang="zh-TW" sz="1200" dirty="0">
              <a:solidFill>
                <a:srgbClr val="6C6463"/>
              </a:solidFill>
              <a:latin typeface="Gill Sans MT"/>
              <a:cs typeface="Gill Sans MT"/>
            </a:endParaRPr>
          </a:p>
        </p:txBody>
      </p:sp>
      <p:sp>
        <p:nvSpPr>
          <p:cNvPr id="35" name="Rectangle 23"/>
          <p:cNvSpPr/>
          <p:nvPr/>
        </p:nvSpPr>
        <p:spPr>
          <a:xfrm>
            <a:off x="2722343" y="1020714"/>
            <a:ext cx="6642292" cy="461665"/>
          </a:xfrm>
          <a:prstGeom prst="rect">
            <a:avLst/>
          </a:prstGeom>
        </p:spPr>
        <p:txBody>
          <a:bodyPr wrap="square" anchor="ctr">
            <a:spAutoFit/>
          </a:bodyPr>
          <a:lstStyle/>
          <a:p>
            <a:pPr marL="182563" indent="-182563">
              <a:buFont typeface="Wingdings" pitchFamily="2" charset="2"/>
              <a:buChar char="§"/>
            </a:pPr>
            <a:r>
              <a:rPr lang="uk-UA" sz="1200" dirty="0">
                <a:solidFill>
                  <a:srgbClr val="6C6463"/>
                </a:solidFill>
                <a:latin typeface="Gill Sans MT"/>
                <a:cs typeface="Gill Sans MT"/>
              </a:rPr>
              <a:t>Міста України 50 </a:t>
            </a:r>
            <a:r>
              <a:rPr lang="uk-UA" sz="1200" dirty="0" err="1">
                <a:solidFill>
                  <a:srgbClr val="6C6463"/>
                </a:solidFill>
                <a:latin typeface="Gill Sans MT"/>
                <a:cs typeface="Gill Sans MT"/>
              </a:rPr>
              <a:t>тис.+</a:t>
            </a:r>
            <a:endParaRPr lang="uk-UA" sz="1200" dirty="0">
              <a:solidFill>
                <a:srgbClr val="6C6463"/>
              </a:solidFill>
              <a:latin typeface="Gill Sans MT"/>
              <a:cs typeface="Gill Sans MT"/>
            </a:endParaRPr>
          </a:p>
          <a:p>
            <a:pPr marL="182563" indent="-182563">
              <a:buFont typeface="Wingdings" pitchFamily="2" charset="2"/>
              <a:buChar char="§"/>
            </a:pPr>
            <a:r>
              <a:rPr lang="uk-UA" sz="1200" dirty="0">
                <a:solidFill>
                  <a:srgbClr val="6C6463"/>
                </a:solidFill>
                <a:latin typeface="Gill Sans MT"/>
                <a:cs typeface="Gill Sans MT"/>
              </a:rPr>
              <a:t>Контрольовані урядом України території </a:t>
            </a:r>
            <a:endParaRPr lang="ru-RU" sz="1200" dirty="0">
              <a:solidFill>
                <a:srgbClr val="6C6463"/>
              </a:solidFill>
              <a:latin typeface="Gill Sans MT"/>
              <a:cs typeface="Gill Sans MT"/>
            </a:endParaRPr>
          </a:p>
        </p:txBody>
      </p:sp>
      <p:sp>
        <p:nvSpPr>
          <p:cNvPr id="36" name="Rectangle 44"/>
          <p:cNvSpPr/>
          <p:nvPr/>
        </p:nvSpPr>
        <p:spPr>
          <a:xfrm>
            <a:off x="2722343" y="1546998"/>
            <a:ext cx="6134225" cy="1384995"/>
          </a:xfrm>
          <a:prstGeom prst="rect">
            <a:avLst/>
          </a:prstGeom>
        </p:spPr>
        <p:txBody>
          <a:bodyPr wrap="square" anchor="ctr">
            <a:spAutoFit/>
          </a:bodyPr>
          <a:lstStyle/>
          <a:p>
            <a:pPr marL="182563" lvl="2" indent="-182563" fontAlgn="base">
              <a:defRPr/>
            </a:pPr>
            <a:r>
              <a:rPr lang="uk-UA" sz="1200">
                <a:solidFill>
                  <a:srgbClr val="6C6463"/>
                </a:solidFill>
                <a:latin typeface="Gill Sans MT"/>
                <a:cs typeface="Gill Sans MT"/>
              </a:rPr>
              <a:t>Юристи-учасники </a:t>
            </a:r>
            <a:r>
              <a:rPr lang="uk-UA" sz="1200" dirty="0">
                <a:solidFill>
                  <a:srgbClr val="6C6463"/>
                </a:solidFill>
                <a:latin typeface="Gill Sans MT"/>
                <a:cs typeface="Gill Sans MT"/>
              </a:rPr>
              <a:t>судових проваджень, але не судді чи працівники апарату суду:</a:t>
            </a:r>
          </a:p>
          <a:p>
            <a:pPr marL="182563" lvl="2" indent="-182563" fontAlgn="base">
              <a:buFont typeface="Wingdings" pitchFamily="2" charset="2"/>
              <a:buChar char="§"/>
              <a:defRPr/>
            </a:pPr>
            <a:r>
              <a:rPr lang="uk-UA" sz="1200" dirty="0">
                <a:solidFill>
                  <a:srgbClr val="6C6463"/>
                </a:solidFill>
                <a:latin typeface="Gill Sans MT"/>
                <a:cs typeface="Gill Sans MT"/>
              </a:rPr>
              <a:t>адвокати</a:t>
            </a:r>
          </a:p>
          <a:p>
            <a:pPr marL="182563" lvl="2" indent="-182563" fontAlgn="base">
              <a:buFont typeface="Wingdings" pitchFamily="2" charset="2"/>
              <a:buChar char="§"/>
              <a:defRPr/>
            </a:pPr>
            <a:r>
              <a:rPr lang="uk-UA" sz="1200" dirty="0">
                <a:solidFill>
                  <a:srgbClr val="6C6463"/>
                </a:solidFill>
                <a:latin typeface="Gill Sans MT"/>
                <a:cs typeface="Gill Sans MT"/>
              </a:rPr>
              <a:t>прокурори</a:t>
            </a:r>
          </a:p>
          <a:p>
            <a:pPr marL="182563" lvl="2" indent="-182563" fontAlgn="base">
              <a:buFont typeface="Wingdings" pitchFamily="2" charset="2"/>
              <a:buChar char="§"/>
              <a:defRPr/>
            </a:pPr>
            <a:r>
              <a:rPr lang="uk-UA" sz="1200" dirty="0">
                <a:solidFill>
                  <a:srgbClr val="6C6463"/>
                </a:solidFill>
                <a:latin typeface="Gill Sans MT"/>
                <a:cs typeface="Gill Sans MT"/>
              </a:rPr>
              <a:t>юристи, що виконують функції адвокатів для державних органів влади та підприємств</a:t>
            </a:r>
          </a:p>
          <a:p>
            <a:pPr marL="182563" lvl="2" indent="-182563" fontAlgn="base">
              <a:buFont typeface="Wingdings" pitchFamily="2" charset="2"/>
              <a:buChar char="§"/>
              <a:defRPr/>
            </a:pPr>
            <a:r>
              <a:rPr lang="uk-UA" sz="1200">
                <a:solidFill>
                  <a:srgbClr val="6C6463"/>
                </a:solidFill>
                <a:latin typeface="Gill Sans MT"/>
                <a:cs typeface="Gill Sans MT"/>
              </a:rPr>
              <a:t>експерти - </a:t>
            </a:r>
            <a:r>
              <a:rPr lang="uk-UA" sz="1200" dirty="0">
                <a:solidFill>
                  <a:srgbClr val="6C6463"/>
                </a:solidFill>
                <a:latin typeface="Gill Sans MT"/>
                <a:cs typeface="Gill Sans MT"/>
              </a:rPr>
              <a:t>представники установ судової експертизи чи слідчі МВС та інших правоохоронних органів</a:t>
            </a:r>
          </a:p>
        </p:txBody>
      </p:sp>
      <p:sp>
        <p:nvSpPr>
          <p:cNvPr id="37" name="Rectangle 44"/>
          <p:cNvSpPr/>
          <p:nvPr/>
        </p:nvSpPr>
        <p:spPr>
          <a:xfrm>
            <a:off x="2722343" y="3027322"/>
            <a:ext cx="6134225" cy="487313"/>
          </a:xfrm>
          <a:prstGeom prst="rect">
            <a:avLst/>
          </a:prstGeom>
        </p:spPr>
        <p:txBody>
          <a:bodyPr wrap="square" anchor="ctr">
            <a:spAutoFit/>
          </a:bodyPr>
          <a:lstStyle/>
          <a:p>
            <a:pPr marL="182563" lvl="2" indent="-182563" fontAlgn="base">
              <a:spcBef>
                <a:spcPts val="200"/>
              </a:spcBef>
              <a:buClr>
                <a:srgbClr val="6C6463"/>
              </a:buClr>
              <a:buFont typeface="Wingdings" pitchFamily="2" charset="2"/>
              <a:buChar char="§"/>
              <a:defRPr/>
            </a:pPr>
            <a:r>
              <a:rPr lang="uk-UA" sz="1200" dirty="0">
                <a:solidFill>
                  <a:srgbClr val="6C6463"/>
                </a:solidFill>
                <a:latin typeface="Gill Sans MT"/>
                <a:cs typeface="Gill Sans MT"/>
              </a:rPr>
              <a:t>400 респондентів </a:t>
            </a:r>
          </a:p>
          <a:p>
            <a:pPr marL="182563" lvl="2" indent="-182563" fontAlgn="base">
              <a:spcBef>
                <a:spcPts val="200"/>
              </a:spcBef>
              <a:buClr>
                <a:srgbClr val="6C6463"/>
              </a:buClr>
              <a:buFont typeface="Wingdings" pitchFamily="2" charset="2"/>
              <a:buChar char="§"/>
              <a:defRPr/>
            </a:pPr>
            <a:r>
              <a:rPr lang="uk-UA" sz="1200" dirty="0">
                <a:solidFill>
                  <a:srgbClr val="6C6463"/>
                </a:solidFill>
                <a:latin typeface="Gill Sans MT"/>
                <a:cs typeface="Gill Sans MT"/>
              </a:rPr>
              <a:t>Квотна за регіоном та професійною приналежністю* </a:t>
            </a:r>
          </a:p>
        </p:txBody>
      </p:sp>
      <p:sp>
        <p:nvSpPr>
          <p:cNvPr id="38" name="Прямоугольник 37"/>
          <p:cNvSpPr/>
          <p:nvPr/>
        </p:nvSpPr>
        <p:spPr>
          <a:xfrm>
            <a:off x="2722343" y="3635574"/>
            <a:ext cx="6134225" cy="461665"/>
          </a:xfrm>
          <a:prstGeom prst="rect">
            <a:avLst/>
          </a:prstGeom>
        </p:spPr>
        <p:txBody>
          <a:bodyPr wrap="square">
            <a:spAutoFit/>
          </a:bodyPr>
          <a:lstStyle/>
          <a:p>
            <a:pPr marL="182563" lvl="2" indent="-182563" fontAlgn="base">
              <a:spcBef>
                <a:spcPts val="200"/>
              </a:spcBef>
              <a:buClr>
                <a:srgbClr val="6C6463"/>
              </a:buClr>
              <a:buFont typeface="Wingdings" pitchFamily="2" charset="2"/>
              <a:buChar char="§"/>
              <a:defRPr/>
            </a:pPr>
            <a:r>
              <a:rPr lang="uk-UA" sz="1200" dirty="0">
                <a:solidFill>
                  <a:srgbClr val="6C6463"/>
                </a:solidFill>
                <a:latin typeface="Gill Sans MT"/>
                <a:cs typeface="Gill Sans MT"/>
              </a:rPr>
              <a:t>Персональні </a:t>
            </a:r>
            <a:r>
              <a:rPr lang="uk-UA" sz="1200">
                <a:solidFill>
                  <a:srgbClr val="6C6463"/>
                </a:solidFill>
                <a:latin typeface="Gill Sans MT"/>
                <a:cs typeface="Gill Sans MT"/>
              </a:rPr>
              <a:t>інтерв'ю обличчям-до-обличчя </a:t>
            </a:r>
            <a:r>
              <a:rPr lang="uk-UA" sz="1200" dirty="0">
                <a:solidFill>
                  <a:srgbClr val="6C6463"/>
                </a:solidFill>
                <a:latin typeface="Gill Sans MT"/>
                <a:cs typeface="Gill Sans MT"/>
              </a:rPr>
              <a:t>(F2F) за допомогою планшетів (</a:t>
            </a:r>
            <a:r>
              <a:rPr lang="en-US" sz="1200" dirty="0">
                <a:solidFill>
                  <a:srgbClr val="6C6463"/>
                </a:solidFill>
                <a:latin typeface="Gill Sans MT"/>
                <a:cs typeface="Gill Sans MT"/>
              </a:rPr>
              <a:t>CAPI</a:t>
            </a:r>
            <a:r>
              <a:rPr lang="uk-UA" sz="1200" dirty="0">
                <a:solidFill>
                  <a:srgbClr val="6C6463"/>
                </a:solidFill>
                <a:latin typeface="Gill Sans MT"/>
                <a:cs typeface="Gill Sans MT"/>
              </a:rPr>
              <a:t>), за місцем роботи респондента</a:t>
            </a:r>
          </a:p>
        </p:txBody>
      </p:sp>
      <p:sp>
        <p:nvSpPr>
          <p:cNvPr id="39" name="Прямоугольник 38"/>
          <p:cNvSpPr/>
          <p:nvPr/>
        </p:nvSpPr>
        <p:spPr>
          <a:xfrm>
            <a:off x="4284568" y="4937713"/>
            <a:ext cx="4572000" cy="276999"/>
          </a:xfrm>
          <a:prstGeom prst="rect">
            <a:avLst/>
          </a:prstGeom>
        </p:spPr>
        <p:txBody>
          <a:bodyPr>
            <a:spAutoFit/>
          </a:bodyPr>
          <a:lstStyle/>
          <a:p>
            <a:pPr marL="0" lvl="2" fontAlgn="base">
              <a:spcBef>
                <a:spcPts val="200"/>
              </a:spcBef>
              <a:spcAft>
                <a:spcPts val="800"/>
              </a:spcAft>
              <a:buClr>
                <a:srgbClr val="6C6463"/>
              </a:buClr>
              <a:defRPr/>
            </a:pPr>
            <a:r>
              <a:rPr lang="uk-UA" sz="600" dirty="0">
                <a:solidFill>
                  <a:srgbClr val="6C6463"/>
                </a:solidFill>
                <a:latin typeface="Gill Sans MT"/>
                <a:cs typeface="Gill Sans MT"/>
              </a:rPr>
              <a:t>*Пропорція за професійною приналежністю базується на даних про Кількість справ, що знаходились на розгляді в місцевих загальних судах, 2016 р.</a:t>
            </a:r>
          </a:p>
        </p:txBody>
      </p:sp>
      <p:sp>
        <p:nvSpPr>
          <p:cNvPr id="40" name="Freeform 52"/>
          <p:cNvSpPr>
            <a:spLocks noChangeAspect="1" noEditPoints="1"/>
          </p:cNvSpPr>
          <p:nvPr/>
        </p:nvSpPr>
        <p:spPr bwMode="auto">
          <a:xfrm>
            <a:off x="485567" y="1034266"/>
            <a:ext cx="345196" cy="462889"/>
          </a:xfrm>
          <a:custGeom>
            <a:avLst/>
            <a:gdLst>
              <a:gd name="T0" fmla="*/ 176001 w 128"/>
              <a:gd name="T1" fmla="*/ 586670 h 213"/>
              <a:gd name="T2" fmla="*/ 352002 w 128"/>
              <a:gd name="T3" fmla="*/ 517812 h 213"/>
              <a:gd name="T4" fmla="*/ 225501 w 128"/>
              <a:gd name="T5" fmla="*/ 451708 h 213"/>
              <a:gd name="T6" fmla="*/ 222751 w 128"/>
              <a:gd name="T7" fmla="*/ 473743 h 213"/>
              <a:gd name="T8" fmla="*/ 327252 w 128"/>
              <a:gd name="T9" fmla="*/ 517812 h 213"/>
              <a:gd name="T10" fmla="*/ 176001 w 128"/>
              <a:gd name="T11" fmla="*/ 561881 h 213"/>
              <a:gd name="T12" fmla="*/ 22000 w 128"/>
              <a:gd name="T13" fmla="*/ 517812 h 213"/>
              <a:gd name="T14" fmla="*/ 162251 w 128"/>
              <a:gd name="T15" fmla="*/ 473743 h 213"/>
              <a:gd name="T16" fmla="*/ 165001 w 128"/>
              <a:gd name="T17" fmla="*/ 520566 h 213"/>
              <a:gd name="T18" fmla="*/ 184251 w 128"/>
              <a:gd name="T19" fmla="*/ 520566 h 213"/>
              <a:gd name="T20" fmla="*/ 200751 w 128"/>
              <a:gd name="T21" fmla="*/ 258906 h 213"/>
              <a:gd name="T22" fmla="*/ 305252 w 128"/>
              <a:gd name="T23" fmla="*/ 129453 h 213"/>
              <a:gd name="T24" fmla="*/ 176001 w 128"/>
              <a:gd name="T25" fmla="*/ 0 h 213"/>
              <a:gd name="T26" fmla="*/ 46750 w 128"/>
              <a:gd name="T27" fmla="*/ 129453 h 213"/>
              <a:gd name="T28" fmla="*/ 148501 w 128"/>
              <a:gd name="T29" fmla="*/ 258906 h 213"/>
              <a:gd name="T30" fmla="*/ 159501 w 128"/>
              <a:gd name="T31" fmla="*/ 448954 h 213"/>
              <a:gd name="T32" fmla="*/ 0 w 128"/>
              <a:gd name="T33" fmla="*/ 517812 h 213"/>
              <a:gd name="T34" fmla="*/ 176001 w 128"/>
              <a:gd name="T35" fmla="*/ 586670 h 213"/>
              <a:gd name="T36" fmla="*/ 137501 w 128"/>
              <a:gd name="T37" fmla="*/ 129453 h 213"/>
              <a:gd name="T38" fmla="*/ 96251 w 128"/>
              <a:gd name="T39" fmla="*/ 90893 h 213"/>
              <a:gd name="T40" fmla="*/ 137501 w 128"/>
              <a:gd name="T41" fmla="*/ 52332 h 213"/>
              <a:gd name="T42" fmla="*/ 176001 w 128"/>
              <a:gd name="T43" fmla="*/ 90893 h 213"/>
              <a:gd name="T44" fmla="*/ 137501 w 128"/>
              <a:gd name="T45" fmla="*/ 129453 h 2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13"/>
              <a:gd name="T71" fmla="*/ 128 w 128"/>
              <a:gd name="T72" fmla="*/ 213 h 2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13">
                <a:moveTo>
                  <a:pt x="64" y="213"/>
                </a:moveTo>
                <a:cubicBezTo>
                  <a:pt x="96" y="213"/>
                  <a:pt x="128" y="204"/>
                  <a:pt x="128" y="188"/>
                </a:cubicBezTo>
                <a:cubicBezTo>
                  <a:pt x="128" y="174"/>
                  <a:pt x="107" y="166"/>
                  <a:pt x="82" y="164"/>
                </a:cubicBezTo>
                <a:cubicBezTo>
                  <a:pt x="81" y="172"/>
                  <a:pt x="81" y="172"/>
                  <a:pt x="81" y="172"/>
                </a:cubicBezTo>
                <a:cubicBezTo>
                  <a:pt x="104" y="175"/>
                  <a:pt x="119" y="182"/>
                  <a:pt x="119" y="188"/>
                </a:cubicBezTo>
                <a:cubicBezTo>
                  <a:pt x="119" y="194"/>
                  <a:pt x="97" y="204"/>
                  <a:pt x="64" y="204"/>
                </a:cubicBezTo>
                <a:cubicBezTo>
                  <a:pt x="30" y="204"/>
                  <a:pt x="8" y="194"/>
                  <a:pt x="8" y="188"/>
                </a:cubicBezTo>
                <a:cubicBezTo>
                  <a:pt x="8" y="181"/>
                  <a:pt x="28" y="172"/>
                  <a:pt x="59" y="172"/>
                </a:cubicBezTo>
                <a:cubicBezTo>
                  <a:pt x="60" y="189"/>
                  <a:pt x="60" y="189"/>
                  <a:pt x="60" y="189"/>
                </a:cubicBezTo>
                <a:cubicBezTo>
                  <a:pt x="67" y="189"/>
                  <a:pt x="67" y="189"/>
                  <a:pt x="67" y="189"/>
                </a:cubicBezTo>
                <a:cubicBezTo>
                  <a:pt x="73" y="94"/>
                  <a:pt x="73" y="94"/>
                  <a:pt x="73" y="94"/>
                </a:cubicBezTo>
                <a:cubicBezTo>
                  <a:pt x="95" y="89"/>
                  <a:pt x="111" y="70"/>
                  <a:pt x="111" y="47"/>
                </a:cubicBezTo>
                <a:cubicBezTo>
                  <a:pt x="111" y="21"/>
                  <a:pt x="90" y="0"/>
                  <a:pt x="64" y="0"/>
                </a:cubicBezTo>
                <a:cubicBezTo>
                  <a:pt x="38" y="0"/>
                  <a:pt x="17" y="21"/>
                  <a:pt x="17" y="47"/>
                </a:cubicBezTo>
                <a:cubicBezTo>
                  <a:pt x="17" y="70"/>
                  <a:pt x="33" y="89"/>
                  <a:pt x="54" y="94"/>
                </a:cubicBezTo>
                <a:cubicBezTo>
                  <a:pt x="58" y="163"/>
                  <a:pt x="58" y="163"/>
                  <a:pt x="58" y="163"/>
                </a:cubicBezTo>
                <a:cubicBezTo>
                  <a:pt x="28" y="164"/>
                  <a:pt x="0" y="172"/>
                  <a:pt x="0" y="188"/>
                </a:cubicBezTo>
                <a:cubicBezTo>
                  <a:pt x="0" y="204"/>
                  <a:pt x="32" y="213"/>
                  <a:pt x="64" y="213"/>
                </a:cubicBezTo>
                <a:close/>
                <a:moveTo>
                  <a:pt x="50" y="47"/>
                </a:moveTo>
                <a:cubicBezTo>
                  <a:pt x="42" y="47"/>
                  <a:pt x="35" y="41"/>
                  <a:pt x="35" y="33"/>
                </a:cubicBezTo>
                <a:cubicBezTo>
                  <a:pt x="35" y="25"/>
                  <a:pt x="42" y="19"/>
                  <a:pt x="50" y="19"/>
                </a:cubicBezTo>
                <a:cubicBezTo>
                  <a:pt x="57" y="19"/>
                  <a:pt x="64" y="25"/>
                  <a:pt x="64" y="33"/>
                </a:cubicBezTo>
                <a:cubicBezTo>
                  <a:pt x="64" y="41"/>
                  <a:pt x="57" y="47"/>
                  <a:pt x="50" y="47"/>
                </a:cubicBezTo>
                <a:close/>
              </a:path>
            </a:pathLst>
          </a:custGeom>
          <a:solidFill>
            <a:schemeClr val="accent2"/>
          </a:solidFill>
          <a:ln w="9525">
            <a:noFill/>
            <a:miter lim="800000"/>
            <a:headEnd/>
            <a:tailEnd/>
          </a:ln>
        </p:spPr>
        <p:txBody>
          <a:bodyPr/>
          <a:lstStyle/>
          <a:p>
            <a:endParaRPr lang="uk-UA" dirty="0"/>
          </a:p>
        </p:txBody>
      </p:sp>
      <p:grpSp>
        <p:nvGrpSpPr>
          <p:cNvPr id="2" name="Group 93"/>
          <p:cNvGrpSpPr>
            <a:grpSpLocks noChangeAspect="1"/>
          </p:cNvGrpSpPr>
          <p:nvPr/>
        </p:nvGrpSpPr>
        <p:grpSpPr>
          <a:xfrm>
            <a:off x="478443" y="1924277"/>
            <a:ext cx="376578" cy="318380"/>
            <a:chOff x="4430716" y="3000379"/>
            <a:chExt cx="390525" cy="379413"/>
          </a:xfrm>
          <a:solidFill>
            <a:schemeClr val="accent2"/>
          </a:solidFill>
        </p:grpSpPr>
        <p:sp>
          <p:nvSpPr>
            <p:cNvPr id="42" name="Freeform 36"/>
            <p:cNvSpPr>
              <a:spLocks/>
            </p:cNvSpPr>
            <p:nvPr/>
          </p:nvSpPr>
          <p:spPr bwMode="auto">
            <a:xfrm>
              <a:off x="4643441" y="3194054"/>
              <a:ext cx="177800" cy="185738"/>
            </a:xfrm>
            <a:custGeom>
              <a:avLst/>
              <a:gdLst>
                <a:gd name="T0" fmla="*/ 67 w 78"/>
                <a:gd name="T1" fmla="*/ 11 h 82"/>
                <a:gd name="T2" fmla="*/ 39 w 78"/>
                <a:gd name="T3" fmla="*/ 0 h 82"/>
                <a:gd name="T4" fmla="*/ 11 w 78"/>
                <a:gd name="T5" fmla="*/ 11 h 82"/>
                <a:gd name="T6" fmla="*/ 0 w 78"/>
                <a:gd name="T7" fmla="*/ 46 h 82"/>
                <a:gd name="T8" fmla="*/ 0 w 78"/>
                <a:gd name="T9" fmla="*/ 82 h 82"/>
                <a:gd name="T10" fmla="*/ 78 w 78"/>
                <a:gd name="T11" fmla="*/ 82 h 82"/>
                <a:gd name="T12" fmla="*/ 78 w 78"/>
                <a:gd name="T13" fmla="*/ 46 h 82"/>
                <a:gd name="T14" fmla="*/ 67 w 78"/>
                <a:gd name="T15" fmla="*/ 1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2">
                  <a:moveTo>
                    <a:pt x="67" y="11"/>
                  </a:moveTo>
                  <a:cubicBezTo>
                    <a:pt x="60" y="4"/>
                    <a:pt x="50" y="0"/>
                    <a:pt x="39" y="0"/>
                  </a:cubicBezTo>
                  <a:cubicBezTo>
                    <a:pt x="28" y="0"/>
                    <a:pt x="19" y="4"/>
                    <a:pt x="11" y="11"/>
                  </a:cubicBezTo>
                  <a:cubicBezTo>
                    <a:pt x="4" y="18"/>
                    <a:pt x="0" y="30"/>
                    <a:pt x="0" y="46"/>
                  </a:cubicBezTo>
                  <a:cubicBezTo>
                    <a:pt x="0" y="82"/>
                    <a:pt x="0" y="82"/>
                    <a:pt x="0" y="82"/>
                  </a:cubicBezTo>
                  <a:cubicBezTo>
                    <a:pt x="78" y="82"/>
                    <a:pt x="78" y="82"/>
                    <a:pt x="78" y="82"/>
                  </a:cubicBezTo>
                  <a:cubicBezTo>
                    <a:pt x="78" y="46"/>
                    <a:pt x="78" y="46"/>
                    <a:pt x="78" y="46"/>
                  </a:cubicBezTo>
                  <a:cubicBezTo>
                    <a:pt x="78" y="30"/>
                    <a:pt x="75" y="18"/>
                    <a:pt x="67" y="11"/>
                  </a:cubicBezTo>
                  <a:close/>
                </a:path>
              </a:pathLst>
            </a:custGeom>
            <a:grpFill/>
            <a:ln>
              <a:noFill/>
            </a:ln>
            <a:extLst/>
          </p:spPr>
          <p:txBody>
            <a:bodyPr/>
            <a:lstStyle/>
            <a:p>
              <a:pPr>
                <a:defRPr/>
              </a:pPr>
              <a:endParaRPr lang="uk-UA" dirty="0"/>
            </a:p>
          </p:txBody>
        </p:sp>
        <p:sp>
          <p:nvSpPr>
            <p:cNvPr id="43" name="Freeform 37"/>
            <p:cNvSpPr>
              <a:spLocks/>
            </p:cNvSpPr>
            <p:nvPr/>
          </p:nvSpPr>
          <p:spPr bwMode="auto">
            <a:xfrm>
              <a:off x="4430716" y="3194054"/>
              <a:ext cx="176213" cy="184150"/>
            </a:xfrm>
            <a:custGeom>
              <a:avLst/>
              <a:gdLst>
                <a:gd name="T0" fmla="*/ 39 w 78"/>
                <a:gd name="T1" fmla="*/ 0 h 81"/>
                <a:gd name="T2" fmla="*/ 11 w 78"/>
                <a:gd name="T3" fmla="*/ 11 h 81"/>
                <a:gd name="T4" fmla="*/ 0 w 78"/>
                <a:gd name="T5" fmla="*/ 46 h 81"/>
                <a:gd name="T6" fmla="*/ 0 w 78"/>
                <a:gd name="T7" fmla="*/ 81 h 81"/>
                <a:gd name="T8" fmla="*/ 78 w 78"/>
                <a:gd name="T9" fmla="*/ 81 h 81"/>
                <a:gd name="T10" fmla="*/ 78 w 78"/>
                <a:gd name="T11" fmla="*/ 46 h 81"/>
                <a:gd name="T12" fmla="*/ 67 w 78"/>
                <a:gd name="T13" fmla="*/ 11 h 81"/>
                <a:gd name="T14" fmla="*/ 39 w 7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1">
                  <a:moveTo>
                    <a:pt x="39" y="0"/>
                  </a:moveTo>
                  <a:cubicBezTo>
                    <a:pt x="28" y="0"/>
                    <a:pt x="18" y="3"/>
                    <a:pt x="11" y="11"/>
                  </a:cubicBezTo>
                  <a:cubicBezTo>
                    <a:pt x="3" y="18"/>
                    <a:pt x="0" y="30"/>
                    <a:pt x="0" y="46"/>
                  </a:cubicBezTo>
                  <a:cubicBezTo>
                    <a:pt x="0" y="81"/>
                    <a:pt x="0" y="81"/>
                    <a:pt x="0" y="81"/>
                  </a:cubicBezTo>
                  <a:cubicBezTo>
                    <a:pt x="78" y="81"/>
                    <a:pt x="78" y="81"/>
                    <a:pt x="78" y="81"/>
                  </a:cubicBezTo>
                  <a:cubicBezTo>
                    <a:pt x="78" y="46"/>
                    <a:pt x="78" y="46"/>
                    <a:pt x="78" y="46"/>
                  </a:cubicBezTo>
                  <a:cubicBezTo>
                    <a:pt x="78" y="30"/>
                    <a:pt x="74" y="18"/>
                    <a:pt x="67" y="11"/>
                  </a:cubicBezTo>
                  <a:cubicBezTo>
                    <a:pt x="59" y="3"/>
                    <a:pt x="50" y="0"/>
                    <a:pt x="39" y="0"/>
                  </a:cubicBezTo>
                  <a:close/>
                </a:path>
              </a:pathLst>
            </a:custGeom>
            <a:grpFill/>
            <a:ln>
              <a:noFill/>
            </a:ln>
            <a:extLst/>
          </p:spPr>
          <p:txBody>
            <a:bodyPr/>
            <a:lstStyle/>
            <a:p>
              <a:pPr>
                <a:defRPr/>
              </a:pPr>
              <a:endParaRPr lang="uk-UA" dirty="0"/>
            </a:p>
          </p:txBody>
        </p:sp>
        <p:sp>
          <p:nvSpPr>
            <p:cNvPr id="44" name="Freeform 38"/>
            <p:cNvSpPr>
              <a:spLocks/>
            </p:cNvSpPr>
            <p:nvPr/>
          </p:nvSpPr>
          <p:spPr bwMode="auto">
            <a:xfrm>
              <a:off x="4654553" y="3001966"/>
              <a:ext cx="155575" cy="152400"/>
            </a:xfrm>
            <a:custGeom>
              <a:avLst/>
              <a:gdLst>
                <a:gd name="T0" fmla="*/ 34 w 68"/>
                <a:gd name="T1" fmla="*/ 67 h 67"/>
                <a:gd name="T2" fmla="*/ 58 w 68"/>
                <a:gd name="T3" fmla="*/ 57 h 67"/>
                <a:gd name="T4" fmla="*/ 68 w 68"/>
                <a:gd name="T5" fmla="*/ 33 h 67"/>
                <a:gd name="T6" fmla="*/ 65 w 68"/>
                <a:gd name="T7" fmla="*/ 21 h 67"/>
                <a:gd name="T8" fmla="*/ 58 w 68"/>
                <a:gd name="T9" fmla="*/ 10 h 67"/>
                <a:gd name="T10" fmla="*/ 47 w 68"/>
                <a:gd name="T11" fmla="*/ 2 h 67"/>
                <a:gd name="T12" fmla="*/ 34 w 68"/>
                <a:gd name="T13" fmla="*/ 0 h 67"/>
                <a:gd name="T14" fmla="*/ 10 w 68"/>
                <a:gd name="T15" fmla="*/ 10 h 67"/>
                <a:gd name="T16" fmla="*/ 0 w 68"/>
                <a:gd name="T17" fmla="*/ 33 h 67"/>
                <a:gd name="T18" fmla="*/ 10 w 68"/>
                <a:gd name="T19" fmla="*/ 57 h 67"/>
                <a:gd name="T20" fmla="*/ 34 w 68"/>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7">
                  <a:moveTo>
                    <a:pt x="34" y="67"/>
                  </a:moveTo>
                  <a:cubicBezTo>
                    <a:pt x="43" y="67"/>
                    <a:pt x="51" y="64"/>
                    <a:pt x="58" y="57"/>
                  </a:cubicBezTo>
                  <a:cubicBezTo>
                    <a:pt x="65" y="51"/>
                    <a:pt x="68" y="43"/>
                    <a:pt x="68" y="33"/>
                  </a:cubicBezTo>
                  <a:cubicBezTo>
                    <a:pt x="68" y="29"/>
                    <a:pt x="67" y="25"/>
                    <a:pt x="65" y="21"/>
                  </a:cubicBezTo>
                  <a:cubicBezTo>
                    <a:pt x="64" y="16"/>
                    <a:pt x="61" y="13"/>
                    <a:pt x="58" y="10"/>
                  </a:cubicBezTo>
                  <a:cubicBezTo>
                    <a:pt x="55" y="7"/>
                    <a:pt x="51" y="4"/>
                    <a:pt x="47" y="2"/>
                  </a:cubicBezTo>
                  <a:cubicBezTo>
                    <a:pt x="43" y="0"/>
                    <a:pt x="39" y="0"/>
                    <a:pt x="34" y="0"/>
                  </a:cubicBezTo>
                  <a:cubicBezTo>
                    <a:pt x="25" y="0"/>
                    <a:pt x="17" y="3"/>
                    <a:pt x="10" y="10"/>
                  </a:cubicBezTo>
                  <a:cubicBezTo>
                    <a:pt x="4" y="16"/>
                    <a:pt x="0" y="24"/>
                    <a:pt x="0" y="33"/>
                  </a:cubicBezTo>
                  <a:cubicBezTo>
                    <a:pt x="0" y="43"/>
                    <a:pt x="4" y="51"/>
                    <a:pt x="10" y="57"/>
                  </a:cubicBezTo>
                  <a:cubicBezTo>
                    <a:pt x="17" y="64"/>
                    <a:pt x="25" y="67"/>
                    <a:pt x="34" y="67"/>
                  </a:cubicBezTo>
                  <a:close/>
                </a:path>
              </a:pathLst>
            </a:custGeom>
            <a:grpFill/>
            <a:ln>
              <a:noFill/>
            </a:ln>
            <a:extLst/>
          </p:spPr>
          <p:txBody>
            <a:bodyPr/>
            <a:lstStyle/>
            <a:p>
              <a:pPr>
                <a:defRPr/>
              </a:pPr>
              <a:endParaRPr lang="uk-UA" dirty="0"/>
            </a:p>
          </p:txBody>
        </p:sp>
        <p:sp>
          <p:nvSpPr>
            <p:cNvPr id="45" name="Freeform 39"/>
            <p:cNvSpPr>
              <a:spLocks/>
            </p:cNvSpPr>
            <p:nvPr/>
          </p:nvSpPr>
          <p:spPr bwMode="auto">
            <a:xfrm>
              <a:off x="4441828" y="3000379"/>
              <a:ext cx="153988" cy="153988"/>
            </a:xfrm>
            <a:custGeom>
              <a:avLst/>
              <a:gdLst>
                <a:gd name="T0" fmla="*/ 34 w 68"/>
                <a:gd name="T1" fmla="*/ 68 h 68"/>
                <a:gd name="T2" fmla="*/ 57 w 68"/>
                <a:gd name="T3" fmla="*/ 58 h 68"/>
                <a:gd name="T4" fmla="*/ 68 w 68"/>
                <a:gd name="T5" fmla="*/ 34 h 68"/>
                <a:gd name="T6" fmla="*/ 65 w 68"/>
                <a:gd name="T7" fmla="*/ 21 h 68"/>
                <a:gd name="T8" fmla="*/ 57 w 68"/>
                <a:gd name="T9" fmla="*/ 11 h 68"/>
                <a:gd name="T10" fmla="*/ 46 w 68"/>
                <a:gd name="T11" fmla="*/ 3 h 68"/>
                <a:gd name="T12" fmla="*/ 34 w 68"/>
                <a:gd name="T13" fmla="*/ 0 h 68"/>
                <a:gd name="T14" fmla="*/ 10 w 68"/>
                <a:gd name="T15" fmla="*/ 11 h 68"/>
                <a:gd name="T16" fmla="*/ 0 w 68"/>
                <a:gd name="T17" fmla="*/ 34 h 68"/>
                <a:gd name="T18" fmla="*/ 10 w 68"/>
                <a:gd name="T19" fmla="*/ 58 h 68"/>
                <a:gd name="T20" fmla="*/ 34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4" y="68"/>
                  </a:moveTo>
                  <a:cubicBezTo>
                    <a:pt x="43" y="68"/>
                    <a:pt x="51" y="65"/>
                    <a:pt x="57" y="58"/>
                  </a:cubicBezTo>
                  <a:cubicBezTo>
                    <a:pt x="64" y="52"/>
                    <a:pt x="68" y="44"/>
                    <a:pt x="68" y="34"/>
                  </a:cubicBezTo>
                  <a:cubicBezTo>
                    <a:pt x="68" y="30"/>
                    <a:pt x="67" y="26"/>
                    <a:pt x="65" y="21"/>
                  </a:cubicBezTo>
                  <a:cubicBezTo>
                    <a:pt x="63" y="17"/>
                    <a:pt x="61" y="14"/>
                    <a:pt x="57" y="11"/>
                  </a:cubicBezTo>
                  <a:cubicBezTo>
                    <a:pt x="54" y="7"/>
                    <a:pt x="51" y="5"/>
                    <a:pt x="46" y="3"/>
                  </a:cubicBezTo>
                  <a:cubicBezTo>
                    <a:pt x="42" y="1"/>
                    <a:pt x="38" y="0"/>
                    <a:pt x="34" y="0"/>
                  </a:cubicBezTo>
                  <a:cubicBezTo>
                    <a:pt x="24" y="0"/>
                    <a:pt x="16" y="4"/>
                    <a:pt x="10" y="11"/>
                  </a:cubicBezTo>
                  <a:cubicBezTo>
                    <a:pt x="3" y="17"/>
                    <a:pt x="0" y="25"/>
                    <a:pt x="0" y="34"/>
                  </a:cubicBezTo>
                  <a:cubicBezTo>
                    <a:pt x="0" y="44"/>
                    <a:pt x="3" y="52"/>
                    <a:pt x="10" y="58"/>
                  </a:cubicBezTo>
                  <a:cubicBezTo>
                    <a:pt x="16" y="65"/>
                    <a:pt x="24" y="68"/>
                    <a:pt x="34" y="68"/>
                  </a:cubicBezTo>
                  <a:close/>
                </a:path>
              </a:pathLst>
            </a:custGeom>
            <a:grpFill/>
            <a:ln>
              <a:noFill/>
            </a:ln>
            <a:extLst/>
          </p:spPr>
          <p:txBody>
            <a:bodyPr/>
            <a:lstStyle/>
            <a:p>
              <a:pPr>
                <a:defRPr/>
              </a:pPr>
              <a:endParaRPr lang="uk-UA" dirty="0"/>
            </a:p>
          </p:txBody>
        </p:sp>
      </p:grpSp>
      <p:sp>
        <p:nvSpPr>
          <p:cNvPr id="46" name="Freeform 114"/>
          <p:cNvSpPr>
            <a:spLocks noChangeAspect="1" noEditPoints="1"/>
          </p:cNvSpPr>
          <p:nvPr/>
        </p:nvSpPr>
        <p:spPr bwMode="auto">
          <a:xfrm>
            <a:off x="415043" y="3032488"/>
            <a:ext cx="502104" cy="479977"/>
          </a:xfrm>
          <a:custGeom>
            <a:avLst/>
            <a:gdLst>
              <a:gd name="T0" fmla="*/ 190 w 194"/>
              <a:gd name="T1" fmla="*/ 80 h 215"/>
              <a:gd name="T2" fmla="*/ 167 w 194"/>
              <a:gd name="T3" fmla="*/ 41 h 215"/>
              <a:gd name="T4" fmla="*/ 135 w 194"/>
              <a:gd name="T5" fmla="*/ 42 h 215"/>
              <a:gd name="T6" fmla="*/ 97 w 194"/>
              <a:gd name="T7" fmla="*/ 0 h 215"/>
              <a:gd name="T8" fmla="*/ 59 w 194"/>
              <a:gd name="T9" fmla="*/ 42 h 215"/>
              <a:gd name="T10" fmla="*/ 27 w 194"/>
              <a:gd name="T11" fmla="*/ 41 h 215"/>
              <a:gd name="T12" fmla="*/ 4 w 194"/>
              <a:gd name="T13" fmla="*/ 80 h 215"/>
              <a:gd name="T14" fmla="*/ 4 w 194"/>
              <a:gd name="T15" fmla="*/ 135 h 215"/>
              <a:gd name="T16" fmla="*/ 27 w 194"/>
              <a:gd name="T17" fmla="*/ 175 h 215"/>
              <a:gd name="T18" fmla="*/ 59 w 194"/>
              <a:gd name="T19" fmla="*/ 173 h 215"/>
              <a:gd name="T20" fmla="*/ 97 w 194"/>
              <a:gd name="T21" fmla="*/ 215 h 215"/>
              <a:gd name="T22" fmla="*/ 135 w 194"/>
              <a:gd name="T23" fmla="*/ 173 h 215"/>
              <a:gd name="T24" fmla="*/ 167 w 194"/>
              <a:gd name="T25" fmla="*/ 175 h 215"/>
              <a:gd name="T26" fmla="*/ 190 w 194"/>
              <a:gd name="T27" fmla="*/ 135 h 215"/>
              <a:gd name="T28" fmla="*/ 36 w 194"/>
              <a:gd name="T29" fmla="*/ 163 h 215"/>
              <a:gd name="T30" fmla="*/ 15 w 194"/>
              <a:gd name="T31" fmla="*/ 155 h 215"/>
              <a:gd name="T32" fmla="*/ 30 w 194"/>
              <a:gd name="T33" fmla="*/ 117 h 215"/>
              <a:gd name="T34" fmla="*/ 55 w 194"/>
              <a:gd name="T35" fmla="*/ 161 h 215"/>
              <a:gd name="T36" fmla="*/ 49 w 194"/>
              <a:gd name="T37" fmla="*/ 117 h 215"/>
              <a:gd name="T38" fmla="*/ 49 w 194"/>
              <a:gd name="T39" fmla="*/ 99 h 215"/>
              <a:gd name="T40" fmla="*/ 49 w 194"/>
              <a:gd name="T41" fmla="*/ 108 h 215"/>
              <a:gd name="T42" fmla="*/ 51 w 194"/>
              <a:gd name="T43" fmla="*/ 81 h 215"/>
              <a:gd name="T44" fmla="*/ 15 w 194"/>
              <a:gd name="T45" fmla="*/ 77 h 215"/>
              <a:gd name="T46" fmla="*/ 29 w 194"/>
              <a:gd name="T47" fmla="*/ 52 h 215"/>
              <a:gd name="T48" fmla="*/ 55 w 194"/>
              <a:gd name="T49" fmla="*/ 54 h 215"/>
              <a:gd name="T50" fmla="*/ 129 w 194"/>
              <a:gd name="T51" fmla="*/ 71 h 215"/>
              <a:gd name="T52" fmla="*/ 113 w 194"/>
              <a:gd name="T53" fmla="*/ 62 h 215"/>
              <a:gd name="T54" fmla="*/ 129 w 194"/>
              <a:gd name="T55" fmla="*/ 71 h 215"/>
              <a:gd name="T56" fmla="*/ 97 w 194"/>
              <a:gd name="T57" fmla="*/ 12 h 215"/>
              <a:gd name="T58" fmla="*/ 122 w 194"/>
              <a:gd name="T59" fmla="*/ 45 h 215"/>
              <a:gd name="T60" fmla="*/ 71 w 194"/>
              <a:gd name="T61" fmla="*/ 45 h 215"/>
              <a:gd name="T62" fmla="*/ 68 w 194"/>
              <a:gd name="T63" fmla="*/ 57 h 215"/>
              <a:gd name="T64" fmla="*/ 73 w 194"/>
              <a:gd name="T65" fmla="*/ 66 h 215"/>
              <a:gd name="T66" fmla="*/ 68 w 194"/>
              <a:gd name="T67" fmla="*/ 57 h 215"/>
              <a:gd name="T68" fmla="*/ 73 w 194"/>
              <a:gd name="T69" fmla="*/ 149 h 215"/>
              <a:gd name="T70" fmla="*/ 68 w 194"/>
              <a:gd name="T71" fmla="*/ 158 h 215"/>
              <a:gd name="T72" fmla="*/ 111 w 194"/>
              <a:gd name="T73" fmla="*/ 194 h 215"/>
              <a:gd name="T74" fmla="*/ 83 w 194"/>
              <a:gd name="T75" fmla="*/ 194 h 215"/>
              <a:gd name="T76" fmla="*/ 97 w 194"/>
              <a:gd name="T77" fmla="*/ 161 h 215"/>
              <a:gd name="T78" fmla="*/ 111 w 194"/>
              <a:gd name="T79" fmla="*/ 194 h 215"/>
              <a:gd name="T80" fmla="*/ 113 w 194"/>
              <a:gd name="T81" fmla="*/ 153 h 215"/>
              <a:gd name="T82" fmla="*/ 129 w 194"/>
              <a:gd name="T83" fmla="*/ 144 h 215"/>
              <a:gd name="T84" fmla="*/ 131 w 194"/>
              <a:gd name="T85" fmla="*/ 127 h 215"/>
              <a:gd name="T86" fmla="*/ 97 w 194"/>
              <a:gd name="T87" fmla="*/ 146 h 215"/>
              <a:gd name="T88" fmla="*/ 63 w 194"/>
              <a:gd name="T89" fmla="*/ 127 h 215"/>
              <a:gd name="T90" fmla="*/ 63 w 194"/>
              <a:gd name="T91" fmla="*/ 88 h 215"/>
              <a:gd name="T92" fmla="*/ 97 w 194"/>
              <a:gd name="T93" fmla="*/ 69 h 215"/>
              <a:gd name="T94" fmla="*/ 131 w 194"/>
              <a:gd name="T95" fmla="*/ 88 h 215"/>
              <a:gd name="T96" fmla="*/ 131 w 194"/>
              <a:gd name="T97" fmla="*/ 127 h 215"/>
              <a:gd name="T98" fmla="*/ 165 w 194"/>
              <a:gd name="T99" fmla="*/ 52 h 215"/>
              <a:gd name="T100" fmla="*/ 179 w 194"/>
              <a:gd name="T101" fmla="*/ 77 h 215"/>
              <a:gd name="T102" fmla="*/ 143 w 194"/>
              <a:gd name="T103" fmla="*/ 81 h 215"/>
              <a:gd name="T104" fmla="*/ 158 w 194"/>
              <a:gd name="T105" fmla="*/ 52 h 215"/>
              <a:gd name="T106" fmla="*/ 155 w 194"/>
              <a:gd name="T107" fmla="*/ 108 h 215"/>
              <a:gd name="T108" fmla="*/ 145 w 194"/>
              <a:gd name="T109" fmla="*/ 117 h 215"/>
              <a:gd name="T110" fmla="*/ 145 w 194"/>
              <a:gd name="T111" fmla="*/ 99 h 215"/>
              <a:gd name="T112" fmla="*/ 164 w 194"/>
              <a:gd name="T113" fmla="*/ 163 h 215"/>
              <a:gd name="T114" fmla="*/ 138 w 194"/>
              <a:gd name="T115" fmla="*/ 161 h 215"/>
              <a:gd name="T116" fmla="*/ 164 w 194"/>
              <a:gd name="T117" fmla="*/ 117 h 215"/>
              <a:gd name="T118" fmla="*/ 179 w 194"/>
              <a:gd name="T119" fmla="*/ 15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 h="215">
                <a:moveTo>
                  <a:pt x="173" y="108"/>
                </a:moveTo>
                <a:cubicBezTo>
                  <a:pt x="181" y="98"/>
                  <a:pt x="187" y="89"/>
                  <a:pt x="190" y="80"/>
                </a:cubicBezTo>
                <a:cubicBezTo>
                  <a:pt x="194" y="70"/>
                  <a:pt x="194" y="61"/>
                  <a:pt x="190" y="54"/>
                </a:cubicBezTo>
                <a:cubicBezTo>
                  <a:pt x="186" y="47"/>
                  <a:pt x="178" y="42"/>
                  <a:pt x="167" y="41"/>
                </a:cubicBezTo>
                <a:cubicBezTo>
                  <a:pt x="164" y="40"/>
                  <a:pt x="160" y="40"/>
                  <a:pt x="156" y="40"/>
                </a:cubicBezTo>
                <a:cubicBezTo>
                  <a:pt x="149" y="40"/>
                  <a:pt x="142" y="40"/>
                  <a:pt x="135" y="42"/>
                </a:cubicBezTo>
                <a:cubicBezTo>
                  <a:pt x="131" y="30"/>
                  <a:pt x="126" y="20"/>
                  <a:pt x="120" y="13"/>
                </a:cubicBezTo>
                <a:cubicBezTo>
                  <a:pt x="113" y="5"/>
                  <a:pt x="105" y="0"/>
                  <a:pt x="97" y="0"/>
                </a:cubicBezTo>
                <a:cubicBezTo>
                  <a:pt x="89" y="0"/>
                  <a:pt x="81" y="5"/>
                  <a:pt x="74" y="13"/>
                </a:cubicBezTo>
                <a:cubicBezTo>
                  <a:pt x="68" y="21"/>
                  <a:pt x="63" y="30"/>
                  <a:pt x="59" y="42"/>
                </a:cubicBezTo>
                <a:cubicBezTo>
                  <a:pt x="52" y="40"/>
                  <a:pt x="45" y="40"/>
                  <a:pt x="38" y="40"/>
                </a:cubicBezTo>
                <a:cubicBezTo>
                  <a:pt x="34" y="40"/>
                  <a:pt x="30" y="40"/>
                  <a:pt x="27" y="41"/>
                </a:cubicBezTo>
                <a:cubicBezTo>
                  <a:pt x="16" y="42"/>
                  <a:pt x="8" y="47"/>
                  <a:pt x="4" y="54"/>
                </a:cubicBezTo>
                <a:cubicBezTo>
                  <a:pt x="0" y="61"/>
                  <a:pt x="0" y="70"/>
                  <a:pt x="4" y="80"/>
                </a:cubicBezTo>
                <a:cubicBezTo>
                  <a:pt x="7" y="89"/>
                  <a:pt x="13" y="98"/>
                  <a:pt x="21" y="108"/>
                </a:cubicBezTo>
                <a:cubicBezTo>
                  <a:pt x="13" y="117"/>
                  <a:pt x="7" y="126"/>
                  <a:pt x="4" y="135"/>
                </a:cubicBezTo>
                <a:cubicBezTo>
                  <a:pt x="0" y="145"/>
                  <a:pt x="0" y="154"/>
                  <a:pt x="4" y="161"/>
                </a:cubicBezTo>
                <a:cubicBezTo>
                  <a:pt x="8" y="168"/>
                  <a:pt x="16" y="173"/>
                  <a:pt x="27" y="175"/>
                </a:cubicBezTo>
                <a:cubicBezTo>
                  <a:pt x="30" y="175"/>
                  <a:pt x="34" y="175"/>
                  <a:pt x="38" y="175"/>
                </a:cubicBezTo>
                <a:cubicBezTo>
                  <a:pt x="45" y="175"/>
                  <a:pt x="52" y="175"/>
                  <a:pt x="59" y="173"/>
                </a:cubicBezTo>
                <a:cubicBezTo>
                  <a:pt x="63" y="185"/>
                  <a:pt x="68" y="195"/>
                  <a:pt x="74" y="202"/>
                </a:cubicBezTo>
                <a:cubicBezTo>
                  <a:pt x="81" y="210"/>
                  <a:pt x="89" y="215"/>
                  <a:pt x="97" y="215"/>
                </a:cubicBezTo>
                <a:cubicBezTo>
                  <a:pt x="105" y="215"/>
                  <a:pt x="113" y="210"/>
                  <a:pt x="120" y="202"/>
                </a:cubicBezTo>
                <a:cubicBezTo>
                  <a:pt x="126" y="195"/>
                  <a:pt x="131" y="185"/>
                  <a:pt x="135" y="173"/>
                </a:cubicBezTo>
                <a:cubicBezTo>
                  <a:pt x="142" y="175"/>
                  <a:pt x="150" y="176"/>
                  <a:pt x="156" y="176"/>
                </a:cubicBezTo>
                <a:cubicBezTo>
                  <a:pt x="160" y="176"/>
                  <a:pt x="164" y="175"/>
                  <a:pt x="167" y="175"/>
                </a:cubicBezTo>
                <a:cubicBezTo>
                  <a:pt x="178" y="173"/>
                  <a:pt x="185" y="168"/>
                  <a:pt x="190" y="161"/>
                </a:cubicBezTo>
                <a:cubicBezTo>
                  <a:pt x="194" y="154"/>
                  <a:pt x="194" y="145"/>
                  <a:pt x="190" y="135"/>
                </a:cubicBezTo>
                <a:cubicBezTo>
                  <a:pt x="187" y="126"/>
                  <a:pt x="181" y="117"/>
                  <a:pt x="173" y="108"/>
                </a:cubicBezTo>
                <a:close/>
                <a:moveTo>
                  <a:pt x="36" y="163"/>
                </a:moveTo>
                <a:cubicBezTo>
                  <a:pt x="34" y="163"/>
                  <a:pt x="32" y="163"/>
                  <a:pt x="29" y="163"/>
                </a:cubicBezTo>
                <a:cubicBezTo>
                  <a:pt x="22" y="162"/>
                  <a:pt x="17" y="159"/>
                  <a:pt x="15" y="155"/>
                </a:cubicBezTo>
                <a:cubicBezTo>
                  <a:pt x="12" y="151"/>
                  <a:pt x="12" y="145"/>
                  <a:pt x="15" y="138"/>
                </a:cubicBezTo>
                <a:cubicBezTo>
                  <a:pt x="18" y="132"/>
                  <a:pt x="23" y="124"/>
                  <a:pt x="30" y="117"/>
                </a:cubicBezTo>
                <a:cubicBezTo>
                  <a:pt x="36" y="123"/>
                  <a:pt x="43" y="129"/>
                  <a:pt x="51" y="135"/>
                </a:cubicBezTo>
                <a:cubicBezTo>
                  <a:pt x="52" y="144"/>
                  <a:pt x="53" y="153"/>
                  <a:pt x="55" y="161"/>
                </a:cubicBezTo>
                <a:cubicBezTo>
                  <a:pt x="48" y="163"/>
                  <a:pt x="42" y="163"/>
                  <a:pt x="36" y="163"/>
                </a:cubicBezTo>
                <a:close/>
                <a:moveTo>
                  <a:pt x="49" y="117"/>
                </a:moveTo>
                <a:cubicBezTo>
                  <a:pt x="46" y="114"/>
                  <a:pt x="42" y="111"/>
                  <a:pt x="39" y="108"/>
                </a:cubicBezTo>
                <a:cubicBezTo>
                  <a:pt x="42" y="105"/>
                  <a:pt x="46" y="102"/>
                  <a:pt x="49" y="99"/>
                </a:cubicBezTo>
                <a:cubicBezTo>
                  <a:pt x="49" y="99"/>
                  <a:pt x="49" y="99"/>
                  <a:pt x="49" y="99"/>
                </a:cubicBezTo>
                <a:cubicBezTo>
                  <a:pt x="49" y="102"/>
                  <a:pt x="49" y="105"/>
                  <a:pt x="49" y="108"/>
                </a:cubicBezTo>
                <a:cubicBezTo>
                  <a:pt x="49" y="111"/>
                  <a:pt x="49" y="114"/>
                  <a:pt x="49" y="117"/>
                </a:cubicBezTo>
                <a:close/>
                <a:moveTo>
                  <a:pt x="51" y="81"/>
                </a:moveTo>
                <a:cubicBezTo>
                  <a:pt x="43" y="86"/>
                  <a:pt x="36" y="92"/>
                  <a:pt x="30" y="98"/>
                </a:cubicBezTo>
                <a:cubicBezTo>
                  <a:pt x="23" y="91"/>
                  <a:pt x="18" y="84"/>
                  <a:pt x="15" y="77"/>
                </a:cubicBezTo>
                <a:cubicBezTo>
                  <a:pt x="12" y="70"/>
                  <a:pt x="12" y="64"/>
                  <a:pt x="14" y="60"/>
                </a:cubicBezTo>
                <a:cubicBezTo>
                  <a:pt x="17" y="56"/>
                  <a:pt x="22" y="53"/>
                  <a:pt x="29" y="52"/>
                </a:cubicBezTo>
                <a:cubicBezTo>
                  <a:pt x="32" y="52"/>
                  <a:pt x="34" y="52"/>
                  <a:pt x="37" y="52"/>
                </a:cubicBezTo>
                <a:cubicBezTo>
                  <a:pt x="42" y="52"/>
                  <a:pt x="49" y="53"/>
                  <a:pt x="55" y="54"/>
                </a:cubicBezTo>
                <a:cubicBezTo>
                  <a:pt x="53" y="63"/>
                  <a:pt x="52" y="72"/>
                  <a:pt x="51" y="81"/>
                </a:cubicBezTo>
                <a:close/>
                <a:moveTo>
                  <a:pt x="129" y="71"/>
                </a:moveTo>
                <a:cubicBezTo>
                  <a:pt x="126" y="69"/>
                  <a:pt x="123" y="68"/>
                  <a:pt x="121" y="66"/>
                </a:cubicBezTo>
                <a:cubicBezTo>
                  <a:pt x="118" y="65"/>
                  <a:pt x="116" y="63"/>
                  <a:pt x="113" y="62"/>
                </a:cubicBezTo>
                <a:cubicBezTo>
                  <a:pt x="118" y="60"/>
                  <a:pt x="122" y="59"/>
                  <a:pt x="126" y="57"/>
                </a:cubicBezTo>
                <a:cubicBezTo>
                  <a:pt x="127" y="62"/>
                  <a:pt x="128" y="66"/>
                  <a:pt x="129" y="71"/>
                </a:cubicBezTo>
                <a:close/>
                <a:moveTo>
                  <a:pt x="83" y="21"/>
                </a:moveTo>
                <a:cubicBezTo>
                  <a:pt x="87" y="15"/>
                  <a:pt x="92" y="12"/>
                  <a:pt x="97" y="12"/>
                </a:cubicBezTo>
                <a:cubicBezTo>
                  <a:pt x="102" y="12"/>
                  <a:pt x="107" y="15"/>
                  <a:pt x="111" y="21"/>
                </a:cubicBezTo>
                <a:cubicBezTo>
                  <a:pt x="115" y="27"/>
                  <a:pt x="119" y="35"/>
                  <a:pt x="122" y="45"/>
                </a:cubicBezTo>
                <a:cubicBezTo>
                  <a:pt x="115" y="47"/>
                  <a:pt x="106" y="50"/>
                  <a:pt x="97" y="54"/>
                </a:cubicBezTo>
                <a:cubicBezTo>
                  <a:pt x="88" y="50"/>
                  <a:pt x="80" y="47"/>
                  <a:pt x="71" y="45"/>
                </a:cubicBezTo>
                <a:cubicBezTo>
                  <a:pt x="75" y="35"/>
                  <a:pt x="78" y="27"/>
                  <a:pt x="83" y="21"/>
                </a:cubicBezTo>
                <a:close/>
                <a:moveTo>
                  <a:pt x="68" y="57"/>
                </a:moveTo>
                <a:cubicBezTo>
                  <a:pt x="72" y="59"/>
                  <a:pt x="77" y="60"/>
                  <a:pt x="81" y="62"/>
                </a:cubicBezTo>
                <a:cubicBezTo>
                  <a:pt x="78" y="63"/>
                  <a:pt x="76" y="65"/>
                  <a:pt x="73" y="66"/>
                </a:cubicBezTo>
                <a:cubicBezTo>
                  <a:pt x="70" y="68"/>
                  <a:pt x="68" y="69"/>
                  <a:pt x="65" y="71"/>
                </a:cubicBezTo>
                <a:cubicBezTo>
                  <a:pt x="66" y="66"/>
                  <a:pt x="67" y="62"/>
                  <a:pt x="68" y="57"/>
                </a:cubicBezTo>
                <a:close/>
                <a:moveTo>
                  <a:pt x="65" y="144"/>
                </a:moveTo>
                <a:cubicBezTo>
                  <a:pt x="68" y="146"/>
                  <a:pt x="71" y="148"/>
                  <a:pt x="73" y="149"/>
                </a:cubicBezTo>
                <a:cubicBezTo>
                  <a:pt x="75" y="150"/>
                  <a:pt x="78" y="152"/>
                  <a:pt x="81" y="153"/>
                </a:cubicBezTo>
                <a:cubicBezTo>
                  <a:pt x="76" y="155"/>
                  <a:pt x="72" y="157"/>
                  <a:pt x="68" y="158"/>
                </a:cubicBezTo>
                <a:cubicBezTo>
                  <a:pt x="67" y="153"/>
                  <a:pt x="66" y="149"/>
                  <a:pt x="65" y="144"/>
                </a:cubicBezTo>
                <a:close/>
                <a:moveTo>
                  <a:pt x="111" y="194"/>
                </a:moveTo>
                <a:cubicBezTo>
                  <a:pt x="107" y="200"/>
                  <a:pt x="102" y="203"/>
                  <a:pt x="97" y="203"/>
                </a:cubicBezTo>
                <a:cubicBezTo>
                  <a:pt x="92" y="203"/>
                  <a:pt x="87" y="200"/>
                  <a:pt x="83" y="194"/>
                </a:cubicBezTo>
                <a:cubicBezTo>
                  <a:pt x="78" y="188"/>
                  <a:pt x="75" y="180"/>
                  <a:pt x="72" y="170"/>
                </a:cubicBezTo>
                <a:cubicBezTo>
                  <a:pt x="80" y="168"/>
                  <a:pt x="89" y="165"/>
                  <a:pt x="97" y="161"/>
                </a:cubicBezTo>
                <a:cubicBezTo>
                  <a:pt x="105" y="165"/>
                  <a:pt x="114" y="168"/>
                  <a:pt x="122" y="170"/>
                </a:cubicBezTo>
                <a:cubicBezTo>
                  <a:pt x="119" y="180"/>
                  <a:pt x="115" y="188"/>
                  <a:pt x="111" y="194"/>
                </a:cubicBezTo>
                <a:close/>
                <a:moveTo>
                  <a:pt x="126" y="158"/>
                </a:moveTo>
                <a:cubicBezTo>
                  <a:pt x="122" y="157"/>
                  <a:pt x="118" y="155"/>
                  <a:pt x="113" y="153"/>
                </a:cubicBezTo>
                <a:cubicBezTo>
                  <a:pt x="116" y="152"/>
                  <a:pt x="118" y="151"/>
                  <a:pt x="121" y="149"/>
                </a:cubicBezTo>
                <a:cubicBezTo>
                  <a:pt x="124" y="147"/>
                  <a:pt x="126" y="146"/>
                  <a:pt x="129" y="144"/>
                </a:cubicBezTo>
                <a:cubicBezTo>
                  <a:pt x="128" y="149"/>
                  <a:pt x="127" y="154"/>
                  <a:pt x="126" y="158"/>
                </a:cubicBezTo>
                <a:close/>
                <a:moveTo>
                  <a:pt x="131" y="127"/>
                </a:moveTo>
                <a:cubicBezTo>
                  <a:pt x="126" y="130"/>
                  <a:pt x="120" y="134"/>
                  <a:pt x="114" y="137"/>
                </a:cubicBezTo>
                <a:cubicBezTo>
                  <a:pt x="109" y="141"/>
                  <a:pt x="103" y="144"/>
                  <a:pt x="97" y="146"/>
                </a:cubicBezTo>
                <a:cubicBezTo>
                  <a:pt x="91" y="144"/>
                  <a:pt x="85" y="141"/>
                  <a:pt x="80" y="137"/>
                </a:cubicBezTo>
                <a:cubicBezTo>
                  <a:pt x="73" y="134"/>
                  <a:pt x="68" y="130"/>
                  <a:pt x="63" y="127"/>
                </a:cubicBezTo>
                <a:cubicBezTo>
                  <a:pt x="63" y="121"/>
                  <a:pt x="63" y="115"/>
                  <a:pt x="63" y="108"/>
                </a:cubicBezTo>
                <a:cubicBezTo>
                  <a:pt x="63" y="100"/>
                  <a:pt x="63" y="94"/>
                  <a:pt x="63" y="88"/>
                </a:cubicBezTo>
                <a:cubicBezTo>
                  <a:pt x="68" y="85"/>
                  <a:pt x="74" y="81"/>
                  <a:pt x="80" y="78"/>
                </a:cubicBezTo>
                <a:cubicBezTo>
                  <a:pt x="85" y="75"/>
                  <a:pt x="91" y="72"/>
                  <a:pt x="97" y="69"/>
                </a:cubicBezTo>
                <a:cubicBezTo>
                  <a:pt x="103" y="72"/>
                  <a:pt x="109" y="75"/>
                  <a:pt x="114" y="78"/>
                </a:cubicBezTo>
                <a:cubicBezTo>
                  <a:pt x="120" y="81"/>
                  <a:pt x="125" y="85"/>
                  <a:pt x="131" y="88"/>
                </a:cubicBezTo>
                <a:cubicBezTo>
                  <a:pt x="131" y="94"/>
                  <a:pt x="131" y="100"/>
                  <a:pt x="131" y="108"/>
                </a:cubicBezTo>
                <a:cubicBezTo>
                  <a:pt x="131" y="115"/>
                  <a:pt x="131" y="121"/>
                  <a:pt x="131" y="127"/>
                </a:cubicBezTo>
                <a:close/>
                <a:moveTo>
                  <a:pt x="158" y="52"/>
                </a:moveTo>
                <a:cubicBezTo>
                  <a:pt x="160" y="52"/>
                  <a:pt x="162" y="52"/>
                  <a:pt x="165" y="52"/>
                </a:cubicBezTo>
                <a:cubicBezTo>
                  <a:pt x="172" y="53"/>
                  <a:pt x="177" y="56"/>
                  <a:pt x="179" y="60"/>
                </a:cubicBezTo>
                <a:cubicBezTo>
                  <a:pt x="182" y="64"/>
                  <a:pt x="182" y="70"/>
                  <a:pt x="179" y="77"/>
                </a:cubicBezTo>
                <a:cubicBezTo>
                  <a:pt x="176" y="84"/>
                  <a:pt x="171" y="91"/>
                  <a:pt x="164" y="98"/>
                </a:cubicBezTo>
                <a:cubicBezTo>
                  <a:pt x="158" y="92"/>
                  <a:pt x="151" y="86"/>
                  <a:pt x="143" y="81"/>
                </a:cubicBezTo>
                <a:cubicBezTo>
                  <a:pt x="142" y="72"/>
                  <a:pt x="141" y="63"/>
                  <a:pt x="138" y="54"/>
                </a:cubicBezTo>
                <a:cubicBezTo>
                  <a:pt x="145" y="53"/>
                  <a:pt x="152" y="52"/>
                  <a:pt x="158" y="52"/>
                </a:cubicBezTo>
                <a:close/>
                <a:moveTo>
                  <a:pt x="145" y="99"/>
                </a:moveTo>
                <a:cubicBezTo>
                  <a:pt x="148" y="102"/>
                  <a:pt x="152" y="105"/>
                  <a:pt x="155" y="108"/>
                </a:cubicBezTo>
                <a:cubicBezTo>
                  <a:pt x="153" y="110"/>
                  <a:pt x="151" y="111"/>
                  <a:pt x="149" y="113"/>
                </a:cubicBezTo>
                <a:cubicBezTo>
                  <a:pt x="147" y="114"/>
                  <a:pt x="146" y="116"/>
                  <a:pt x="145" y="117"/>
                </a:cubicBezTo>
                <a:cubicBezTo>
                  <a:pt x="145" y="114"/>
                  <a:pt x="145" y="110"/>
                  <a:pt x="145" y="108"/>
                </a:cubicBezTo>
                <a:cubicBezTo>
                  <a:pt x="145" y="105"/>
                  <a:pt x="145" y="102"/>
                  <a:pt x="145" y="99"/>
                </a:cubicBezTo>
                <a:close/>
                <a:moveTo>
                  <a:pt x="179" y="155"/>
                </a:moveTo>
                <a:cubicBezTo>
                  <a:pt x="177" y="159"/>
                  <a:pt x="172" y="162"/>
                  <a:pt x="164" y="163"/>
                </a:cubicBezTo>
                <a:cubicBezTo>
                  <a:pt x="162" y="163"/>
                  <a:pt x="160" y="163"/>
                  <a:pt x="158" y="163"/>
                </a:cubicBezTo>
                <a:cubicBezTo>
                  <a:pt x="152" y="163"/>
                  <a:pt x="145" y="163"/>
                  <a:pt x="138" y="161"/>
                </a:cubicBezTo>
                <a:cubicBezTo>
                  <a:pt x="141" y="153"/>
                  <a:pt x="142" y="144"/>
                  <a:pt x="143" y="134"/>
                </a:cubicBezTo>
                <a:cubicBezTo>
                  <a:pt x="151" y="129"/>
                  <a:pt x="158" y="123"/>
                  <a:pt x="164" y="117"/>
                </a:cubicBezTo>
                <a:cubicBezTo>
                  <a:pt x="171" y="125"/>
                  <a:pt x="176" y="132"/>
                  <a:pt x="179" y="139"/>
                </a:cubicBezTo>
                <a:cubicBezTo>
                  <a:pt x="181" y="145"/>
                  <a:pt x="182" y="151"/>
                  <a:pt x="179" y="15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uk-UA" dirty="0"/>
          </a:p>
        </p:txBody>
      </p:sp>
      <p:grpSp>
        <p:nvGrpSpPr>
          <p:cNvPr id="3" name="Group 52"/>
          <p:cNvGrpSpPr>
            <a:grpSpLocks noChangeAspect="1"/>
          </p:cNvGrpSpPr>
          <p:nvPr/>
        </p:nvGrpSpPr>
        <p:grpSpPr>
          <a:xfrm>
            <a:off x="406693" y="3661910"/>
            <a:ext cx="473442" cy="466212"/>
            <a:chOff x="2946400" y="279400"/>
            <a:chExt cx="6299200" cy="6286500"/>
          </a:xfrm>
          <a:solidFill>
            <a:srgbClr val="E5007E"/>
          </a:solidFill>
        </p:grpSpPr>
        <p:sp>
          <p:nvSpPr>
            <p:cNvPr id="49" name="Freeform 53"/>
            <p:cNvSpPr>
              <a:spLocks noEditPoints="1"/>
            </p:cNvSpPr>
            <p:nvPr/>
          </p:nvSpPr>
          <p:spPr bwMode="auto">
            <a:xfrm>
              <a:off x="2946400" y="279400"/>
              <a:ext cx="6299200" cy="6286500"/>
            </a:xfrm>
            <a:custGeom>
              <a:avLst/>
              <a:gdLst>
                <a:gd name="T0" fmla="*/ 3462 w 3968"/>
                <a:gd name="T1" fmla="*/ 1461 h 3960"/>
                <a:gd name="T2" fmla="*/ 3512 w 3968"/>
                <a:gd name="T3" fmla="*/ 1153 h 3960"/>
                <a:gd name="T4" fmla="*/ 3542 w 3968"/>
                <a:gd name="T5" fmla="*/ 771 h 3960"/>
                <a:gd name="T6" fmla="*/ 3104 w 3968"/>
                <a:gd name="T7" fmla="*/ 362 h 3960"/>
                <a:gd name="T8" fmla="*/ 2729 w 3968"/>
                <a:gd name="T9" fmla="*/ 529 h 3960"/>
                <a:gd name="T10" fmla="*/ 2485 w 3968"/>
                <a:gd name="T11" fmla="*/ 430 h 3960"/>
                <a:gd name="T12" fmla="*/ 2373 w 3968"/>
                <a:gd name="T13" fmla="*/ 78 h 3960"/>
                <a:gd name="T14" fmla="*/ 1707 w 3968"/>
                <a:gd name="T15" fmla="*/ 22 h 3960"/>
                <a:gd name="T16" fmla="*/ 1493 w 3968"/>
                <a:gd name="T17" fmla="*/ 322 h 3960"/>
                <a:gd name="T18" fmla="*/ 1367 w 3968"/>
                <a:gd name="T19" fmla="*/ 537 h 3960"/>
                <a:gd name="T20" fmla="*/ 993 w 3968"/>
                <a:gd name="T21" fmla="*/ 356 h 3960"/>
                <a:gd name="T22" fmla="*/ 582 w 3968"/>
                <a:gd name="T23" fmla="*/ 579 h 3960"/>
                <a:gd name="T24" fmla="*/ 378 w 3968"/>
                <a:gd name="T25" fmla="*/ 1011 h 3960"/>
                <a:gd name="T26" fmla="*/ 574 w 3968"/>
                <a:gd name="T27" fmla="*/ 1329 h 3960"/>
                <a:gd name="T28" fmla="*/ 242 w 3968"/>
                <a:gd name="T29" fmla="*/ 1498 h 3960"/>
                <a:gd name="T30" fmla="*/ 14 w 3968"/>
                <a:gd name="T31" fmla="*/ 1814 h 3960"/>
                <a:gd name="T32" fmla="*/ 62 w 3968"/>
                <a:gd name="T33" fmla="*/ 2360 h 3960"/>
                <a:gd name="T34" fmla="*/ 466 w 3968"/>
                <a:gd name="T35" fmla="*/ 2483 h 3960"/>
                <a:gd name="T36" fmla="*/ 506 w 3968"/>
                <a:gd name="T37" fmla="*/ 2749 h 3960"/>
                <a:gd name="T38" fmla="*/ 388 w 3968"/>
                <a:gd name="T39" fmla="*/ 3119 h 3960"/>
                <a:gd name="T40" fmla="*/ 850 w 3968"/>
                <a:gd name="T41" fmla="*/ 3592 h 3960"/>
                <a:gd name="T42" fmla="*/ 1229 w 3968"/>
                <a:gd name="T43" fmla="*/ 3441 h 3960"/>
                <a:gd name="T44" fmla="*/ 1443 w 3968"/>
                <a:gd name="T45" fmla="*/ 3476 h 3960"/>
                <a:gd name="T46" fmla="*/ 1545 w 3968"/>
                <a:gd name="T47" fmla="*/ 3840 h 3960"/>
                <a:gd name="T48" fmla="*/ 2073 w 3968"/>
                <a:gd name="T49" fmla="*/ 3958 h 3960"/>
                <a:gd name="T50" fmla="*/ 2445 w 3968"/>
                <a:gd name="T51" fmla="*/ 3768 h 3960"/>
                <a:gd name="T52" fmla="*/ 2521 w 3968"/>
                <a:gd name="T53" fmla="*/ 3435 h 3960"/>
                <a:gd name="T54" fmla="*/ 2905 w 3968"/>
                <a:gd name="T55" fmla="*/ 3570 h 3960"/>
                <a:gd name="T56" fmla="*/ 3290 w 3968"/>
                <a:gd name="T57" fmla="*/ 3465 h 3960"/>
                <a:gd name="T58" fmla="*/ 3614 w 3968"/>
                <a:gd name="T59" fmla="*/ 3055 h 3960"/>
                <a:gd name="T60" fmla="*/ 3408 w 3968"/>
                <a:gd name="T61" fmla="*/ 2683 h 3960"/>
                <a:gd name="T62" fmla="*/ 3574 w 3968"/>
                <a:gd name="T63" fmla="*/ 2479 h 3960"/>
                <a:gd name="T64" fmla="*/ 3920 w 3968"/>
                <a:gd name="T65" fmla="*/ 2302 h 3960"/>
                <a:gd name="T66" fmla="*/ 3932 w 3968"/>
                <a:gd name="T67" fmla="*/ 1696 h 3960"/>
                <a:gd name="T68" fmla="*/ 3538 w 3968"/>
                <a:gd name="T69" fmla="*/ 2268 h 3960"/>
                <a:gd name="T70" fmla="*/ 3196 w 3968"/>
                <a:gd name="T71" fmla="*/ 2557 h 3960"/>
                <a:gd name="T72" fmla="*/ 3288 w 3968"/>
                <a:gd name="T73" fmla="*/ 2873 h 3960"/>
                <a:gd name="T74" fmla="*/ 3120 w 3968"/>
                <a:gd name="T75" fmla="*/ 3329 h 3960"/>
                <a:gd name="T76" fmla="*/ 2711 w 3968"/>
                <a:gd name="T77" fmla="*/ 3213 h 3960"/>
                <a:gd name="T78" fmla="*/ 2323 w 3968"/>
                <a:gd name="T79" fmla="*/ 3347 h 3960"/>
                <a:gd name="T80" fmla="*/ 2235 w 3968"/>
                <a:gd name="T81" fmla="*/ 3726 h 3960"/>
                <a:gd name="T82" fmla="*/ 1703 w 3968"/>
                <a:gd name="T83" fmla="*/ 3630 h 3960"/>
                <a:gd name="T84" fmla="*/ 1425 w 3968"/>
                <a:gd name="T85" fmla="*/ 3197 h 3960"/>
                <a:gd name="T86" fmla="*/ 1109 w 3968"/>
                <a:gd name="T87" fmla="*/ 3263 h 3960"/>
                <a:gd name="T88" fmla="*/ 680 w 3968"/>
                <a:gd name="T89" fmla="*/ 3173 h 3960"/>
                <a:gd name="T90" fmla="*/ 738 w 3968"/>
                <a:gd name="T91" fmla="*/ 2769 h 3960"/>
                <a:gd name="T92" fmla="*/ 654 w 3968"/>
                <a:gd name="T93" fmla="*/ 2346 h 3960"/>
                <a:gd name="T94" fmla="*/ 254 w 3968"/>
                <a:gd name="T95" fmla="*/ 2238 h 3960"/>
                <a:gd name="T96" fmla="*/ 254 w 3968"/>
                <a:gd name="T97" fmla="*/ 1712 h 3960"/>
                <a:gd name="T98" fmla="*/ 724 w 3968"/>
                <a:gd name="T99" fmla="*/ 1488 h 3960"/>
                <a:gd name="T100" fmla="*/ 728 w 3968"/>
                <a:gd name="T101" fmla="*/ 1145 h 3960"/>
                <a:gd name="T102" fmla="*/ 732 w 3968"/>
                <a:gd name="T103" fmla="*/ 729 h 3960"/>
                <a:gd name="T104" fmla="*/ 1137 w 3968"/>
                <a:gd name="T105" fmla="*/ 713 h 3960"/>
                <a:gd name="T106" fmla="*/ 1589 w 3968"/>
                <a:gd name="T107" fmla="*/ 683 h 3960"/>
                <a:gd name="T108" fmla="*/ 1709 w 3968"/>
                <a:gd name="T109" fmla="*/ 324 h 3960"/>
                <a:gd name="T110" fmla="*/ 2231 w 3968"/>
                <a:gd name="T111" fmla="*/ 246 h 3960"/>
                <a:gd name="T112" fmla="*/ 2409 w 3968"/>
                <a:gd name="T113" fmla="*/ 665 h 3960"/>
                <a:gd name="T114" fmla="*/ 2779 w 3968"/>
                <a:gd name="T115" fmla="*/ 751 h 3960"/>
                <a:gd name="T116" fmla="*/ 3178 w 3968"/>
                <a:gd name="T117" fmla="*/ 675 h 3960"/>
                <a:gd name="T118" fmla="*/ 3288 w 3968"/>
                <a:gd name="T119" fmla="*/ 1087 h 3960"/>
                <a:gd name="T120" fmla="*/ 3258 w 3968"/>
                <a:gd name="T121" fmla="*/ 1550 h 3960"/>
                <a:gd name="T122" fmla="*/ 3588 w 3968"/>
                <a:gd name="T123" fmla="*/ 1694 h 3960"/>
                <a:gd name="T124" fmla="*/ 3748 w 3968"/>
                <a:gd name="T125" fmla="*/ 209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8" h="3960">
                  <a:moveTo>
                    <a:pt x="3822" y="1526"/>
                  </a:moveTo>
                  <a:lnTo>
                    <a:pt x="3822" y="1526"/>
                  </a:lnTo>
                  <a:lnTo>
                    <a:pt x="3796" y="1514"/>
                  </a:lnTo>
                  <a:lnTo>
                    <a:pt x="3762" y="1506"/>
                  </a:lnTo>
                  <a:lnTo>
                    <a:pt x="3728" y="1498"/>
                  </a:lnTo>
                  <a:lnTo>
                    <a:pt x="3690" y="1492"/>
                  </a:lnTo>
                  <a:lnTo>
                    <a:pt x="3650" y="1486"/>
                  </a:lnTo>
                  <a:lnTo>
                    <a:pt x="3612" y="1483"/>
                  </a:lnTo>
                  <a:lnTo>
                    <a:pt x="3574" y="1481"/>
                  </a:lnTo>
                  <a:lnTo>
                    <a:pt x="3538" y="1481"/>
                  </a:lnTo>
                  <a:lnTo>
                    <a:pt x="3538" y="1481"/>
                  </a:lnTo>
                  <a:lnTo>
                    <a:pt x="3520" y="1479"/>
                  </a:lnTo>
                  <a:lnTo>
                    <a:pt x="3502" y="1477"/>
                  </a:lnTo>
                  <a:lnTo>
                    <a:pt x="3488" y="1471"/>
                  </a:lnTo>
                  <a:lnTo>
                    <a:pt x="3474" y="1467"/>
                  </a:lnTo>
                  <a:lnTo>
                    <a:pt x="3462" y="1461"/>
                  </a:lnTo>
                  <a:lnTo>
                    <a:pt x="3452" y="1455"/>
                  </a:lnTo>
                  <a:lnTo>
                    <a:pt x="3446" y="1449"/>
                  </a:lnTo>
                  <a:lnTo>
                    <a:pt x="3442" y="1445"/>
                  </a:lnTo>
                  <a:lnTo>
                    <a:pt x="3442" y="1445"/>
                  </a:lnTo>
                  <a:lnTo>
                    <a:pt x="3436" y="1423"/>
                  </a:lnTo>
                  <a:lnTo>
                    <a:pt x="3432" y="1395"/>
                  </a:lnTo>
                  <a:lnTo>
                    <a:pt x="3428" y="1365"/>
                  </a:lnTo>
                  <a:lnTo>
                    <a:pt x="3426" y="1333"/>
                  </a:lnTo>
                  <a:lnTo>
                    <a:pt x="3426" y="1301"/>
                  </a:lnTo>
                  <a:lnTo>
                    <a:pt x="3428" y="1273"/>
                  </a:lnTo>
                  <a:lnTo>
                    <a:pt x="3432" y="1251"/>
                  </a:lnTo>
                  <a:lnTo>
                    <a:pt x="3438" y="1237"/>
                  </a:lnTo>
                  <a:lnTo>
                    <a:pt x="3438" y="1237"/>
                  </a:lnTo>
                  <a:lnTo>
                    <a:pt x="3462" y="1211"/>
                  </a:lnTo>
                  <a:lnTo>
                    <a:pt x="3486" y="1183"/>
                  </a:lnTo>
                  <a:lnTo>
                    <a:pt x="3512" y="1153"/>
                  </a:lnTo>
                  <a:lnTo>
                    <a:pt x="3536" y="1121"/>
                  </a:lnTo>
                  <a:lnTo>
                    <a:pt x="3558" y="1091"/>
                  </a:lnTo>
                  <a:lnTo>
                    <a:pt x="3578" y="1059"/>
                  </a:lnTo>
                  <a:lnTo>
                    <a:pt x="3594" y="1031"/>
                  </a:lnTo>
                  <a:lnTo>
                    <a:pt x="3606" y="1003"/>
                  </a:lnTo>
                  <a:lnTo>
                    <a:pt x="3606" y="1003"/>
                  </a:lnTo>
                  <a:lnTo>
                    <a:pt x="3610" y="989"/>
                  </a:lnTo>
                  <a:lnTo>
                    <a:pt x="3612" y="975"/>
                  </a:lnTo>
                  <a:lnTo>
                    <a:pt x="3614" y="959"/>
                  </a:lnTo>
                  <a:lnTo>
                    <a:pt x="3612" y="943"/>
                  </a:lnTo>
                  <a:lnTo>
                    <a:pt x="3610" y="927"/>
                  </a:lnTo>
                  <a:lnTo>
                    <a:pt x="3608" y="909"/>
                  </a:lnTo>
                  <a:lnTo>
                    <a:pt x="3596" y="875"/>
                  </a:lnTo>
                  <a:lnTo>
                    <a:pt x="3580" y="841"/>
                  </a:lnTo>
                  <a:lnTo>
                    <a:pt x="3562" y="805"/>
                  </a:lnTo>
                  <a:lnTo>
                    <a:pt x="3542" y="771"/>
                  </a:lnTo>
                  <a:lnTo>
                    <a:pt x="3518" y="737"/>
                  </a:lnTo>
                  <a:lnTo>
                    <a:pt x="3496" y="705"/>
                  </a:lnTo>
                  <a:lnTo>
                    <a:pt x="3472" y="675"/>
                  </a:lnTo>
                  <a:lnTo>
                    <a:pt x="3430" y="625"/>
                  </a:lnTo>
                  <a:lnTo>
                    <a:pt x="3400" y="593"/>
                  </a:lnTo>
                  <a:lnTo>
                    <a:pt x="3388" y="579"/>
                  </a:lnTo>
                  <a:lnTo>
                    <a:pt x="3388" y="579"/>
                  </a:lnTo>
                  <a:lnTo>
                    <a:pt x="3328" y="523"/>
                  </a:lnTo>
                  <a:lnTo>
                    <a:pt x="3292" y="492"/>
                  </a:lnTo>
                  <a:lnTo>
                    <a:pt x="3254" y="460"/>
                  </a:lnTo>
                  <a:lnTo>
                    <a:pt x="3214" y="428"/>
                  </a:lnTo>
                  <a:lnTo>
                    <a:pt x="3174" y="400"/>
                  </a:lnTo>
                  <a:lnTo>
                    <a:pt x="3136" y="378"/>
                  </a:lnTo>
                  <a:lnTo>
                    <a:pt x="3120" y="368"/>
                  </a:lnTo>
                  <a:lnTo>
                    <a:pt x="3104" y="362"/>
                  </a:lnTo>
                  <a:lnTo>
                    <a:pt x="3104" y="362"/>
                  </a:lnTo>
                  <a:lnTo>
                    <a:pt x="3090" y="358"/>
                  </a:lnTo>
                  <a:lnTo>
                    <a:pt x="3076" y="354"/>
                  </a:lnTo>
                  <a:lnTo>
                    <a:pt x="3062" y="354"/>
                  </a:lnTo>
                  <a:lnTo>
                    <a:pt x="3048" y="354"/>
                  </a:lnTo>
                  <a:lnTo>
                    <a:pt x="3018" y="356"/>
                  </a:lnTo>
                  <a:lnTo>
                    <a:pt x="2986" y="364"/>
                  </a:lnTo>
                  <a:lnTo>
                    <a:pt x="2955" y="376"/>
                  </a:lnTo>
                  <a:lnTo>
                    <a:pt x="2923" y="390"/>
                  </a:lnTo>
                  <a:lnTo>
                    <a:pt x="2893" y="406"/>
                  </a:lnTo>
                  <a:lnTo>
                    <a:pt x="2865" y="424"/>
                  </a:lnTo>
                  <a:lnTo>
                    <a:pt x="2837" y="444"/>
                  </a:lnTo>
                  <a:lnTo>
                    <a:pt x="2811" y="462"/>
                  </a:lnTo>
                  <a:lnTo>
                    <a:pt x="2769" y="495"/>
                  </a:lnTo>
                  <a:lnTo>
                    <a:pt x="2739" y="519"/>
                  </a:lnTo>
                  <a:lnTo>
                    <a:pt x="2729" y="529"/>
                  </a:lnTo>
                  <a:lnTo>
                    <a:pt x="2729" y="529"/>
                  </a:lnTo>
                  <a:lnTo>
                    <a:pt x="2715" y="541"/>
                  </a:lnTo>
                  <a:lnTo>
                    <a:pt x="2701" y="551"/>
                  </a:lnTo>
                  <a:lnTo>
                    <a:pt x="2687" y="559"/>
                  </a:lnTo>
                  <a:lnTo>
                    <a:pt x="2673" y="565"/>
                  </a:lnTo>
                  <a:lnTo>
                    <a:pt x="2651" y="571"/>
                  </a:lnTo>
                  <a:lnTo>
                    <a:pt x="2637" y="573"/>
                  </a:lnTo>
                  <a:lnTo>
                    <a:pt x="2637" y="573"/>
                  </a:lnTo>
                  <a:lnTo>
                    <a:pt x="2617" y="561"/>
                  </a:lnTo>
                  <a:lnTo>
                    <a:pt x="2595" y="545"/>
                  </a:lnTo>
                  <a:lnTo>
                    <a:pt x="2571" y="527"/>
                  </a:lnTo>
                  <a:lnTo>
                    <a:pt x="2547" y="505"/>
                  </a:lnTo>
                  <a:lnTo>
                    <a:pt x="2525" y="484"/>
                  </a:lnTo>
                  <a:lnTo>
                    <a:pt x="2507" y="464"/>
                  </a:lnTo>
                  <a:lnTo>
                    <a:pt x="2493" y="444"/>
                  </a:lnTo>
                  <a:lnTo>
                    <a:pt x="2487" y="436"/>
                  </a:lnTo>
                  <a:lnTo>
                    <a:pt x="2485" y="430"/>
                  </a:lnTo>
                  <a:lnTo>
                    <a:pt x="2485" y="430"/>
                  </a:lnTo>
                  <a:lnTo>
                    <a:pt x="2485" y="394"/>
                  </a:lnTo>
                  <a:lnTo>
                    <a:pt x="2483" y="356"/>
                  </a:lnTo>
                  <a:lnTo>
                    <a:pt x="2479" y="318"/>
                  </a:lnTo>
                  <a:lnTo>
                    <a:pt x="2473" y="278"/>
                  </a:lnTo>
                  <a:lnTo>
                    <a:pt x="2467" y="240"/>
                  </a:lnTo>
                  <a:lnTo>
                    <a:pt x="2459" y="204"/>
                  </a:lnTo>
                  <a:lnTo>
                    <a:pt x="2449" y="172"/>
                  </a:lnTo>
                  <a:lnTo>
                    <a:pt x="2439" y="144"/>
                  </a:lnTo>
                  <a:lnTo>
                    <a:pt x="2439" y="144"/>
                  </a:lnTo>
                  <a:lnTo>
                    <a:pt x="2431" y="132"/>
                  </a:lnTo>
                  <a:lnTo>
                    <a:pt x="2423" y="120"/>
                  </a:lnTo>
                  <a:lnTo>
                    <a:pt x="2413" y="108"/>
                  </a:lnTo>
                  <a:lnTo>
                    <a:pt x="2401" y="96"/>
                  </a:lnTo>
                  <a:lnTo>
                    <a:pt x="2387" y="86"/>
                  </a:lnTo>
                  <a:lnTo>
                    <a:pt x="2373" y="78"/>
                  </a:lnTo>
                  <a:lnTo>
                    <a:pt x="2341" y="62"/>
                  </a:lnTo>
                  <a:lnTo>
                    <a:pt x="2305" y="48"/>
                  </a:lnTo>
                  <a:lnTo>
                    <a:pt x="2267" y="36"/>
                  </a:lnTo>
                  <a:lnTo>
                    <a:pt x="2229" y="26"/>
                  </a:lnTo>
                  <a:lnTo>
                    <a:pt x="2189" y="18"/>
                  </a:lnTo>
                  <a:lnTo>
                    <a:pt x="2151" y="12"/>
                  </a:lnTo>
                  <a:lnTo>
                    <a:pt x="2113" y="8"/>
                  </a:lnTo>
                  <a:lnTo>
                    <a:pt x="2049" y="2"/>
                  </a:lnTo>
                  <a:lnTo>
                    <a:pt x="2003" y="0"/>
                  </a:lnTo>
                  <a:lnTo>
                    <a:pt x="1985" y="0"/>
                  </a:lnTo>
                  <a:lnTo>
                    <a:pt x="1985" y="0"/>
                  </a:lnTo>
                  <a:lnTo>
                    <a:pt x="1903" y="2"/>
                  </a:lnTo>
                  <a:lnTo>
                    <a:pt x="1855" y="4"/>
                  </a:lnTo>
                  <a:lnTo>
                    <a:pt x="1805" y="8"/>
                  </a:lnTo>
                  <a:lnTo>
                    <a:pt x="1753" y="14"/>
                  </a:lnTo>
                  <a:lnTo>
                    <a:pt x="1707" y="22"/>
                  </a:lnTo>
                  <a:lnTo>
                    <a:pt x="1663" y="34"/>
                  </a:lnTo>
                  <a:lnTo>
                    <a:pt x="1645" y="38"/>
                  </a:lnTo>
                  <a:lnTo>
                    <a:pt x="1629" y="46"/>
                  </a:lnTo>
                  <a:lnTo>
                    <a:pt x="1629" y="46"/>
                  </a:lnTo>
                  <a:lnTo>
                    <a:pt x="1617" y="52"/>
                  </a:lnTo>
                  <a:lnTo>
                    <a:pt x="1605" y="60"/>
                  </a:lnTo>
                  <a:lnTo>
                    <a:pt x="1593" y="70"/>
                  </a:lnTo>
                  <a:lnTo>
                    <a:pt x="1583" y="80"/>
                  </a:lnTo>
                  <a:lnTo>
                    <a:pt x="1565" y="104"/>
                  </a:lnTo>
                  <a:lnTo>
                    <a:pt x="1549" y="130"/>
                  </a:lnTo>
                  <a:lnTo>
                    <a:pt x="1535" y="160"/>
                  </a:lnTo>
                  <a:lnTo>
                    <a:pt x="1523" y="192"/>
                  </a:lnTo>
                  <a:lnTo>
                    <a:pt x="1513" y="226"/>
                  </a:lnTo>
                  <a:lnTo>
                    <a:pt x="1505" y="260"/>
                  </a:lnTo>
                  <a:lnTo>
                    <a:pt x="1499" y="292"/>
                  </a:lnTo>
                  <a:lnTo>
                    <a:pt x="1493" y="322"/>
                  </a:lnTo>
                  <a:lnTo>
                    <a:pt x="1487" y="376"/>
                  </a:lnTo>
                  <a:lnTo>
                    <a:pt x="1485" y="414"/>
                  </a:lnTo>
                  <a:lnTo>
                    <a:pt x="1483" y="430"/>
                  </a:lnTo>
                  <a:lnTo>
                    <a:pt x="1483" y="430"/>
                  </a:lnTo>
                  <a:lnTo>
                    <a:pt x="1483" y="448"/>
                  </a:lnTo>
                  <a:lnTo>
                    <a:pt x="1479" y="464"/>
                  </a:lnTo>
                  <a:lnTo>
                    <a:pt x="1475" y="480"/>
                  </a:lnTo>
                  <a:lnTo>
                    <a:pt x="1469" y="494"/>
                  </a:lnTo>
                  <a:lnTo>
                    <a:pt x="1463" y="505"/>
                  </a:lnTo>
                  <a:lnTo>
                    <a:pt x="1457" y="513"/>
                  </a:lnTo>
                  <a:lnTo>
                    <a:pt x="1453" y="521"/>
                  </a:lnTo>
                  <a:lnTo>
                    <a:pt x="1447" y="525"/>
                  </a:lnTo>
                  <a:lnTo>
                    <a:pt x="1447" y="525"/>
                  </a:lnTo>
                  <a:lnTo>
                    <a:pt x="1425" y="531"/>
                  </a:lnTo>
                  <a:lnTo>
                    <a:pt x="1399" y="535"/>
                  </a:lnTo>
                  <a:lnTo>
                    <a:pt x="1367" y="537"/>
                  </a:lnTo>
                  <a:lnTo>
                    <a:pt x="1335" y="539"/>
                  </a:lnTo>
                  <a:lnTo>
                    <a:pt x="1305" y="539"/>
                  </a:lnTo>
                  <a:lnTo>
                    <a:pt x="1277" y="537"/>
                  </a:lnTo>
                  <a:lnTo>
                    <a:pt x="1255" y="535"/>
                  </a:lnTo>
                  <a:lnTo>
                    <a:pt x="1241" y="529"/>
                  </a:lnTo>
                  <a:lnTo>
                    <a:pt x="1241" y="529"/>
                  </a:lnTo>
                  <a:lnTo>
                    <a:pt x="1215" y="505"/>
                  </a:lnTo>
                  <a:lnTo>
                    <a:pt x="1187" y="480"/>
                  </a:lnTo>
                  <a:lnTo>
                    <a:pt x="1157" y="456"/>
                  </a:lnTo>
                  <a:lnTo>
                    <a:pt x="1125" y="432"/>
                  </a:lnTo>
                  <a:lnTo>
                    <a:pt x="1093" y="410"/>
                  </a:lnTo>
                  <a:lnTo>
                    <a:pt x="1063" y="390"/>
                  </a:lnTo>
                  <a:lnTo>
                    <a:pt x="1033" y="374"/>
                  </a:lnTo>
                  <a:lnTo>
                    <a:pt x="1007" y="362"/>
                  </a:lnTo>
                  <a:lnTo>
                    <a:pt x="1007" y="362"/>
                  </a:lnTo>
                  <a:lnTo>
                    <a:pt x="993" y="356"/>
                  </a:lnTo>
                  <a:lnTo>
                    <a:pt x="976" y="354"/>
                  </a:lnTo>
                  <a:lnTo>
                    <a:pt x="960" y="354"/>
                  </a:lnTo>
                  <a:lnTo>
                    <a:pt x="946" y="354"/>
                  </a:lnTo>
                  <a:lnTo>
                    <a:pt x="928" y="356"/>
                  </a:lnTo>
                  <a:lnTo>
                    <a:pt x="912" y="360"/>
                  </a:lnTo>
                  <a:lnTo>
                    <a:pt x="878" y="372"/>
                  </a:lnTo>
                  <a:lnTo>
                    <a:pt x="842" y="386"/>
                  </a:lnTo>
                  <a:lnTo>
                    <a:pt x="808" y="406"/>
                  </a:lnTo>
                  <a:lnTo>
                    <a:pt x="772" y="426"/>
                  </a:lnTo>
                  <a:lnTo>
                    <a:pt x="740" y="448"/>
                  </a:lnTo>
                  <a:lnTo>
                    <a:pt x="708" y="472"/>
                  </a:lnTo>
                  <a:lnTo>
                    <a:pt x="678" y="494"/>
                  </a:lnTo>
                  <a:lnTo>
                    <a:pt x="628" y="535"/>
                  </a:lnTo>
                  <a:lnTo>
                    <a:pt x="594" y="567"/>
                  </a:lnTo>
                  <a:lnTo>
                    <a:pt x="582" y="579"/>
                  </a:lnTo>
                  <a:lnTo>
                    <a:pt x="582" y="579"/>
                  </a:lnTo>
                  <a:lnTo>
                    <a:pt x="522" y="643"/>
                  </a:lnTo>
                  <a:lnTo>
                    <a:pt x="488" y="681"/>
                  </a:lnTo>
                  <a:lnTo>
                    <a:pt x="456" y="719"/>
                  </a:lnTo>
                  <a:lnTo>
                    <a:pt x="426" y="759"/>
                  </a:lnTo>
                  <a:lnTo>
                    <a:pt x="400" y="797"/>
                  </a:lnTo>
                  <a:lnTo>
                    <a:pt x="378" y="831"/>
                  </a:lnTo>
                  <a:lnTo>
                    <a:pt x="370" y="847"/>
                  </a:lnTo>
                  <a:lnTo>
                    <a:pt x="362" y="863"/>
                  </a:lnTo>
                  <a:lnTo>
                    <a:pt x="362" y="863"/>
                  </a:lnTo>
                  <a:lnTo>
                    <a:pt x="358" y="877"/>
                  </a:lnTo>
                  <a:lnTo>
                    <a:pt x="356" y="891"/>
                  </a:lnTo>
                  <a:lnTo>
                    <a:pt x="354" y="905"/>
                  </a:lnTo>
                  <a:lnTo>
                    <a:pt x="354" y="919"/>
                  </a:lnTo>
                  <a:lnTo>
                    <a:pt x="358" y="949"/>
                  </a:lnTo>
                  <a:lnTo>
                    <a:pt x="366" y="979"/>
                  </a:lnTo>
                  <a:lnTo>
                    <a:pt x="378" y="1011"/>
                  </a:lnTo>
                  <a:lnTo>
                    <a:pt x="392" y="1041"/>
                  </a:lnTo>
                  <a:lnTo>
                    <a:pt x="408" y="1073"/>
                  </a:lnTo>
                  <a:lnTo>
                    <a:pt x="426" y="1101"/>
                  </a:lnTo>
                  <a:lnTo>
                    <a:pt x="444" y="1129"/>
                  </a:lnTo>
                  <a:lnTo>
                    <a:pt x="462" y="1155"/>
                  </a:lnTo>
                  <a:lnTo>
                    <a:pt x="496" y="1197"/>
                  </a:lnTo>
                  <a:lnTo>
                    <a:pt x="522" y="1225"/>
                  </a:lnTo>
                  <a:lnTo>
                    <a:pt x="532" y="1237"/>
                  </a:lnTo>
                  <a:lnTo>
                    <a:pt x="532" y="1237"/>
                  </a:lnTo>
                  <a:lnTo>
                    <a:pt x="544" y="1251"/>
                  </a:lnTo>
                  <a:lnTo>
                    <a:pt x="554" y="1263"/>
                  </a:lnTo>
                  <a:lnTo>
                    <a:pt x="560" y="1277"/>
                  </a:lnTo>
                  <a:lnTo>
                    <a:pt x="566" y="1291"/>
                  </a:lnTo>
                  <a:lnTo>
                    <a:pt x="574" y="1315"/>
                  </a:lnTo>
                  <a:lnTo>
                    <a:pt x="574" y="1323"/>
                  </a:lnTo>
                  <a:lnTo>
                    <a:pt x="574" y="1329"/>
                  </a:lnTo>
                  <a:lnTo>
                    <a:pt x="574" y="1329"/>
                  </a:lnTo>
                  <a:lnTo>
                    <a:pt x="564" y="1347"/>
                  </a:lnTo>
                  <a:lnTo>
                    <a:pt x="548" y="1369"/>
                  </a:lnTo>
                  <a:lnTo>
                    <a:pt x="528" y="1393"/>
                  </a:lnTo>
                  <a:lnTo>
                    <a:pt x="508" y="1417"/>
                  </a:lnTo>
                  <a:lnTo>
                    <a:pt x="486" y="1441"/>
                  </a:lnTo>
                  <a:lnTo>
                    <a:pt x="464" y="1459"/>
                  </a:lnTo>
                  <a:lnTo>
                    <a:pt x="446" y="1473"/>
                  </a:lnTo>
                  <a:lnTo>
                    <a:pt x="438" y="1479"/>
                  </a:lnTo>
                  <a:lnTo>
                    <a:pt x="430" y="1481"/>
                  </a:lnTo>
                  <a:lnTo>
                    <a:pt x="430" y="1481"/>
                  </a:lnTo>
                  <a:lnTo>
                    <a:pt x="396" y="1481"/>
                  </a:lnTo>
                  <a:lnTo>
                    <a:pt x="358" y="1483"/>
                  </a:lnTo>
                  <a:lnTo>
                    <a:pt x="318" y="1486"/>
                  </a:lnTo>
                  <a:lnTo>
                    <a:pt x="280" y="1492"/>
                  </a:lnTo>
                  <a:lnTo>
                    <a:pt x="242" y="1498"/>
                  </a:lnTo>
                  <a:lnTo>
                    <a:pt x="206" y="1506"/>
                  </a:lnTo>
                  <a:lnTo>
                    <a:pt x="174" y="1514"/>
                  </a:lnTo>
                  <a:lnTo>
                    <a:pt x="146" y="1526"/>
                  </a:lnTo>
                  <a:lnTo>
                    <a:pt x="146" y="1526"/>
                  </a:lnTo>
                  <a:lnTo>
                    <a:pt x="132" y="1532"/>
                  </a:lnTo>
                  <a:lnTo>
                    <a:pt x="120" y="1542"/>
                  </a:lnTo>
                  <a:lnTo>
                    <a:pt x="110" y="1552"/>
                  </a:lnTo>
                  <a:lnTo>
                    <a:pt x="98" y="1564"/>
                  </a:lnTo>
                  <a:lnTo>
                    <a:pt x="88" y="1576"/>
                  </a:lnTo>
                  <a:lnTo>
                    <a:pt x="80" y="1590"/>
                  </a:lnTo>
                  <a:lnTo>
                    <a:pt x="62" y="1624"/>
                  </a:lnTo>
                  <a:lnTo>
                    <a:pt x="48" y="1658"/>
                  </a:lnTo>
                  <a:lnTo>
                    <a:pt x="36" y="1696"/>
                  </a:lnTo>
                  <a:lnTo>
                    <a:pt x="28" y="1736"/>
                  </a:lnTo>
                  <a:lnTo>
                    <a:pt x="20" y="1776"/>
                  </a:lnTo>
                  <a:lnTo>
                    <a:pt x="14" y="1814"/>
                  </a:lnTo>
                  <a:lnTo>
                    <a:pt x="8" y="1852"/>
                  </a:lnTo>
                  <a:lnTo>
                    <a:pt x="4" y="1916"/>
                  </a:lnTo>
                  <a:lnTo>
                    <a:pt x="2" y="1962"/>
                  </a:lnTo>
                  <a:lnTo>
                    <a:pt x="0" y="1980"/>
                  </a:lnTo>
                  <a:lnTo>
                    <a:pt x="0" y="1980"/>
                  </a:lnTo>
                  <a:lnTo>
                    <a:pt x="2" y="2062"/>
                  </a:lnTo>
                  <a:lnTo>
                    <a:pt x="6" y="2110"/>
                  </a:lnTo>
                  <a:lnTo>
                    <a:pt x="10" y="2160"/>
                  </a:lnTo>
                  <a:lnTo>
                    <a:pt x="16" y="2210"/>
                  </a:lnTo>
                  <a:lnTo>
                    <a:pt x="24" y="2258"/>
                  </a:lnTo>
                  <a:lnTo>
                    <a:pt x="34" y="2300"/>
                  </a:lnTo>
                  <a:lnTo>
                    <a:pt x="40" y="2320"/>
                  </a:lnTo>
                  <a:lnTo>
                    <a:pt x="46" y="2336"/>
                  </a:lnTo>
                  <a:lnTo>
                    <a:pt x="46" y="2336"/>
                  </a:lnTo>
                  <a:lnTo>
                    <a:pt x="54" y="2348"/>
                  </a:lnTo>
                  <a:lnTo>
                    <a:pt x="62" y="2360"/>
                  </a:lnTo>
                  <a:lnTo>
                    <a:pt x="70" y="2370"/>
                  </a:lnTo>
                  <a:lnTo>
                    <a:pt x="80" y="2382"/>
                  </a:lnTo>
                  <a:lnTo>
                    <a:pt x="104" y="2400"/>
                  </a:lnTo>
                  <a:lnTo>
                    <a:pt x="132" y="2416"/>
                  </a:lnTo>
                  <a:lnTo>
                    <a:pt x="162" y="2430"/>
                  </a:lnTo>
                  <a:lnTo>
                    <a:pt x="194" y="2442"/>
                  </a:lnTo>
                  <a:lnTo>
                    <a:pt x="228" y="2452"/>
                  </a:lnTo>
                  <a:lnTo>
                    <a:pt x="260" y="2460"/>
                  </a:lnTo>
                  <a:lnTo>
                    <a:pt x="294" y="2466"/>
                  </a:lnTo>
                  <a:lnTo>
                    <a:pt x="324" y="2470"/>
                  </a:lnTo>
                  <a:lnTo>
                    <a:pt x="378" y="2477"/>
                  </a:lnTo>
                  <a:lnTo>
                    <a:pt x="416" y="2479"/>
                  </a:lnTo>
                  <a:lnTo>
                    <a:pt x="430" y="2479"/>
                  </a:lnTo>
                  <a:lnTo>
                    <a:pt x="430" y="2479"/>
                  </a:lnTo>
                  <a:lnTo>
                    <a:pt x="448" y="2481"/>
                  </a:lnTo>
                  <a:lnTo>
                    <a:pt x="466" y="2483"/>
                  </a:lnTo>
                  <a:lnTo>
                    <a:pt x="482" y="2489"/>
                  </a:lnTo>
                  <a:lnTo>
                    <a:pt x="496" y="2493"/>
                  </a:lnTo>
                  <a:lnTo>
                    <a:pt x="516" y="2505"/>
                  </a:lnTo>
                  <a:lnTo>
                    <a:pt x="524" y="2511"/>
                  </a:lnTo>
                  <a:lnTo>
                    <a:pt x="526" y="2515"/>
                  </a:lnTo>
                  <a:lnTo>
                    <a:pt x="526" y="2515"/>
                  </a:lnTo>
                  <a:lnTo>
                    <a:pt x="532" y="2537"/>
                  </a:lnTo>
                  <a:lnTo>
                    <a:pt x="538" y="2565"/>
                  </a:lnTo>
                  <a:lnTo>
                    <a:pt x="540" y="2595"/>
                  </a:lnTo>
                  <a:lnTo>
                    <a:pt x="542" y="2627"/>
                  </a:lnTo>
                  <a:lnTo>
                    <a:pt x="542" y="2659"/>
                  </a:lnTo>
                  <a:lnTo>
                    <a:pt x="540" y="2687"/>
                  </a:lnTo>
                  <a:lnTo>
                    <a:pt x="536" y="2709"/>
                  </a:lnTo>
                  <a:lnTo>
                    <a:pt x="532" y="2723"/>
                  </a:lnTo>
                  <a:lnTo>
                    <a:pt x="532" y="2723"/>
                  </a:lnTo>
                  <a:lnTo>
                    <a:pt x="506" y="2749"/>
                  </a:lnTo>
                  <a:lnTo>
                    <a:pt x="482" y="2777"/>
                  </a:lnTo>
                  <a:lnTo>
                    <a:pt x="456" y="2807"/>
                  </a:lnTo>
                  <a:lnTo>
                    <a:pt x="434" y="2839"/>
                  </a:lnTo>
                  <a:lnTo>
                    <a:pt x="410" y="2869"/>
                  </a:lnTo>
                  <a:lnTo>
                    <a:pt x="392" y="2901"/>
                  </a:lnTo>
                  <a:lnTo>
                    <a:pt x="374" y="2929"/>
                  </a:lnTo>
                  <a:lnTo>
                    <a:pt x="362" y="2957"/>
                  </a:lnTo>
                  <a:lnTo>
                    <a:pt x="362" y="2957"/>
                  </a:lnTo>
                  <a:lnTo>
                    <a:pt x="358" y="2971"/>
                  </a:lnTo>
                  <a:lnTo>
                    <a:pt x="356" y="2985"/>
                  </a:lnTo>
                  <a:lnTo>
                    <a:pt x="356" y="3001"/>
                  </a:lnTo>
                  <a:lnTo>
                    <a:pt x="356" y="3017"/>
                  </a:lnTo>
                  <a:lnTo>
                    <a:pt x="358" y="3033"/>
                  </a:lnTo>
                  <a:lnTo>
                    <a:pt x="362" y="3051"/>
                  </a:lnTo>
                  <a:lnTo>
                    <a:pt x="372" y="3085"/>
                  </a:lnTo>
                  <a:lnTo>
                    <a:pt x="388" y="3119"/>
                  </a:lnTo>
                  <a:lnTo>
                    <a:pt x="406" y="3155"/>
                  </a:lnTo>
                  <a:lnTo>
                    <a:pt x="428" y="3189"/>
                  </a:lnTo>
                  <a:lnTo>
                    <a:pt x="450" y="3223"/>
                  </a:lnTo>
                  <a:lnTo>
                    <a:pt x="474" y="3255"/>
                  </a:lnTo>
                  <a:lnTo>
                    <a:pt x="496" y="3285"/>
                  </a:lnTo>
                  <a:lnTo>
                    <a:pt x="538" y="3335"/>
                  </a:lnTo>
                  <a:lnTo>
                    <a:pt x="570" y="3367"/>
                  </a:lnTo>
                  <a:lnTo>
                    <a:pt x="582" y="3381"/>
                  </a:lnTo>
                  <a:lnTo>
                    <a:pt x="582" y="3381"/>
                  </a:lnTo>
                  <a:lnTo>
                    <a:pt x="646" y="3441"/>
                  </a:lnTo>
                  <a:lnTo>
                    <a:pt x="682" y="3472"/>
                  </a:lnTo>
                  <a:lnTo>
                    <a:pt x="722" y="3506"/>
                  </a:lnTo>
                  <a:lnTo>
                    <a:pt x="760" y="3536"/>
                  </a:lnTo>
                  <a:lnTo>
                    <a:pt x="798" y="3562"/>
                  </a:lnTo>
                  <a:lnTo>
                    <a:pt x="834" y="3584"/>
                  </a:lnTo>
                  <a:lnTo>
                    <a:pt x="850" y="3592"/>
                  </a:lnTo>
                  <a:lnTo>
                    <a:pt x="866" y="3598"/>
                  </a:lnTo>
                  <a:lnTo>
                    <a:pt x="866" y="3598"/>
                  </a:lnTo>
                  <a:lnTo>
                    <a:pt x="878" y="3602"/>
                  </a:lnTo>
                  <a:lnTo>
                    <a:pt x="892" y="3606"/>
                  </a:lnTo>
                  <a:lnTo>
                    <a:pt x="906" y="3606"/>
                  </a:lnTo>
                  <a:lnTo>
                    <a:pt x="922" y="3606"/>
                  </a:lnTo>
                  <a:lnTo>
                    <a:pt x="952" y="3602"/>
                  </a:lnTo>
                  <a:lnTo>
                    <a:pt x="982" y="3594"/>
                  </a:lnTo>
                  <a:lnTo>
                    <a:pt x="1015" y="3584"/>
                  </a:lnTo>
                  <a:lnTo>
                    <a:pt x="1045" y="3570"/>
                  </a:lnTo>
                  <a:lnTo>
                    <a:pt x="1075" y="3552"/>
                  </a:lnTo>
                  <a:lnTo>
                    <a:pt x="1105" y="3534"/>
                  </a:lnTo>
                  <a:lnTo>
                    <a:pt x="1133" y="3516"/>
                  </a:lnTo>
                  <a:lnTo>
                    <a:pt x="1157" y="3498"/>
                  </a:lnTo>
                  <a:lnTo>
                    <a:pt x="1201" y="3465"/>
                  </a:lnTo>
                  <a:lnTo>
                    <a:pt x="1229" y="3441"/>
                  </a:lnTo>
                  <a:lnTo>
                    <a:pt x="1241" y="3431"/>
                  </a:lnTo>
                  <a:lnTo>
                    <a:pt x="1241" y="3431"/>
                  </a:lnTo>
                  <a:lnTo>
                    <a:pt x="1253" y="3419"/>
                  </a:lnTo>
                  <a:lnTo>
                    <a:pt x="1267" y="3409"/>
                  </a:lnTo>
                  <a:lnTo>
                    <a:pt x="1281" y="3401"/>
                  </a:lnTo>
                  <a:lnTo>
                    <a:pt x="1295" y="3395"/>
                  </a:lnTo>
                  <a:lnTo>
                    <a:pt x="1307" y="3391"/>
                  </a:lnTo>
                  <a:lnTo>
                    <a:pt x="1317" y="3389"/>
                  </a:lnTo>
                  <a:lnTo>
                    <a:pt x="1327" y="3387"/>
                  </a:lnTo>
                  <a:lnTo>
                    <a:pt x="1333" y="3387"/>
                  </a:lnTo>
                  <a:lnTo>
                    <a:pt x="1333" y="3387"/>
                  </a:lnTo>
                  <a:lnTo>
                    <a:pt x="1351" y="3399"/>
                  </a:lnTo>
                  <a:lnTo>
                    <a:pt x="1373" y="3415"/>
                  </a:lnTo>
                  <a:lnTo>
                    <a:pt x="1397" y="3433"/>
                  </a:lnTo>
                  <a:lnTo>
                    <a:pt x="1421" y="3455"/>
                  </a:lnTo>
                  <a:lnTo>
                    <a:pt x="1443" y="3476"/>
                  </a:lnTo>
                  <a:lnTo>
                    <a:pt x="1463" y="3496"/>
                  </a:lnTo>
                  <a:lnTo>
                    <a:pt x="1477" y="3516"/>
                  </a:lnTo>
                  <a:lnTo>
                    <a:pt x="1481" y="3524"/>
                  </a:lnTo>
                  <a:lnTo>
                    <a:pt x="1483" y="3530"/>
                  </a:lnTo>
                  <a:lnTo>
                    <a:pt x="1483" y="3530"/>
                  </a:lnTo>
                  <a:lnTo>
                    <a:pt x="1485" y="3566"/>
                  </a:lnTo>
                  <a:lnTo>
                    <a:pt x="1487" y="3604"/>
                  </a:lnTo>
                  <a:lnTo>
                    <a:pt x="1491" y="3642"/>
                  </a:lnTo>
                  <a:lnTo>
                    <a:pt x="1495" y="3682"/>
                  </a:lnTo>
                  <a:lnTo>
                    <a:pt x="1503" y="3720"/>
                  </a:lnTo>
                  <a:lnTo>
                    <a:pt x="1509" y="3756"/>
                  </a:lnTo>
                  <a:lnTo>
                    <a:pt x="1519" y="3788"/>
                  </a:lnTo>
                  <a:lnTo>
                    <a:pt x="1529" y="3816"/>
                  </a:lnTo>
                  <a:lnTo>
                    <a:pt x="1529" y="3816"/>
                  </a:lnTo>
                  <a:lnTo>
                    <a:pt x="1537" y="3828"/>
                  </a:lnTo>
                  <a:lnTo>
                    <a:pt x="1545" y="3840"/>
                  </a:lnTo>
                  <a:lnTo>
                    <a:pt x="1555" y="3852"/>
                  </a:lnTo>
                  <a:lnTo>
                    <a:pt x="1567" y="3864"/>
                  </a:lnTo>
                  <a:lnTo>
                    <a:pt x="1581" y="3872"/>
                  </a:lnTo>
                  <a:lnTo>
                    <a:pt x="1595" y="3882"/>
                  </a:lnTo>
                  <a:lnTo>
                    <a:pt x="1627" y="3898"/>
                  </a:lnTo>
                  <a:lnTo>
                    <a:pt x="1663" y="3912"/>
                  </a:lnTo>
                  <a:lnTo>
                    <a:pt x="1701" y="3924"/>
                  </a:lnTo>
                  <a:lnTo>
                    <a:pt x="1741" y="3934"/>
                  </a:lnTo>
                  <a:lnTo>
                    <a:pt x="1779" y="3942"/>
                  </a:lnTo>
                  <a:lnTo>
                    <a:pt x="1819" y="3948"/>
                  </a:lnTo>
                  <a:lnTo>
                    <a:pt x="1855" y="3952"/>
                  </a:lnTo>
                  <a:lnTo>
                    <a:pt x="1921" y="3958"/>
                  </a:lnTo>
                  <a:lnTo>
                    <a:pt x="1967" y="3960"/>
                  </a:lnTo>
                  <a:lnTo>
                    <a:pt x="1985" y="3960"/>
                  </a:lnTo>
                  <a:lnTo>
                    <a:pt x="1985" y="3960"/>
                  </a:lnTo>
                  <a:lnTo>
                    <a:pt x="2073" y="3958"/>
                  </a:lnTo>
                  <a:lnTo>
                    <a:pt x="2121" y="3954"/>
                  </a:lnTo>
                  <a:lnTo>
                    <a:pt x="2173" y="3950"/>
                  </a:lnTo>
                  <a:lnTo>
                    <a:pt x="2221" y="3944"/>
                  </a:lnTo>
                  <a:lnTo>
                    <a:pt x="2267" y="3936"/>
                  </a:lnTo>
                  <a:lnTo>
                    <a:pt x="2307" y="3926"/>
                  </a:lnTo>
                  <a:lnTo>
                    <a:pt x="2325" y="3920"/>
                  </a:lnTo>
                  <a:lnTo>
                    <a:pt x="2341" y="3914"/>
                  </a:lnTo>
                  <a:lnTo>
                    <a:pt x="2341" y="3914"/>
                  </a:lnTo>
                  <a:lnTo>
                    <a:pt x="2353" y="3908"/>
                  </a:lnTo>
                  <a:lnTo>
                    <a:pt x="2365" y="3900"/>
                  </a:lnTo>
                  <a:lnTo>
                    <a:pt x="2375" y="3892"/>
                  </a:lnTo>
                  <a:lnTo>
                    <a:pt x="2385" y="3880"/>
                  </a:lnTo>
                  <a:lnTo>
                    <a:pt x="2405" y="3856"/>
                  </a:lnTo>
                  <a:lnTo>
                    <a:pt x="2421" y="3830"/>
                  </a:lnTo>
                  <a:lnTo>
                    <a:pt x="2435" y="3800"/>
                  </a:lnTo>
                  <a:lnTo>
                    <a:pt x="2445" y="3768"/>
                  </a:lnTo>
                  <a:lnTo>
                    <a:pt x="2455" y="3734"/>
                  </a:lnTo>
                  <a:lnTo>
                    <a:pt x="2463" y="3700"/>
                  </a:lnTo>
                  <a:lnTo>
                    <a:pt x="2471" y="3668"/>
                  </a:lnTo>
                  <a:lnTo>
                    <a:pt x="2475" y="3638"/>
                  </a:lnTo>
                  <a:lnTo>
                    <a:pt x="2481" y="3584"/>
                  </a:lnTo>
                  <a:lnTo>
                    <a:pt x="2485" y="3546"/>
                  </a:lnTo>
                  <a:lnTo>
                    <a:pt x="2485" y="3530"/>
                  </a:lnTo>
                  <a:lnTo>
                    <a:pt x="2485" y="3530"/>
                  </a:lnTo>
                  <a:lnTo>
                    <a:pt x="2487" y="3512"/>
                  </a:lnTo>
                  <a:lnTo>
                    <a:pt x="2489" y="3496"/>
                  </a:lnTo>
                  <a:lnTo>
                    <a:pt x="2493" y="3480"/>
                  </a:lnTo>
                  <a:lnTo>
                    <a:pt x="2499" y="3466"/>
                  </a:lnTo>
                  <a:lnTo>
                    <a:pt x="2511" y="3447"/>
                  </a:lnTo>
                  <a:lnTo>
                    <a:pt x="2517" y="3439"/>
                  </a:lnTo>
                  <a:lnTo>
                    <a:pt x="2521" y="3435"/>
                  </a:lnTo>
                  <a:lnTo>
                    <a:pt x="2521" y="3435"/>
                  </a:lnTo>
                  <a:lnTo>
                    <a:pt x="2543" y="3429"/>
                  </a:lnTo>
                  <a:lnTo>
                    <a:pt x="2571" y="3425"/>
                  </a:lnTo>
                  <a:lnTo>
                    <a:pt x="2601" y="3423"/>
                  </a:lnTo>
                  <a:lnTo>
                    <a:pt x="2633" y="3421"/>
                  </a:lnTo>
                  <a:lnTo>
                    <a:pt x="2663" y="3421"/>
                  </a:lnTo>
                  <a:lnTo>
                    <a:pt x="2691" y="3423"/>
                  </a:lnTo>
                  <a:lnTo>
                    <a:pt x="2713" y="3425"/>
                  </a:lnTo>
                  <a:lnTo>
                    <a:pt x="2723" y="3429"/>
                  </a:lnTo>
                  <a:lnTo>
                    <a:pt x="2729" y="3431"/>
                  </a:lnTo>
                  <a:lnTo>
                    <a:pt x="2729" y="3431"/>
                  </a:lnTo>
                  <a:lnTo>
                    <a:pt x="2755" y="3455"/>
                  </a:lnTo>
                  <a:lnTo>
                    <a:pt x="2783" y="3480"/>
                  </a:lnTo>
                  <a:lnTo>
                    <a:pt x="2813" y="3504"/>
                  </a:lnTo>
                  <a:lnTo>
                    <a:pt x="2843" y="3528"/>
                  </a:lnTo>
                  <a:lnTo>
                    <a:pt x="2875" y="3550"/>
                  </a:lnTo>
                  <a:lnTo>
                    <a:pt x="2905" y="3570"/>
                  </a:lnTo>
                  <a:lnTo>
                    <a:pt x="2935" y="3586"/>
                  </a:lnTo>
                  <a:lnTo>
                    <a:pt x="2963" y="3598"/>
                  </a:lnTo>
                  <a:lnTo>
                    <a:pt x="2963" y="3598"/>
                  </a:lnTo>
                  <a:lnTo>
                    <a:pt x="2978" y="3604"/>
                  </a:lnTo>
                  <a:lnTo>
                    <a:pt x="2992" y="3606"/>
                  </a:lnTo>
                  <a:lnTo>
                    <a:pt x="3008" y="3606"/>
                  </a:lnTo>
                  <a:lnTo>
                    <a:pt x="3024" y="3606"/>
                  </a:lnTo>
                  <a:lnTo>
                    <a:pt x="3040" y="3604"/>
                  </a:lnTo>
                  <a:lnTo>
                    <a:pt x="3056" y="3600"/>
                  </a:lnTo>
                  <a:lnTo>
                    <a:pt x="3090" y="3588"/>
                  </a:lnTo>
                  <a:lnTo>
                    <a:pt x="3126" y="3574"/>
                  </a:lnTo>
                  <a:lnTo>
                    <a:pt x="3160" y="3554"/>
                  </a:lnTo>
                  <a:lnTo>
                    <a:pt x="3196" y="3534"/>
                  </a:lnTo>
                  <a:lnTo>
                    <a:pt x="3228" y="3512"/>
                  </a:lnTo>
                  <a:lnTo>
                    <a:pt x="3260" y="3488"/>
                  </a:lnTo>
                  <a:lnTo>
                    <a:pt x="3290" y="3465"/>
                  </a:lnTo>
                  <a:lnTo>
                    <a:pt x="3340" y="3423"/>
                  </a:lnTo>
                  <a:lnTo>
                    <a:pt x="3374" y="3393"/>
                  </a:lnTo>
                  <a:lnTo>
                    <a:pt x="3388" y="3381"/>
                  </a:lnTo>
                  <a:lnTo>
                    <a:pt x="3388" y="3381"/>
                  </a:lnTo>
                  <a:lnTo>
                    <a:pt x="3448" y="3317"/>
                  </a:lnTo>
                  <a:lnTo>
                    <a:pt x="3480" y="3279"/>
                  </a:lnTo>
                  <a:lnTo>
                    <a:pt x="3512" y="3241"/>
                  </a:lnTo>
                  <a:lnTo>
                    <a:pt x="3542" y="3201"/>
                  </a:lnTo>
                  <a:lnTo>
                    <a:pt x="3570" y="3163"/>
                  </a:lnTo>
                  <a:lnTo>
                    <a:pt x="3592" y="3129"/>
                  </a:lnTo>
                  <a:lnTo>
                    <a:pt x="3600" y="3111"/>
                  </a:lnTo>
                  <a:lnTo>
                    <a:pt x="3606" y="3097"/>
                  </a:lnTo>
                  <a:lnTo>
                    <a:pt x="3606" y="3097"/>
                  </a:lnTo>
                  <a:lnTo>
                    <a:pt x="3610" y="3083"/>
                  </a:lnTo>
                  <a:lnTo>
                    <a:pt x="3614" y="3069"/>
                  </a:lnTo>
                  <a:lnTo>
                    <a:pt x="3614" y="3055"/>
                  </a:lnTo>
                  <a:lnTo>
                    <a:pt x="3614" y="3041"/>
                  </a:lnTo>
                  <a:lnTo>
                    <a:pt x="3610" y="3011"/>
                  </a:lnTo>
                  <a:lnTo>
                    <a:pt x="3602" y="2979"/>
                  </a:lnTo>
                  <a:lnTo>
                    <a:pt x="3592" y="2949"/>
                  </a:lnTo>
                  <a:lnTo>
                    <a:pt x="3576" y="2917"/>
                  </a:lnTo>
                  <a:lnTo>
                    <a:pt x="3560" y="2887"/>
                  </a:lnTo>
                  <a:lnTo>
                    <a:pt x="3542" y="2859"/>
                  </a:lnTo>
                  <a:lnTo>
                    <a:pt x="3524" y="2831"/>
                  </a:lnTo>
                  <a:lnTo>
                    <a:pt x="3506" y="2805"/>
                  </a:lnTo>
                  <a:lnTo>
                    <a:pt x="3472" y="2763"/>
                  </a:lnTo>
                  <a:lnTo>
                    <a:pt x="3448" y="2735"/>
                  </a:lnTo>
                  <a:lnTo>
                    <a:pt x="3438" y="2723"/>
                  </a:lnTo>
                  <a:lnTo>
                    <a:pt x="3438" y="2723"/>
                  </a:lnTo>
                  <a:lnTo>
                    <a:pt x="3426" y="2709"/>
                  </a:lnTo>
                  <a:lnTo>
                    <a:pt x="3416" y="2697"/>
                  </a:lnTo>
                  <a:lnTo>
                    <a:pt x="3408" y="2683"/>
                  </a:lnTo>
                  <a:lnTo>
                    <a:pt x="3402" y="2669"/>
                  </a:lnTo>
                  <a:lnTo>
                    <a:pt x="3396" y="2645"/>
                  </a:lnTo>
                  <a:lnTo>
                    <a:pt x="3394" y="2637"/>
                  </a:lnTo>
                  <a:lnTo>
                    <a:pt x="3394" y="2631"/>
                  </a:lnTo>
                  <a:lnTo>
                    <a:pt x="3394" y="2631"/>
                  </a:lnTo>
                  <a:lnTo>
                    <a:pt x="3406" y="2613"/>
                  </a:lnTo>
                  <a:lnTo>
                    <a:pt x="3420" y="2589"/>
                  </a:lnTo>
                  <a:lnTo>
                    <a:pt x="3440" y="2567"/>
                  </a:lnTo>
                  <a:lnTo>
                    <a:pt x="3462" y="2541"/>
                  </a:lnTo>
                  <a:lnTo>
                    <a:pt x="3484" y="2519"/>
                  </a:lnTo>
                  <a:lnTo>
                    <a:pt x="3504" y="2501"/>
                  </a:lnTo>
                  <a:lnTo>
                    <a:pt x="3524" y="2487"/>
                  </a:lnTo>
                  <a:lnTo>
                    <a:pt x="3532" y="2483"/>
                  </a:lnTo>
                  <a:lnTo>
                    <a:pt x="3538" y="2479"/>
                  </a:lnTo>
                  <a:lnTo>
                    <a:pt x="3538" y="2479"/>
                  </a:lnTo>
                  <a:lnTo>
                    <a:pt x="3574" y="2479"/>
                  </a:lnTo>
                  <a:lnTo>
                    <a:pt x="3612" y="2477"/>
                  </a:lnTo>
                  <a:lnTo>
                    <a:pt x="3650" y="2474"/>
                  </a:lnTo>
                  <a:lnTo>
                    <a:pt x="3690" y="2468"/>
                  </a:lnTo>
                  <a:lnTo>
                    <a:pt x="3728" y="2462"/>
                  </a:lnTo>
                  <a:lnTo>
                    <a:pt x="3762" y="2454"/>
                  </a:lnTo>
                  <a:lnTo>
                    <a:pt x="3796" y="2446"/>
                  </a:lnTo>
                  <a:lnTo>
                    <a:pt x="3824" y="2434"/>
                  </a:lnTo>
                  <a:lnTo>
                    <a:pt x="3824" y="2434"/>
                  </a:lnTo>
                  <a:lnTo>
                    <a:pt x="3836" y="2428"/>
                  </a:lnTo>
                  <a:lnTo>
                    <a:pt x="3848" y="2418"/>
                  </a:lnTo>
                  <a:lnTo>
                    <a:pt x="3860" y="2408"/>
                  </a:lnTo>
                  <a:lnTo>
                    <a:pt x="3870" y="2396"/>
                  </a:lnTo>
                  <a:lnTo>
                    <a:pt x="3880" y="2384"/>
                  </a:lnTo>
                  <a:lnTo>
                    <a:pt x="3890" y="2368"/>
                  </a:lnTo>
                  <a:lnTo>
                    <a:pt x="3906" y="2336"/>
                  </a:lnTo>
                  <a:lnTo>
                    <a:pt x="3920" y="2302"/>
                  </a:lnTo>
                  <a:lnTo>
                    <a:pt x="3932" y="2264"/>
                  </a:lnTo>
                  <a:lnTo>
                    <a:pt x="3942" y="2224"/>
                  </a:lnTo>
                  <a:lnTo>
                    <a:pt x="3950" y="2184"/>
                  </a:lnTo>
                  <a:lnTo>
                    <a:pt x="3956" y="2146"/>
                  </a:lnTo>
                  <a:lnTo>
                    <a:pt x="3960" y="2108"/>
                  </a:lnTo>
                  <a:lnTo>
                    <a:pt x="3966" y="2044"/>
                  </a:lnTo>
                  <a:lnTo>
                    <a:pt x="3968" y="1998"/>
                  </a:lnTo>
                  <a:lnTo>
                    <a:pt x="3968" y="1980"/>
                  </a:lnTo>
                  <a:lnTo>
                    <a:pt x="3968" y="1980"/>
                  </a:lnTo>
                  <a:lnTo>
                    <a:pt x="3968" y="1962"/>
                  </a:lnTo>
                  <a:lnTo>
                    <a:pt x="3966" y="1916"/>
                  </a:lnTo>
                  <a:lnTo>
                    <a:pt x="3960" y="1852"/>
                  </a:lnTo>
                  <a:lnTo>
                    <a:pt x="3956" y="1814"/>
                  </a:lnTo>
                  <a:lnTo>
                    <a:pt x="3950" y="1776"/>
                  </a:lnTo>
                  <a:lnTo>
                    <a:pt x="3942" y="1736"/>
                  </a:lnTo>
                  <a:lnTo>
                    <a:pt x="3932" y="1696"/>
                  </a:lnTo>
                  <a:lnTo>
                    <a:pt x="3920" y="1658"/>
                  </a:lnTo>
                  <a:lnTo>
                    <a:pt x="3906" y="1624"/>
                  </a:lnTo>
                  <a:lnTo>
                    <a:pt x="3890" y="1590"/>
                  </a:lnTo>
                  <a:lnTo>
                    <a:pt x="3880" y="1576"/>
                  </a:lnTo>
                  <a:lnTo>
                    <a:pt x="3870" y="1564"/>
                  </a:lnTo>
                  <a:lnTo>
                    <a:pt x="3860" y="1552"/>
                  </a:lnTo>
                  <a:lnTo>
                    <a:pt x="3848" y="1542"/>
                  </a:lnTo>
                  <a:lnTo>
                    <a:pt x="3836" y="1532"/>
                  </a:lnTo>
                  <a:lnTo>
                    <a:pt x="3822" y="1526"/>
                  </a:lnTo>
                  <a:lnTo>
                    <a:pt x="3822" y="1526"/>
                  </a:lnTo>
                  <a:close/>
                  <a:moveTo>
                    <a:pt x="3714" y="2248"/>
                  </a:moveTo>
                  <a:lnTo>
                    <a:pt x="3714" y="2248"/>
                  </a:lnTo>
                  <a:lnTo>
                    <a:pt x="3680" y="2254"/>
                  </a:lnTo>
                  <a:lnTo>
                    <a:pt x="3636" y="2262"/>
                  </a:lnTo>
                  <a:lnTo>
                    <a:pt x="3588" y="2266"/>
                  </a:lnTo>
                  <a:lnTo>
                    <a:pt x="3538" y="2268"/>
                  </a:lnTo>
                  <a:lnTo>
                    <a:pt x="3538" y="2268"/>
                  </a:lnTo>
                  <a:lnTo>
                    <a:pt x="3510" y="2270"/>
                  </a:lnTo>
                  <a:lnTo>
                    <a:pt x="3480" y="2278"/>
                  </a:lnTo>
                  <a:lnTo>
                    <a:pt x="3452" y="2288"/>
                  </a:lnTo>
                  <a:lnTo>
                    <a:pt x="3424" y="2302"/>
                  </a:lnTo>
                  <a:lnTo>
                    <a:pt x="3398" y="2318"/>
                  </a:lnTo>
                  <a:lnTo>
                    <a:pt x="3372" y="2338"/>
                  </a:lnTo>
                  <a:lnTo>
                    <a:pt x="3346" y="2358"/>
                  </a:lnTo>
                  <a:lnTo>
                    <a:pt x="3324" y="2382"/>
                  </a:lnTo>
                  <a:lnTo>
                    <a:pt x="3302" y="2404"/>
                  </a:lnTo>
                  <a:lnTo>
                    <a:pt x="3280" y="2428"/>
                  </a:lnTo>
                  <a:lnTo>
                    <a:pt x="3246" y="2472"/>
                  </a:lnTo>
                  <a:lnTo>
                    <a:pt x="3220" y="2509"/>
                  </a:lnTo>
                  <a:lnTo>
                    <a:pt x="3202" y="2539"/>
                  </a:lnTo>
                  <a:lnTo>
                    <a:pt x="3202" y="2539"/>
                  </a:lnTo>
                  <a:lnTo>
                    <a:pt x="3196" y="2557"/>
                  </a:lnTo>
                  <a:lnTo>
                    <a:pt x="3190" y="2577"/>
                  </a:lnTo>
                  <a:lnTo>
                    <a:pt x="3186" y="2597"/>
                  </a:lnTo>
                  <a:lnTo>
                    <a:pt x="3182" y="2617"/>
                  </a:lnTo>
                  <a:lnTo>
                    <a:pt x="3182" y="2639"/>
                  </a:lnTo>
                  <a:lnTo>
                    <a:pt x="3184" y="2661"/>
                  </a:lnTo>
                  <a:lnTo>
                    <a:pt x="3188" y="2685"/>
                  </a:lnTo>
                  <a:lnTo>
                    <a:pt x="3192" y="2707"/>
                  </a:lnTo>
                  <a:lnTo>
                    <a:pt x="3198" y="2729"/>
                  </a:lnTo>
                  <a:lnTo>
                    <a:pt x="3206" y="2751"/>
                  </a:lnTo>
                  <a:lnTo>
                    <a:pt x="3216" y="2773"/>
                  </a:lnTo>
                  <a:lnTo>
                    <a:pt x="3228" y="2795"/>
                  </a:lnTo>
                  <a:lnTo>
                    <a:pt x="3240" y="2815"/>
                  </a:lnTo>
                  <a:lnTo>
                    <a:pt x="3254" y="2835"/>
                  </a:lnTo>
                  <a:lnTo>
                    <a:pt x="3270" y="2855"/>
                  </a:lnTo>
                  <a:lnTo>
                    <a:pt x="3288" y="2873"/>
                  </a:lnTo>
                  <a:lnTo>
                    <a:pt x="3288" y="2873"/>
                  </a:lnTo>
                  <a:lnTo>
                    <a:pt x="3304" y="2891"/>
                  </a:lnTo>
                  <a:lnTo>
                    <a:pt x="3320" y="2911"/>
                  </a:lnTo>
                  <a:lnTo>
                    <a:pt x="3352" y="2957"/>
                  </a:lnTo>
                  <a:lnTo>
                    <a:pt x="3380" y="3001"/>
                  </a:lnTo>
                  <a:lnTo>
                    <a:pt x="3390" y="3021"/>
                  </a:lnTo>
                  <a:lnTo>
                    <a:pt x="3398" y="3037"/>
                  </a:lnTo>
                  <a:lnTo>
                    <a:pt x="3398" y="3037"/>
                  </a:lnTo>
                  <a:lnTo>
                    <a:pt x="3374" y="3073"/>
                  </a:lnTo>
                  <a:lnTo>
                    <a:pt x="3338" y="3119"/>
                  </a:lnTo>
                  <a:lnTo>
                    <a:pt x="3292" y="3173"/>
                  </a:lnTo>
                  <a:lnTo>
                    <a:pt x="3236" y="3231"/>
                  </a:lnTo>
                  <a:lnTo>
                    <a:pt x="3236" y="3231"/>
                  </a:lnTo>
                  <a:lnTo>
                    <a:pt x="3210" y="3257"/>
                  </a:lnTo>
                  <a:lnTo>
                    <a:pt x="3180" y="3281"/>
                  </a:lnTo>
                  <a:lnTo>
                    <a:pt x="3150" y="3307"/>
                  </a:lnTo>
                  <a:lnTo>
                    <a:pt x="3120" y="3329"/>
                  </a:lnTo>
                  <a:lnTo>
                    <a:pt x="3090" y="3349"/>
                  </a:lnTo>
                  <a:lnTo>
                    <a:pt x="3064" y="3367"/>
                  </a:lnTo>
                  <a:lnTo>
                    <a:pt x="3038" y="3381"/>
                  </a:lnTo>
                  <a:lnTo>
                    <a:pt x="3020" y="3391"/>
                  </a:lnTo>
                  <a:lnTo>
                    <a:pt x="3020" y="3391"/>
                  </a:lnTo>
                  <a:lnTo>
                    <a:pt x="2990" y="3371"/>
                  </a:lnTo>
                  <a:lnTo>
                    <a:pt x="2953" y="3345"/>
                  </a:lnTo>
                  <a:lnTo>
                    <a:pt x="2915" y="3315"/>
                  </a:lnTo>
                  <a:lnTo>
                    <a:pt x="2879" y="3281"/>
                  </a:lnTo>
                  <a:lnTo>
                    <a:pt x="2879" y="3281"/>
                  </a:lnTo>
                  <a:lnTo>
                    <a:pt x="2857" y="3261"/>
                  </a:lnTo>
                  <a:lnTo>
                    <a:pt x="2831" y="3247"/>
                  </a:lnTo>
                  <a:lnTo>
                    <a:pt x="2805" y="3233"/>
                  </a:lnTo>
                  <a:lnTo>
                    <a:pt x="2775" y="3225"/>
                  </a:lnTo>
                  <a:lnTo>
                    <a:pt x="2743" y="3217"/>
                  </a:lnTo>
                  <a:lnTo>
                    <a:pt x="2711" y="3213"/>
                  </a:lnTo>
                  <a:lnTo>
                    <a:pt x="2679" y="3209"/>
                  </a:lnTo>
                  <a:lnTo>
                    <a:pt x="2647" y="3209"/>
                  </a:lnTo>
                  <a:lnTo>
                    <a:pt x="2615" y="3209"/>
                  </a:lnTo>
                  <a:lnTo>
                    <a:pt x="2585" y="3211"/>
                  </a:lnTo>
                  <a:lnTo>
                    <a:pt x="2529" y="3217"/>
                  </a:lnTo>
                  <a:lnTo>
                    <a:pt x="2483" y="3225"/>
                  </a:lnTo>
                  <a:lnTo>
                    <a:pt x="2451" y="3235"/>
                  </a:lnTo>
                  <a:lnTo>
                    <a:pt x="2451" y="3235"/>
                  </a:lnTo>
                  <a:lnTo>
                    <a:pt x="2433" y="3243"/>
                  </a:lnTo>
                  <a:lnTo>
                    <a:pt x="2415" y="3251"/>
                  </a:lnTo>
                  <a:lnTo>
                    <a:pt x="2397" y="3263"/>
                  </a:lnTo>
                  <a:lnTo>
                    <a:pt x="2381" y="3277"/>
                  </a:lnTo>
                  <a:lnTo>
                    <a:pt x="2365" y="3293"/>
                  </a:lnTo>
                  <a:lnTo>
                    <a:pt x="2349" y="3309"/>
                  </a:lnTo>
                  <a:lnTo>
                    <a:pt x="2337" y="3327"/>
                  </a:lnTo>
                  <a:lnTo>
                    <a:pt x="2323" y="3347"/>
                  </a:lnTo>
                  <a:lnTo>
                    <a:pt x="2313" y="3367"/>
                  </a:lnTo>
                  <a:lnTo>
                    <a:pt x="2303" y="3389"/>
                  </a:lnTo>
                  <a:lnTo>
                    <a:pt x="2293" y="3411"/>
                  </a:lnTo>
                  <a:lnTo>
                    <a:pt x="2285" y="3433"/>
                  </a:lnTo>
                  <a:lnTo>
                    <a:pt x="2281" y="3457"/>
                  </a:lnTo>
                  <a:lnTo>
                    <a:pt x="2275" y="3480"/>
                  </a:lnTo>
                  <a:lnTo>
                    <a:pt x="2273" y="3506"/>
                  </a:lnTo>
                  <a:lnTo>
                    <a:pt x="2273" y="3530"/>
                  </a:lnTo>
                  <a:lnTo>
                    <a:pt x="2273" y="3530"/>
                  </a:lnTo>
                  <a:lnTo>
                    <a:pt x="2271" y="3554"/>
                  </a:lnTo>
                  <a:lnTo>
                    <a:pt x="2269" y="3580"/>
                  </a:lnTo>
                  <a:lnTo>
                    <a:pt x="2261" y="3636"/>
                  </a:lnTo>
                  <a:lnTo>
                    <a:pt x="2249" y="3686"/>
                  </a:lnTo>
                  <a:lnTo>
                    <a:pt x="2241" y="3708"/>
                  </a:lnTo>
                  <a:lnTo>
                    <a:pt x="2235" y="3726"/>
                  </a:lnTo>
                  <a:lnTo>
                    <a:pt x="2235" y="3726"/>
                  </a:lnTo>
                  <a:lnTo>
                    <a:pt x="2193" y="3734"/>
                  </a:lnTo>
                  <a:lnTo>
                    <a:pt x="2135" y="3740"/>
                  </a:lnTo>
                  <a:lnTo>
                    <a:pt x="2065" y="3746"/>
                  </a:lnTo>
                  <a:lnTo>
                    <a:pt x="1985" y="3748"/>
                  </a:lnTo>
                  <a:lnTo>
                    <a:pt x="1985" y="3748"/>
                  </a:lnTo>
                  <a:lnTo>
                    <a:pt x="1947" y="3746"/>
                  </a:lnTo>
                  <a:lnTo>
                    <a:pt x="1907" y="3744"/>
                  </a:lnTo>
                  <a:lnTo>
                    <a:pt x="1869" y="3740"/>
                  </a:lnTo>
                  <a:lnTo>
                    <a:pt x="1831" y="3734"/>
                  </a:lnTo>
                  <a:lnTo>
                    <a:pt x="1797" y="3728"/>
                  </a:lnTo>
                  <a:lnTo>
                    <a:pt x="1765" y="3722"/>
                  </a:lnTo>
                  <a:lnTo>
                    <a:pt x="1739" y="3714"/>
                  </a:lnTo>
                  <a:lnTo>
                    <a:pt x="1717" y="3708"/>
                  </a:lnTo>
                  <a:lnTo>
                    <a:pt x="1717" y="3708"/>
                  </a:lnTo>
                  <a:lnTo>
                    <a:pt x="1709" y="3672"/>
                  </a:lnTo>
                  <a:lnTo>
                    <a:pt x="1703" y="3630"/>
                  </a:lnTo>
                  <a:lnTo>
                    <a:pt x="1699" y="3580"/>
                  </a:lnTo>
                  <a:lnTo>
                    <a:pt x="1697" y="3530"/>
                  </a:lnTo>
                  <a:lnTo>
                    <a:pt x="1697" y="3530"/>
                  </a:lnTo>
                  <a:lnTo>
                    <a:pt x="1695" y="3502"/>
                  </a:lnTo>
                  <a:lnTo>
                    <a:pt x="1687" y="3472"/>
                  </a:lnTo>
                  <a:lnTo>
                    <a:pt x="1677" y="3445"/>
                  </a:lnTo>
                  <a:lnTo>
                    <a:pt x="1663" y="3417"/>
                  </a:lnTo>
                  <a:lnTo>
                    <a:pt x="1645" y="3391"/>
                  </a:lnTo>
                  <a:lnTo>
                    <a:pt x="1627" y="3365"/>
                  </a:lnTo>
                  <a:lnTo>
                    <a:pt x="1605" y="3341"/>
                  </a:lnTo>
                  <a:lnTo>
                    <a:pt x="1583" y="3317"/>
                  </a:lnTo>
                  <a:lnTo>
                    <a:pt x="1561" y="3295"/>
                  </a:lnTo>
                  <a:lnTo>
                    <a:pt x="1537" y="3275"/>
                  </a:lnTo>
                  <a:lnTo>
                    <a:pt x="1493" y="3239"/>
                  </a:lnTo>
                  <a:lnTo>
                    <a:pt x="1453" y="3213"/>
                  </a:lnTo>
                  <a:lnTo>
                    <a:pt x="1425" y="3197"/>
                  </a:lnTo>
                  <a:lnTo>
                    <a:pt x="1425" y="3197"/>
                  </a:lnTo>
                  <a:lnTo>
                    <a:pt x="1407" y="3189"/>
                  </a:lnTo>
                  <a:lnTo>
                    <a:pt x="1387" y="3183"/>
                  </a:lnTo>
                  <a:lnTo>
                    <a:pt x="1367" y="3179"/>
                  </a:lnTo>
                  <a:lnTo>
                    <a:pt x="1345" y="3177"/>
                  </a:lnTo>
                  <a:lnTo>
                    <a:pt x="1323" y="3177"/>
                  </a:lnTo>
                  <a:lnTo>
                    <a:pt x="1301" y="3177"/>
                  </a:lnTo>
                  <a:lnTo>
                    <a:pt x="1279" y="3181"/>
                  </a:lnTo>
                  <a:lnTo>
                    <a:pt x="1257" y="3185"/>
                  </a:lnTo>
                  <a:lnTo>
                    <a:pt x="1235" y="3191"/>
                  </a:lnTo>
                  <a:lnTo>
                    <a:pt x="1211" y="3201"/>
                  </a:lnTo>
                  <a:lnTo>
                    <a:pt x="1191" y="3209"/>
                  </a:lnTo>
                  <a:lnTo>
                    <a:pt x="1169" y="3221"/>
                  </a:lnTo>
                  <a:lnTo>
                    <a:pt x="1147" y="3233"/>
                  </a:lnTo>
                  <a:lnTo>
                    <a:pt x="1127" y="3247"/>
                  </a:lnTo>
                  <a:lnTo>
                    <a:pt x="1109" y="3263"/>
                  </a:lnTo>
                  <a:lnTo>
                    <a:pt x="1089" y="3281"/>
                  </a:lnTo>
                  <a:lnTo>
                    <a:pt x="1089" y="3281"/>
                  </a:lnTo>
                  <a:lnTo>
                    <a:pt x="1073" y="3297"/>
                  </a:lnTo>
                  <a:lnTo>
                    <a:pt x="1053" y="3313"/>
                  </a:lnTo>
                  <a:lnTo>
                    <a:pt x="1007" y="3345"/>
                  </a:lnTo>
                  <a:lnTo>
                    <a:pt x="962" y="3373"/>
                  </a:lnTo>
                  <a:lnTo>
                    <a:pt x="942" y="3385"/>
                  </a:lnTo>
                  <a:lnTo>
                    <a:pt x="924" y="3391"/>
                  </a:lnTo>
                  <a:lnTo>
                    <a:pt x="924" y="3391"/>
                  </a:lnTo>
                  <a:lnTo>
                    <a:pt x="890" y="3369"/>
                  </a:lnTo>
                  <a:lnTo>
                    <a:pt x="844" y="3331"/>
                  </a:lnTo>
                  <a:lnTo>
                    <a:pt x="790" y="3285"/>
                  </a:lnTo>
                  <a:lnTo>
                    <a:pt x="732" y="3231"/>
                  </a:lnTo>
                  <a:lnTo>
                    <a:pt x="732" y="3231"/>
                  </a:lnTo>
                  <a:lnTo>
                    <a:pt x="706" y="3203"/>
                  </a:lnTo>
                  <a:lnTo>
                    <a:pt x="680" y="3173"/>
                  </a:lnTo>
                  <a:lnTo>
                    <a:pt x="656" y="3143"/>
                  </a:lnTo>
                  <a:lnTo>
                    <a:pt x="634" y="3113"/>
                  </a:lnTo>
                  <a:lnTo>
                    <a:pt x="614" y="3083"/>
                  </a:lnTo>
                  <a:lnTo>
                    <a:pt x="596" y="3057"/>
                  </a:lnTo>
                  <a:lnTo>
                    <a:pt x="582" y="3033"/>
                  </a:lnTo>
                  <a:lnTo>
                    <a:pt x="572" y="3013"/>
                  </a:lnTo>
                  <a:lnTo>
                    <a:pt x="572" y="3013"/>
                  </a:lnTo>
                  <a:lnTo>
                    <a:pt x="590" y="2983"/>
                  </a:lnTo>
                  <a:lnTo>
                    <a:pt x="616" y="2947"/>
                  </a:lnTo>
                  <a:lnTo>
                    <a:pt x="648" y="2911"/>
                  </a:lnTo>
                  <a:lnTo>
                    <a:pt x="682" y="2873"/>
                  </a:lnTo>
                  <a:lnTo>
                    <a:pt x="682" y="2873"/>
                  </a:lnTo>
                  <a:lnTo>
                    <a:pt x="700" y="2851"/>
                  </a:lnTo>
                  <a:lnTo>
                    <a:pt x="716" y="2827"/>
                  </a:lnTo>
                  <a:lnTo>
                    <a:pt x="728" y="2799"/>
                  </a:lnTo>
                  <a:lnTo>
                    <a:pt x="738" y="2769"/>
                  </a:lnTo>
                  <a:lnTo>
                    <a:pt x="746" y="2739"/>
                  </a:lnTo>
                  <a:lnTo>
                    <a:pt x="750" y="2707"/>
                  </a:lnTo>
                  <a:lnTo>
                    <a:pt x="754" y="2675"/>
                  </a:lnTo>
                  <a:lnTo>
                    <a:pt x="754" y="2641"/>
                  </a:lnTo>
                  <a:lnTo>
                    <a:pt x="754" y="2611"/>
                  </a:lnTo>
                  <a:lnTo>
                    <a:pt x="752" y="2579"/>
                  </a:lnTo>
                  <a:lnTo>
                    <a:pt x="746" y="2523"/>
                  </a:lnTo>
                  <a:lnTo>
                    <a:pt x="736" y="2477"/>
                  </a:lnTo>
                  <a:lnTo>
                    <a:pt x="728" y="2446"/>
                  </a:lnTo>
                  <a:lnTo>
                    <a:pt x="728" y="2446"/>
                  </a:lnTo>
                  <a:lnTo>
                    <a:pt x="720" y="2428"/>
                  </a:lnTo>
                  <a:lnTo>
                    <a:pt x="710" y="2410"/>
                  </a:lnTo>
                  <a:lnTo>
                    <a:pt x="698" y="2392"/>
                  </a:lnTo>
                  <a:lnTo>
                    <a:pt x="686" y="2376"/>
                  </a:lnTo>
                  <a:lnTo>
                    <a:pt x="670" y="2360"/>
                  </a:lnTo>
                  <a:lnTo>
                    <a:pt x="654" y="2346"/>
                  </a:lnTo>
                  <a:lnTo>
                    <a:pt x="636" y="2332"/>
                  </a:lnTo>
                  <a:lnTo>
                    <a:pt x="616" y="2320"/>
                  </a:lnTo>
                  <a:lnTo>
                    <a:pt x="596" y="2308"/>
                  </a:lnTo>
                  <a:lnTo>
                    <a:pt x="574" y="2298"/>
                  </a:lnTo>
                  <a:lnTo>
                    <a:pt x="552" y="2288"/>
                  </a:lnTo>
                  <a:lnTo>
                    <a:pt x="528" y="2282"/>
                  </a:lnTo>
                  <a:lnTo>
                    <a:pt x="504" y="2276"/>
                  </a:lnTo>
                  <a:lnTo>
                    <a:pt x="480" y="2272"/>
                  </a:lnTo>
                  <a:lnTo>
                    <a:pt x="456" y="2268"/>
                  </a:lnTo>
                  <a:lnTo>
                    <a:pt x="430" y="2268"/>
                  </a:lnTo>
                  <a:lnTo>
                    <a:pt x="430" y="2268"/>
                  </a:lnTo>
                  <a:lnTo>
                    <a:pt x="406" y="2268"/>
                  </a:lnTo>
                  <a:lnTo>
                    <a:pt x="380" y="2264"/>
                  </a:lnTo>
                  <a:lnTo>
                    <a:pt x="326" y="2256"/>
                  </a:lnTo>
                  <a:lnTo>
                    <a:pt x="274" y="2244"/>
                  </a:lnTo>
                  <a:lnTo>
                    <a:pt x="254" y="2238"/>
                  </a:lnTo>
                  <a:lnTo>
                    <a:pt x="236" y="2230"/>
                  </a:lnTo>
                  <a:lnTo>
                    <a:pt x="236" y="2230"/>
                  </a:lnTo>
                  <a:lnTo>
                    <a:pt x="228" y="2190"/>
                  </a:lnTo>
                  <a:lnTo>
                    <a:pt x="220" y="2132"/>
                  </a:lnTo>
                  <a:lnTo>
                    <a:pt x="216" y="2060"/>
                  </a:lnTo>
                  <a:lnTo>
                    <a:pt x="214" y="1980"/>
                  </a:lnTo>
                  <a:lnTo>
                    <a:pt x="214" y="1980"/>
                  </a:lnTo>
                  <a:lnTo>
                    <a:pt x="214" y="1942"/>
                  </a:lnTo>
                  <a:lnTo>
                    <a:pt x="218" y="1904"/>
                  </a:lnTo>
                  <a:lnTo>
                    <a:pt x="222" y="1864"/>
                  </a:lnTo>
                  <a:lnTo>
                    <a:pt x="226" y="1828"/>
                  </a:lnTo>
                  <a:lnTo>
                    <a:pt x="234" y="1792"/>
                  </a:lnTo>
                  <a:lnTo>
                    <a:pt x="240" y="1760"/>
                  </a:lnTo>
                  <a:lnTo>
                    <a:pt x="248" y="1734"/>
                  </a:lnTo>
                  <a:lnTo>
                    <a:pt x="254" y="1712"/>
                  </a:lnTo>
                  <a:lnTo>
                    <a:pt x="254" y="1712"/>
                  </a:lnTo>
                  <a:lnTo>
                    <a:pt x="288" y="1706"/>
                  </a:lnTo>
                  <a:lnTo>
                    <a:pt x="332" y="1698"/>
                  </a:lnTo>
                  <a:lnTo>
                    <a:pt x="380" y="1694"/>
                  </a:lnTo>
                  <a:lnTo>
                    <a:pt x="430" y="1692"/>
                  </a:lnTo>
                  <a:lnTo>
                    <a:pt x="430" y="1692"/>
                  </a:lnTo>
                  <a:lnTo>
                    <a:pt x="460" y="1690"/>
                  </a:lnTo>
                  <a:lnTo>
                    <a:pt x="488" y="1684"/>
                  </a:lnTo>
                  <a:lnTo>
                    <a:pt x="516" y="1672"/>
                  </a:lnTo>
                  <a:lnTo>
                    <a:pt x="544" y="1658"/>
                  </a:lnTo>
                  <a:lnTo>
                    <a:pt x="572" y="1642"/>
                  </a:lnTo>
                  <a:lnTo>
                    <a:pt x="598" y="1622"/>
                  </a:lnTo>
                  <a:lnTo>
                    <a:pt x="622" y="1602"/>
                  </a:lnTo>
                  <a:lnTo>
                    <a:pt x="646" y="1578"/>
                  </a:lnTo>
                  <a:lnTo>
                    <a:pt x="668" y="1556"/>
                  </a:lnTo>
                  <a:lnTo>
                    <a:pt x="688" y="1534"/>
                  </a:lnTo>
                  <a:lnTo>
                    <a:pt x="724" y="1488"/>
                  </a:lnTo>
                  <a:lnTo>
                    <a:pt x="750" y="1451"/>
                  </a:lnTo>
                  <a:lnTo>
                    <a:pt x="766" y="1421"/>
                  </a:lnTo>
                  <a:lnTo>
                    <a:pt x="766" y="1421"/>
                  </a:lnTo>
                  <a:lnTo>
                    <a:pt x="774" y="1403"/>
                  </a:lnTo>
                  <a:lnTo>
                    <a:pt x="780" y="1383"/>
                  </a:lnTo>
                  <a:lnTo>
                    <a:pt x="784" y="1363"/>
                  </a:lnTo>
                  <a:lnTo>
                    <a:pt x="786" y="1341"/>
                  </a:lnTo>
                  <a:lnTo>
                    <a:pt x="786" y="1321"/>
                  </a:lnTo>
                  <a:lnTo>
                    <a:pt x="784" y="1299"/>
                  </a:lnTo>
                  <a:lnTo>
                    <a:pt x="782" y="1275"/>
                  </a:lnTo>
                  <a:lnTo>
                    <a:pt x="776" y="1253"/>
                  </a:lnTo>
                  <a:lnTo>
                    <a:pt x="770" y="1231"/>
                  </a:lnTo>
                  <a:lnTo>
                    <a:pt x="762" y="1209"/>
                  </a:lnTo>
                  <a:lnTo>
                    <a:pt x="752" y="1187"/>
                  </a:lnTo>
                  <a:lnTo>
                    <a:pt x="742" y="1165"/>
                  </a:lnTo>
                  <a:lnTo>
                    <a:pt x="728" y="1145"/>
                  </a:lnTo>
                  <a:lnTo>
                    <a:pt x="714" y="1125"/>
                  </a:lnTo>
                  <a:lnTo>
                    <a:pt x="698" y="1105"/>
                  </a:lnTo>
                  <a:lnTo>
                    <a:pt x="682" y="1087"/>
                  </a:lnTo>
                  <a:lnTo>
                    <a:pt x="682" y="1087"/>
                  </a:lnTo>
                  <a:lnTo>
                    <a:pt x="666" y="1069"/>
                  </a:lnTo>
                  <a:lnTo>
                    <a:pt x="648" y="1049"/>
                  </a:lnTo>
                  <a:lnTo>
                    <a:pt x="616" y="1003"/>
                  </a:lnTo>
                  <a:lnTo>
                    <a:pt x="588" y="959"/>
                  </a:lnTo>
                  <a:lnTo>
                    <a:pt x="578" y="939"/>
                  </a:lnTo>
                  <a:lnTo>
                    <a:pt x="570" y="923"/>
                  </a:lnTo>
                  <a:lnTo>
                    <a:pt x="570" y="923"/>
                  </a:lnTo>
                  <a:lnTo>
                    <a:pt x="594" y="887"/>
                  </a:lnTo>
                  <a:lnTo>
                    <a:pt x="630" y="841"/>
                  </a:lnTo>
                  <a:lnTo>
                    <a:pt x="676" y="787"/>
                  </a:lnTo>
                  <a:lnTo>
                    <a:pt x="732" y="729"/>
                  </a:lnTo>
                  <a:lnTo>
                    <a:pt x="732" y="729"/>
                  </a:lnTo>
                  <a:lnTo>
                    <a:pt x="760" y="703"/>
                  </a:lnTo>
                  <a:lnTo>
                    <a:pt x="788" y="679"/>
                  </a:lnTo>
                  <a:lnTo>
                    <a:pt x="820" y="653"/>
                  </a:lnTo>
                  <a:lnTo>
                    <a:pt x="850" y="631"/>
                  </a:lnTo>
                  <a:lnTo>
                    <a:pt x="878" y="611"/>
                  </a:lnTo>
                  <a:lnTo>
                    <a:pt x="906" y="593"/>
                  </a:lnTo>
                  <a:lnTo>
                    <a:pt x="930" y="579"/>
                  </a:lnTo>
                  <a:lnTo>
                    <a:pt x="950" y="569"/>
                  </a:lnTo>
                  <a:lnTo>
                    <a:pt x="950" y="569"/>
                  </a:lnTo>
                  <a:lnTo>
                    <a:pt x="980" y="589"/>
                  </a:lnTo>
                  <a:lnTo>
                    <a:pt x="1015" y="615"/>
                  </a:lnTo>
                  <a:lnTo>
                    <a:pt x="1053" y="645"/>
                  </a:lnTo>
                  <a:lnTo>
                    <a:pt x="1089" y="679"/>
                  </a:lnTo>
                  <a:lnTo>
                    <a:pt x="1089" y="679"/>
                  </a:lnTo>
                  <a:lnTo>
                    <a:pt x="1111" y="699"/>
                  </a:lnTo>
                  <a:lnTo>
                    <a:pt x="1137" y="713"/>
                  </a:lnTo>
                  <a:lnTo>
                    <a:pt x="1165" y="727"/>
                  </a:lnTo>
                  <a:lnTo>
                    <a:pt x="1193" y="735"/>
                  </a:lnTo>
                  <a:lnTo>
                    <a:pt x="1225" y="743"/>
                  </a:lnTo>
                  <a:lnTo>
                    <a:pt x="1257" y="747"/>
                  </a:lnTo>
                  <a:lnTo>
                    <a:pt x="1289" y="751"/>
                  </a:lnTo>
                  <a:lnTo>
                    <a:pt x="1321" y="751"/>
                  </a:lnTo>
                  <a:lnTo>
                    <a:pt x="1353" y="751"/>
                  </a:lnTo>
                  <a:lnTo>
                    <a:pt x="1383" y="749"/>
                  </a:lnTo>
                  <a:lnTo>
                    <a:pt x="1439" y="743"/>
                  </a:lnTo>
                  <a:lnTo>
                    <a:pt x="1485" y="735"/>
                  </a:lnTo>
                  <a:lnTo>
                    <a:pt x="1517" y="725"/>
                  </a:lnTo>
                  <a:lnTo>
                    <a:pt x="1517" y="725"/>
                  </a:lnTo>
                  <a:lnTo>
                    <a:pt x="1537" y="717"/>
                  </a:lnTo>
                  <a:lnTo>
                    <a:pt x="1555" y="709"/>
                  </a:lnTo>
                  <a:lnTo>
                    <a:pt x="1571" y="697"/>
                  </a:lnTo>
                  <a:lnTo>
                    <a:pt x="1589" y="683"/>
                  </a:lnTo>
                  <a:lnTo>
                    <a:pt x="1605" y="667"/>
                  </a:lnTo>
                  <a:lnTo>
                    <a:pt x="1619" y="651"/>
                  </a:lnTo>
                  <a:lnTo>
                    <a:pt x="1633" y="633"/>
                  </a:lnTo>
                  <a:lnTo>
                    <a:pt x="1645" y="613"/>
                  </a:lnTo>
                  <a:lnTo>
                    <a:pt x="1657" y="593"/>
                  </a:lnTo>
                  <a:lnTo>
                    <a:pt x="1667" y="573"/>
                  </a:lnTo>
                  <a:lnTo>
                    <a:pt x="1675" y="549"/>
                  </a:lnTo>
                  <a:lnTo>
                    <a:pt x="1683" y="527"/>
                  </a:lnTo>
                  <a:lnTo>
                    <a:pt x="1689" y="503"/>
                  </a:lnTo>
                  <a:lnTo>
                    <a:pt x="1693" y="480"/>
                  </a:lnTo>
                  <a:lnTo>
                    <a:pt x="1695" y="454"/>
                  </a:lnTo>
                  <a:lnTo>
                    <a:pt x="1697" y="430"/>
                  </a:lnTo>
                  <a:lnTo>
                    <a:pt x="1697" y="430"/>
                  </a:lnTo>
                  <a:lnTo>
                    <a:pt x="1697" y="406"/>
                  </a:lnTo>
                  <a:lnTo>
                    <a:pt x="1699" y="380"/>
                  </a:lnTo>
                  <a:lnTo>
                    <a:pt x="1709" y="324"/>
                  </a:lnTo>
                  <a:lnTo>
                    <a:pt x="1721" y="274"/>
                  </a:lnTo>
                  <a:lnTo>
                    <a:pt x="1727" y="252"/>
                  </a:lnTo>
                  <a:lnTo>
                    <a:pt x="1733" y="234"/>
                  </a:lnTo>
                  <a:lnTo>
                    <a:pt x="1733" y="234"/>
                  </a:lnTo>
                  <a:lnTo>
                    <a:pt x="1775" y="226"/>
                  </a:lnTo>
                  <a:lnTo>
                    <a:pt x="1833" y="220"/>
                  </a:lnTo>
                  <a:lnTo>
                    <a:pt x="1905" y="214"/>
                  </a:lnTo>
                  <a:lnTo>
                    <a:pt x="1985" y="212"/>
                  </a:lnTo>
                  <a:lnTo>
                    <a:pt x="1985" y="212"/>
                  </a:lnTo>
                  <a:lnTo>
                    <a:pt x="2023" y="212"/>
                  </a:lnTo>
                  <a:lnTo>
                    <a:pt x="2061" y="216"/>
                  </a:lnTo>
                  <a:lnTo>
                    <a:pt x="2099" y="220"/>
                  </a:lnTo>
                  <a:lnTo>
                    <a:pt x="2137" y="226"/>
                  </a:lnTo>
                  <a:lnTo>
                    <a:pt x="2173" y="232"/>
                  </a:lnTo>
                  <a:lnTo>
                    <a:pt x="2203" y="238"/>
                  </a:lnTo>
                  <a:lnTo>
                    <a:pt x="2231" y="246"/>
                  </a:lnTo>
                  <a:lnTo>
                    <a:pt x="2251" y="252"/>
                  </a:lnTo>
                  <a:lnTo>
                    <a:pt x="2251" y="252"/>
                  </a:lnTo>
                  <a:lnTo>
                    <a:pt x="2259" y="288"/>
                  </a:lnTo>
                  <a:lnTo>
                    <a:pt x="2265" y="330"/>
                  </a:lnTo>
                  <a:lnTo>
                    <a:pt x="2271" y="380"/>
                  </a:lnTo>
                  <a:lnTo>
                    <a:pt x="2273" y="430"/>
                  </a:lnTo>
                  <a:lnTo>
                    <a:pt x="2273" y="430"/>
                  </a:lnTo>
                  <a:lnTo>
                    <a:pt x="2275" y="458"/>
                  </a:lnTo>
                  <a:lnTo>
                    <a:pt x="2281" y="488"/>
                  </a:lnTo>
                  <a:lnTo>
                    <a:pt x="2293" y="515"/>
                  </a:lnTo>
                  <a:lnTo>
                    <a:pt x="2307" y="541"/>
                  </a:lnTo>
                  <a:lnTo>
                    <a:pt x="2323" y="569"/>
                  </a:lnTo>
                  <a:lnTo>
                    <a:pt x="2343" y="595"/>
                  </a:lnTo>
                  <a:lnTo>
                    <a:pt x="2363" y="619"/>
                  </a:lnTo>
                  <a:lnTo>
                    <a:pt x="2385" y="643"/>
                  </a:lnTo>
                  <a:lnTo>
                    <a:pt x="2409" y="665"/>
                  </a:lnTo>
                  <a:lnTo>
                    <a:pt x="2431" y="685"/>
                  </a:lnTo>
                  <a:lnTo>
                    <a:pt x="2475" y="721"/>
                  </a:lnTo>
                  <a:lnTo>
                    <a:pt x="2515" y="747"/>
                  </a:lnTo>
                  <a:lnTo>
                    <a:pt x="2543" y="763"/>
                  </a:lnTo>
                  <a:lnTo>
                    <a:pt x="2543" y="763"/>
                  </a:lnTo>
                  <a:lnTo>
                    <a:pt x="2563" y="771"/>
                  </a:lnTo>
                  <a:lnTo>
                    <a:pt x="2581" y="777"/>
                  </a:lnTo>
                  <a:lnTo>
                    <a:pt x="2603" y="781"/>
                  </a:lnTo>
                  <a:lnTo>
                    <a:pt x="2623" y="783"/>
                  </a:lnTo>
                  <a:lnTo>
                    <a:pt x="2645" y="783"/>
                  </a:lnTo>
                  <a:lnTo>
                    <a:pt x="2667" y="783"/>
                  </a:lnTo>
                  <a:lnTo>
                    <a:pt x="2689" y="779"/>
                  </a:lnTo>
                  <a:lnTo>
                    <a:pt x="2711" y="775"/>
                  </a:lnTo>
                  <a:lnTo>
                    <a:pt x="2735" y="767"/>
                  </a:lnTo>
                  <a:lnTo>
                    <a:pt x="2757" y="759"/>
                  </a:lnTo>
                  <a:lnTo>
                    <a:pt x="2779" y="751"/>
                  </a:lnTo>
                  <a:lnTo>
                    <a:pt x="2801" y="739"/>
                  </a:lnTo>
                  <a:lnTo>
                    <a:pt x="2821" y="727"/>
                  </a:lnTo>
                  <a:lnTo>
                    <a:pt x="2841" y="713"/>
                  </a:lnTo>
                  <a:lnTo>
                    <a:pt x="2861" y="697"/>
                  </a:lnTo>
                  <a:lnTo>
                    <a:pt x="2879" y="679"/>
                  </a:lnTo>
                  <a:lnTo>
                    <a:pt x="2879" y="679"/>
                  </a:lnTo>
                  <a:lnTo>
                    <a:pt x="2897" y="663"/>
                  </a:lnTo>
                  <a:lnTo>
                    <a:pt x="2917" y="647"/>
                  </a:lnTo>
                  <a:lnTo>
                    <a:pt x="2961" y="615"/>
                  </a:lnTo>
                  <a:lnTo>
                    <a:pt x="3008" y="587"/>
                  </a:lnTo>
                  <a:lnTo>
                    <a:pt x="3028" y="575"/>
                  </a:lnTo>
                  <a:lnTo>
                    <a:pt x="3044" y="569"/>
                  </a:lnTo>
                  <a:lnTo>
                    <a:pt x="3044" y="569"/>
                  </a:lnTo>
                  <a:lnTo>
                    <a:pt x="3078" y="593"/>
                  </a:lnTo>
                  <a:lnTo>
                    <a:pt x="3124" y="629"/>
                  </a:lnTo>
                  <a:lnTo>
                    <a:pt x="3178" y="675"/>
                  </a:lnTo>
                  <a:lnTo>
                    <a:pt x="3236" y="729"/>
                  </a:lnTo>
                  <a:lnTo>
                    <a:pt x="3236" y="729"/>
                  </a:lnTo>
                  <a:lnTo>
                    <a:pt x="3262" y="757"/>
                  </a:lnTo>
                  <a:lnTo>
                    <a:pt x="3288" y="787"/>
                  </a:lnTo>
                  <a:lnTo>
                    <a:pt x="3312" y="817"/>
                  </a:lnTo>
                  <a:lnTo>
                    <a:pt x="3336" y="847"/>
                  </a:lnTo>
                  <a:lnTo>
                    <a:pt x="3356" y="877"/>
                  </a:lnTo>
                  <a:lnTo>
                    <a:pt x="3374" y="903"/>
                  </a:lnTo>
                  <a:lnTo>
                    <a:pt x="3388" y="927"/>
                  </a:lnTo>
                  <a:lnTo>
                    <a:pt x="3398" y="947"/>
                  </a:lnTo>
                  <a:lnTo>
                    <a:pt x="3398" y="947"/>
                  </a:lnTo>
                  <a:lnTo>
                    <a:pt x="3378" y="977"/>
                  </a:lnTo>
                  <a:lnTo>
                    <a:pt x="3352" y="1013"/>
                  </a:lnTo>
                  <a:lnTo>
                    <a:pt x="3322" y="1049"/>
                  </a:lnTo>
                  <a:lnTo>
                    <a:pt x="3288" y="1087"/>
                  </a:lnTo>
                  <a:lnTo>
                    <a:pt x="3288" y="1087"/>
                  </a:lnTo>
                  <a:lnTo>
                    <a:pt x="3268" y="1109"/>
                  </a:lnTo>
                  <a:lnTo>
                    <a:pt x="3252" y="1133"/>
                  </a:lnTo>
                  <a:lnTo>
                    <a:pt x="3240" y="1161"/>
                  </a:lnTo>
                  <a:lnTo>
                    <a:pt x="3230" y="1191"/>
                  </a:lnTo>
                  <a:lnTo>
                    <a:pt x="3224" y="1221"/>
                  </a:lnTo>
                  <a:lnTo>
                    <a:pt x="3218" y="1253"/>
                  </a:lnTo>
                  <a:lnTo>
                    <a:pt x="3216" y="1285"/>
                  </a:lnTo>
                  <a:lnTo>
                    <a:pt x="3214" y="1317"/>
                  </a:lnTo>
                  <a:lnTo>
                    <a:pt x="3216" y="1349"/>
                  </a:lnTo>
                  <a:lnTo>
                    <a:pt x="3218" y="1381"/>
                  </a:lnTo>
                  <a:lnTo>
                    <a:pt x="3224" y="1437"/>
                  </a:lnTo>
                  <a:lnTo>
                    <a:pt x="3232" y="1483"/>
                  </a:lnTo>
                  <a:lnTo>
                    <a:pt x="3242" y="1514"/>
                  </a:lnTo>
                  <a:lnTo>
                    <a:pt x="3242" y="1514"/>
                  </a:lnTo>
                  <a:lnTo>
                    <a:pt x="3248" y="1532"/>
                  </a:lnTo>
                  <a:lnTo>
                    <a:pt x="3258" y="1550"/>
                  </a:lnTo>
                  <a:lnTo>
                    <a:pt x="3270" y="1568"/>
                  </a:lnTo>
                  <a:lnTo>
                    <a:pt x="3284" y="1584"/>
                  </a:lnTo>
                  <a:lnTo>
                    <a:pt x="3298" y="1600"/>
                  </a:lnTo>
                  <a:lnTo>
                    <a:pt x="3316" y="1614"/>
                  </a:lnTo>
                  <a:lnTo>
                    <a:pt x="3334" y="1628"/>
                  </a:lnTo>
                  <a:lnTo>
                    <a:pt x="3352" y="1640"/>
                  </a:lnTo>
                  <a:lnTo>
                    <a:pt x="3372" y="1652"/>
                  </a:lnTo>
                  <a:lnTo>
                    <a:pt x="3394" y="1662"/>
                  </a:lnTo>
                  <a:lnTo>
                    <a:pt x="3416" y="1672"/>
                  </a:lnTo>
                  <a:lnTo>
                    <a:pt x="3440" y="1678"/>
                  </a:lnTo>
                  <a:lnTo>
                    <a:pt x="3464" y="1684"/>
                  </a:lnTo>
                  <a:lnTo>
                    <a:pt x="3488" y="1688"/>
                  </a:lnTo>
                  <a:lnTo>
                    <a:pt x="3514" y="1692"/>
                  </a:lnTo>
                  <a:lnTo>
                    <a:pt x="3538" y="1692"/>
                  </a:lnTo>
                  <a:lnTo>
                    <a:pt x="3538" y="1692"/>
                  </a:lnTo>
                  <a:lnTo>
                    <a:pt x="3588" y="1694"/>
                  </a:lnTo>
                  <a:lnTo>
                    <a:pt x="3636" y="1698"/>
                  </a:lnTo>
                  <a:lnTo>
                    <a:pt x="3680" y="1706"/>
                  </a:lnTo>
                  <a:lnTo>
                    <a:pt x="3714" y="1712"/>
                  </a:lnTo>
                  <a:lnTo>
                    <a:pt x="3714" y="1712"/>
                  </a:lnTo>
                  <a:lnTo>
                    <a:pt x="3722" y="1734"/>
                  </a:lnTo>
                  <a:lnTo>
                    <a:pt x="3728" y="1760"/>
                  </a:lnTo>
                  <a:lnTo>
                    <a:pt x="3736" y="1792"/>
                  </a:lnTo>
                  <a:lnTo>
                    <a:pt x="3742" y="1828"/>
                  </a:lnTo>
                  <a:lnTo>
                    <a:pt x="3748" y="1864"/>
                  </a:lnTo>
                  <a:lnTo>
                    <a:pt x="3752" y="1904"/>
                  </a:lnTo>
                  <a:lnTo>
                    <a:pt x="3754" y="1942"/>
                  </a:lnTo>
                  <a:lnTo>
                    <a:pt x="3756" y="1980"/>
                  </a:lnTo>
                  <a:lnTo>
                    <a:pt x="3756" y="1980"/>
                  </a:lnTo>
                  <a:lnTo>
                    <a:pt x="3754" y="2018"/>
                  </a:lnTo>
                  <a:lnTo>
                    <a:pt x="3752" y="2056"/>
                  </a:lnTo>
                  <a:lnTo>
                    <a:pt x="3748" y="2096"/>
                  </a:lnTo>
                  <a:lnTo>
                    <a:pt x="3742" y="2132"/>
                  </a:lnTo>
                  <a:lnTo>
                    <a:pt x="3736" y="2168"/>
                  </a:lnTo>
                  <a:lnTo>
                    <a:pt x="3728" y="2200"/>
                  </a:lnTo>
                  <a:lnTo>
                    <a:pt x="3722" y="2226"/>
                  </a:lnTo>
                  <a:lnTo>
                    <a:pt x="3714" y="2248"/>
                  </a:lnTo>
                  <a:lnTo>
                    <a:pt x="3714" y="2248"/>
                  </a:lnTo>
                  <a:close/>
                </a:path>
              </a:pathLst>
            </a:custGeom>
            <a:solidFill>
              <a:schemeClr val="accent2"/>
            </a:solidFill>
            <a:ln>
              <a:solidFill>
                <a:schemeClr val="bg2"/>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sp>
          <p:nvSpPr>
            <p:cNvPr id="50" name="Freeform 54"/>
            <p:cNvSpPr>
              <a:spLocks noEditPoints="1"/>
            </p:cNvSpPr>
            <p:nvPr/>
          </p:nvSpPr>
          <p:spPr bwMode="auto">
            <a:xfrm>
              <a:off x="4818063" y="2144713"/>
              <a:ext cx="2559050" cy="2555875"/>
            </a:xfrm>
            <a:custGeom>
              <a:avLst/>
              <a:gdLst>
                <a:gd name="T0" fmla="*/ 682 w 1612"/>
                <a:gd name="T1" fmla="*/ 10 h 1610"/>
                <a:gd name="T2" fmla="*/ 492 w 1612"/>
                <a:gd name="T3" fmla="*/ 64 h 1610"/>
                <a:gd name="T4" fmla="*/ 324 w 1612"/>
                <a:gd name="T5" fmla="*/ 160 h 1610"/>
                <a:gd name="T6" fmla="*/ 184 w 1612"/>
                <a:gd name="T7" fmla="*/ 294 h 1610"/>
                <a:gd name="T8" fmla="*/ 80 w 1612"/>
                <a:gd name="T9" fmla="*/ 457 h 1610"/>
                <a:gd name="T10" fmla="*/ 16 w 1612"/>
                <a:gd name="T11" fmla="*/ 643 h 1610"/>
                <a:gd name="T12" fmla="*/ 0 w 1612"/>
                <a:gd name="T13" fmla="*/ 805 h 1610"/>
                <a:gd name="T14" fmla="*/ 24 w 1612"/>
                <a:gd name="T15" fmla="*/ 1007 h 1610"/>
                <a:gd name="T16" fmla="*/ 96 w 1612"/>
                <a:gd name="T17" fmla="*/ 1189 h 1610"/>
                <a:gd name="T18" fmla="*/ 210 w 1612"/>
                <a:gd name="T19" fmla="*/ 1346 h 1610"/>
                <a:gd name="T20" fmla="*/ 356 w 1612"/>
                <a:gd name="T21" fmla="*/ 1472 h 1610"/>
                <a:gd name="T22" fmla="*/ 528 w 1612"/>
                <a:gd name="T23" fmla="*/ 1560 h 1610"/>
                <a:gd name="T24" fmla="*/ 724 w 1612"/>
                <a:gd name="T25" fmla="*/ 1606 h 1610"/>
                <a:gd name="T26" fmla="*/ 888 w 1612"/>
                <a:gd name="T27" fmla="*/ 1606 h 1610"/>
                <a:gd name="T28" fmla="*/ 1082 w 1612"/>
                <a:gd name="T29" fmla="*/ 1560 h 1610"/>
                <a:gd name="T30" fmla="*/ 1256 w 1612"/>
                <a:gd name="T31" fmla="*/ 1472 h 1610"/>
                <a:gd name="T32" fmla="*/ 1402 w 1612"/>
                <a:gd name="T33" fmla="*/ 1346 h 1610"/>
                <a:gd name="T34" fmla="*/ 1514 w 1612"/>
                <a:gd name="T35" fmla="*/ 1189 h 1610"/>
                <a:gd name="T36" fmla="*/ 1586 w 1612"/>
                <a:gd name="T37" fmla="*/ 1007 h 1610"/>
                <a:gd name="T38" fmla="*/ 1612 w 1612"/>
                <a:gd name="T39" fmla="*/ 805 h 1610"/>
                <a:gd name="T40" fmla="*/ 1594 w 1612"/>
                <a:gd name="T41" fmla="*/ 643 h 1610"/>
                <a:gd name="T42" fmla="*/ 1532 w 1612"/>
                <a:gd name="T43" fmla="*/ 457 h 1610"/>
                <a:gd name="T44" fmla="*/ 1426 w 1612"/>
                <a:gd name="T45" fmla="*/ 294 h 1610"/>
                <a:gd name="T46" fmla="*/ 1288 w 1612"/>
                <a:gd name="T47" fmla="*/ 160 h 1610"/>
                <a:gd name="T48" fmla="*/ 1118 w 1612"/>
                <a:gd name="T49" fmla="*/ 64 h 1610"/>
                <a:gd name="T50" fmla="*/ 928 w 1612"/>
                <a:gd name="T51" fmla="*/ 10 h 1610"/>
                <a:gd name="T52" fmla="*/ 806 w 1612"/>
                <a:gd name="T53" fmla="*/ 1398 h 1610"/>
                <a:gd name="T54" fmla="*/ 686 w 1612"/>
                <a:gd name="T55" fmla="*/ 1386 h 1610"/>
                <a:gd name="T56" fmla="*/ 548 w 1612"/>
                <a:gd name="T57" fmla="*/ 1338 h 1610"/>
                <a:gd name="T58" fmla="*/ 428 w 1612"/>
                <a:gd name="T59" fmla="*/ 1263 h 1610"/>
                <a:gd name="T60" fmla="*/ 330 w 1612"/>
                <a:gd name="T61" fmla="*/ 1159 h 1610"/>
                <a:gd name="T62" fmla="*/ 258 w 1612"/>
                <a:gd name="T63" fmla="*/ 1035 h 1610"/>
                <a:gd name="T64" fmla="*/ 218 w 1612"/>
                <a:gd name="T65" fmla="*/ 895 h 1610"/>
                <a:gd name="T66" fmla="*/ 212 w 1612"/>
                <a:gd name="T67" fmla="*/ 775 h 1610"/>
                <a:gd name="T68" fmla="*/ 238 w 1612"/>
                <a:gd name="T69" fmla="*/ 629 h 1610"/>
                <a:gd name="T70" fmla="*/ 298 w 1612"/>
                <a:gd name="T71" fmla="*/ 497 h 1610"/>
                <a:gd name="T72" fmla="*/ 386 w 1612"/>
                <a:gd name="T73" fmla="*/ 385 h 1610"/>
                <a:gd name="T74" fmla="*/ 498 w 1612"/>
                <a:gd name="T75" fmla="*/ 298 h 1610"/>
                <a:gd name="T76" fmla="*/ 630 w 1612"/>
                <a:gd name="T77" fmla="*/ 240 h 1610"/>
                <a:gd name="T78" fmla="*/ 774 w 1612"/>
                <a:gd name="T79" fmla="*/ 214 h 1610"/>
                <a:gd name="T80" fmla="*/ 896 w 1612"/>
                <a:gd name="T81" fmla="*/ 220 h 1610"/>
                <a:gd name="T82" fmla="*/ 1036 w 1612"/>
                <a:gd name="T83" fmla="*/ 260 h 1610"/>
                <a:gd name="T84" fmla="*/ 1160 w 1612"/>
                <a:gd name="T85" fmla="*/ 329 h 1610"/>
                <a:gd name="T86" fmla="*/ 1262 w 1612"/>
                <a:gd name="T87" fmla="*/ 427 h 1610"/>
                <a:gd name="T88" fmla="*/ 1340 w 1612"/>
                <a:gd name="T89" fmla="*/ 549 h 1610"/>
                <a:gd name="T90" fmla="*/ 1386 w 1612"/>
                <a:gd name="T91" fmla="*/ 685 h 1610"/>
                <a:gd name="T92" fmla="*/ 1398 w 1612"/>
                <a:gd name="T93" fmla="*/ 805 h 1610"/>
                <a:gd name="T94" fmla="*/ 1380 w 1612"/>
                <a:gd name="T95" fmla="*/ 953 h 1610"/>
                <a:gd name="T96" fmla="*/ 1326 w 1612"/>
                <a:gd name="T97" fmla="*/ 1087 h 1610"/>
                <a:gd name="T98" fmla="*/ 1244 w 1612"/>
                <a:gd name="T99" fmla="*/ 1203 h 1610"/>
                <a:gd name="T100" fmla="*/ 1136 w 1612"/>
                <a:gd name="T101" fmla="*/ 1297 h 1610"/>
                <a:gd name="T102" fmla="*/ 1010 w 1612"/>
                <a:gd name="T103" fmla="*/ 1362 h 1610"/>
                <a:gd name="T104" fmla="*/ 866 w 1612"/>
                <a:gd name="T105" fmla="*/ 1394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2" h="1610">
                  <a:moveTo>
                    <a:pt x="806" y="0"/>
                  </a:moveTo>
                  <a:lnTo>
                    <a:pt x="806" y="0"/>
                  </a:lnTo>
                  <a:lnTo>
                    <a:pt x="764" y="2"/>
                  </a:lnTo>
                  <a:lnTo>
                    <a:pt x="724" y="4"/>
                  </a:lnTo>
                  <a:lnTo>
                    <a:pt x="682" y="10"/>
                  </a:lnTo>
                  <a:lnTo>
                    <a:pt x="644" y="16"/>
                  </a:lnTo>
                  <a:lnTo>
                    <a:pt x="604" y="26"/>
                  </a:lnTo>
                  <a:lnTo>
                    <a:pt x="566" y="36"/>
                  </a:lnTo>
                  <a:lnTo>
                    <a:pt x="528" y="50"/>
                  </a:lnTo>
                  <a:lnTo>
                    <a:pt x="492" y="64"/>
                  </a:lnTo>
                  <a:lnTo>
                    <a:pt x="456" y="80"/>
                  </a:lnTo>
                  <a:lnTo>
                    <a:pt x="422" y="98"/>
                  </a:lnTo>
                  <a:lnTo>
                    <a:pt x="388" y="118"/>
                  </a:lnTo>
                  <a:lnTo>
                    <a:pt x="356" y="138"/>
                  </a:lnTo>
                  <a:lnTo>
                    <a:pt x="324" y="160"/>
                  </a:lnTo>
                  <a:lnTo>
                    <a:pt x="294" y="184"/>
                  </a:lnTo>
                  <a:lnTo>
                    <a:pt x="264" y="210"/>
                  </a:lnTo>
                  <a:lnTo>
                    <a:pt x="236" y="236"/>
                  </a:lnTo>
                  <a:lnTo>
                    <a:pt x="210" y="264"/>
                  </a:lnTo>
                  <a:lnTo>
                    <a:pt x="184" y="294"/>
                  </a:lnTo>
                  <a:lnTo>
                    <a:pt x="160" y="323"/>
                  </a:lnTo>
                  <a:lnTo>
                    <a:pt x="138" y="355"/>
                  </a:lnTo>
                  <a:lnTo>
                    <a:pt x="116" y="387"/>
                  </a:lnTo>
                  <a:lnTo>
                    <a:pt x="96" y="421"/>
                  </a:lnTo>
                  <a:lnTo>
                    <a:pt x="80" y="457"/>
                  </a:lnTo>
                  <a:lnTo>
                    <a:pt x="62" y="491"/>
                  </a:lnTo>
                  <a:lnTo>
                    <a:pt x="48" y="529"/>
                  </a:lnTo>
                  <a:lnTo>
                    <a:pt x="36" y="565"/>
                  </a:lnTo>
                  <a:lnTo>
                    <a:pt x="24" y="603"/>
                  </a:lnTo>
                  <a:lnTo>
                    <a:pt x="16" y="643"/>
                  </a:lnTo>
                  <a:lnTo>
                    <a:pt x="8" y="683"/>
                  </a:lnTo>
                  <a:lnTo>
                    <a:pt x="4" y="723"/>
                  </a:lnTo>
                  <a:lnTo>
                    <a:pt x="0" y="763"/>
                  </a:lnTo>
                  <a:lnTo>
                    <a:pt x="0" y="805"/>
                  </a:lnTo>
                  <a:lnTo>
                    <a:pt x="0" y="805"/>
                  </a:lnTo>
                  <a:lnTo>
                    <a:pt x="0" y="847"/>
                  </a:lnTo>
                  <a:lnTo>
                    <a:pt x="4" y="887"/>
                  </a:lnTo>
                  <a:lnTo>
                    <a:pt x="8" y="927"/>
                  </a:lnTo>
                  <a:lnTo>
                    <a:pt x="16" y="967"/>
                  </a:lnTo>
                  <a:lnTo>
                    <a:pt x="24" y="1007"/>
                  </a:lnTo>
                  <a:lnTo>
                    <a:pt x="36" y="1045"/>
                  </a:lnTo>
                  <a:lnTo>
                    <a:pt x="48" y="1081"/>
                  </a:lnTo>
                  <a:lnTo>
                    <a:pt x="62" y="1119"/>
                  </a:lnTo>
                  <a:lnTo>
                    <a:pt x="80" y="1155"/>
                  </a:lnTo>
                  <a:lnTo>
                    <a:pt x="96" y="1189"/>
                  </a:lnTo>
                  <a:lnTo>
                    <a:pt x="116" y="1223"/>
                  </a:lnTo>
                  <a:lnTo>
                    <a:pt x="138" y="1255"/>
                  </a:lnTo>
                  <a:lnTo>
                    <a:pt x="160" y="1287"/>
                  </a:lnTo>
                  <a:lnTo>
                    <a:pt x="184" y="1316"/>
                  </a:lnTo>
                  <a:lnTo>
                    <a:pt x="210" y="1346"/>
                  </a:lnTo>
                  <a:lnTo>
                    <a:pt x="236" y="1374"/>
                  </a:lnTo>
                  <a:lnTo>
                    <a:pt x="264" y="1400"/>
                  </a:lnTo>
                  <a:lnTo>
                    <a:pt x="294" y="1426"/>
                  </a:lnTo>
                  <a:lnTo>
                    <a:pt x="324" y="1450"/>
                  </a:lnTo>
                  <a:lnTo>
                    <a:pt x="356" y="1472"/>
                  </a:lnTo>
                  <a:lnTo>
                    <a:pt x="388" y="1494"/>
                  </a:lnTo>
                  <a:lnTo>
                    <a:pt x="422" y="1512"/>
                  </a:lnTo>
                  <a:lnTo>
                    <a:pt x="456" y="1530"/>
                  </a:lnTo>
                  <a:lnTo>
                    <a:pt x="492" y="1546"/>
                  </a:lnTo>
                  <a:lnTo>
                    <a:pt x="528" y="1560"/>
                  </a:lnTo>
                  <a:lnTo>
                    <a:pt x="566" y="1574"/>
                  </a:lnTo>
                  <a:lnTo>
                    <a:pt x="604" y="1584"/>
                  </a:lnTo>
                  <a:lnTo>
                    <a:pt x="644" y="1594"/>
                  </a:lnTo>
                  <a:lnTo>
                    <a:pt x="682" y="1600"/>
                  </a:lnTo>
                  <a:lnTo>
                    <a:pt x="724" y="1606"/>
                  </a:lnTo>
                  <a:lnTo>
                    <a:pt x="764" y="1608"/>
                  </a:lnTo>
                  <a:lnTo>
                    <a:pt x="806" y="1610"/>
                  </a:lnTo>
                  <a:lnTo>
                    <a:pt x="806" y="1610"/>
                  </a:lnTo>
                  <a:lnTo>
                    <a:pt x="846" y="1608"/>
                  </a:lnTo>
                  <a:lnTo>
                    <a:pt x="888" y="1606"/>
                  </a:lnTo>
                  <a:lnTo>
                    <a:pt x="928" y="1600"/>
                  </a:lnTo>
                  <a:lnTo>
                    <a:pt x="968" y="1594"/>
                  </a:lnTo>
                  <a:lnTo>
                    <a:pt x="1006" y="1584"/>
                  </a:lnTo>
                  <a:lnTo>
                    <a:pt x="1044" y="1574"/>
                  </a:lnTo>
                  <a:lnTo>
                    <a:pt x="1082" y="1560"/>
                  </a:lnTo>
                  <a:lnTo>
                    <a:pt x="1118" y="1546"/>
                  </a:lnTo>
                  <a:lnTo>
                    <a:pt x="1154" y="1530"/>
                  </a:lnTo>
                  <a:lnTo>
                    <a:pt x="1190" y="1512"/>
                  </a:lnTo>
                  <a:lnTo>
                    <a:pt x="1222" y="1494"/>
                  </a:lnTo>
                  <a:lnTo>
                    <a:pt x="1256" y="1472"/>
                  </a:lnTo>
                  <a:lnTo>
                    <a:pt x="1288" y="1450"/>
                  </a:lnTo>
                  <a:lnTo>
                    <a:pt x="1318" y="1426"/>
                  </a:lnTo>
                  <a:lnTo>
                    <a:pt x="1346" y="1400"/>
                  </a:lnTo>
                  <a:lnTo>
                    <a:pt x="1374" y="1374"/>
                  </a:lnTo>
                  <a:lnTo>
                    <a:pt x="1402" y="1346"/>
                  </a:lnTo>
                  <a:lnTo>
                    <a:pt x="1426" y="1316"/>
                  </a:lnTo>
                  <a:lnTo>
                    <a:pt x="1450" y="1287"/>
                  </a:lnTo>
                  <a:lnTo>
                    <a:pt x="1474" y="1255"/>
                  </a:lnTo>
                  <a:lnTo>
                    <a:pt x="1494" y="1223"/>
                  </a:lnTo>
                  <a:lnTo>
                    <a:pt x="1514" y="1189"/>
                  </a:lnTo>
                  <a:lnTo>
                    <a:pt x="1532" y="1155"/>
                  </a:lnTo>
                  <a:lnTo>
                    <a:pt x="1548" y="1119"/>
                  </a:lnTo>
                  <a:lnTo>
                    <a:pt x="1562" y="1081"/>
                  </a:lnTo>
                  <a:lnTo>
                    <a:pt x="1574" y="1045"/>
                  </a:lnTo>
                  <a:lnTo>
                    <a:pt x="1586" y="1007"/>
                  </a:lnTo>
                  <a:lnTo>
                    <a:pt x="1594" y="967"/>
                  </a:lnTo>
                  <a:lnTo>
                    <a:pt x="1602" y="927"/>
                  </a:lnTo>
                  <a:lnTo>
                    <a:pt x="1606" y="887"/>
                  </a:lnTo>
                  <a:lnTo>
                    <a:pt x="1610" y="847"/>
                  </a:lnTo>
                  <a:lnTo>
                    <a:pt x="1612" y="805"/>
                  </a:lnTo>
                  <a:lnTo>
                    <a:pt x="1612" y="805"/>
                  </a:lnTo>
                  <a:lnTo>
                    <a:pt x="1610" y="763"/>
                  </a:lnTo>
                  <a:lnTo>
                    <a:pt x="1606" y="723"/>
                  </a:lnTo>
                  <a:lnTo>
                    <a:pt x="1602" y="683"/>
                  </a:lnTo>
                  <a:lnTo>
                    <a:pt x="1594" y="643"/>
                  </a:lnTo>
                  <a:lnTo>
                    <a:pt x="1586" y="603"/>
                  </a:lnTo>
                  <a:lnTo>
                    <a:pt x="1574" y="565"/>
                  </a:lnTo>
                  <a:lnTo>
                    <a:pt x="1562" y="529"/>
                  </a:lnTo>
                  <a:lnTo>
                    <a:pt x="1548" y="491"/>
                  </a:lnTo>
                  <a:lnTo>
                    <a:pt x="1532" y="457"/>
                  </a:lnTo>
                  <a:lnTo>
                    <a:pt x="1514" y="421"/>
                  </a:lnTo>
                  <a:lnTo>
                    <a:pt x="1494" y="387"/>
                  </a:lnTo>
                  <a:lnTo>
                    <a:pt x="1474" y="355"/>
                  </a:lnTo>
                  <a:lnTo>
                    <a:pt x="1450" y="323"/>
                  </a:lnTo>
                  <a:lnTo>
                    <a:pt x="1426" y="294"/>
                  </a:lnTo>
                  <a:lnTo>
                    <a:pt x="1402" y="264"/>
                  </a:lnTo>
                  <a:lnTo>
                    <a:pt x="1374" y="236"/>
                  </a:lnTo>
                  <a:lnTo>
                    <a:pt x="1346" y="210"/>
                  </a:lnTo>
                  <a:lnTo>
                    <a:pt x="1318" y="184"/>
                  </a:lnTo>
                  <a:lnTo>
                    <a:pt x="1288" y="160"/>
                  </a:lnTo>
                  <a:lnTo>
                    <a:pt x="1256" y="138"/>
                  </a:lnTo>
                  <a:lnTo>
                    <a:pt x="1222" y="118"/>
                  </a:lnTo>
                  <a:lnTo>
                    <a:pt x="1190" y="98"/>
                  </a:lnTo>
                  <a:lnTo>
                    <a:pt x="1154" y="80"/>
                  </a:lnTo>
                  <a:lnTo>
                    <a:pt x="1118" y="64"/>
                  </a:lnTo>
                  <a:lnTo>
                    <a:pt x="1082" y="50"/>
                  </a:lnTo>
                  <a:lnTo>
                    <a:pt x="1044" y="36"/>
                  </a:lnTo>
                  <a:lnTo>
                    <a:pt x="1006" y="26"/>
                  </a:lnTo>
                  <a:lnTo>
                    <a:pt x="968" y="16"/>
                  </a:lnTo>
                  <a:lnTo>
                    <a:pt x="928" y="10"/>
                  </a:lnTo>
                  <a:lnTo>
                    <a:pt x="888" y="4"/>
                  </a:lnTo>
                  <a:lnTo>
                    <a:pt x="846" y="2"/>
                  </a:lnTo>
                  <a:lnTo>
                    <a:pt x="806" y="0"/>
                  </a:lnTo>
                  <a:lnTo>
                    <a:pt x="806" y="0"/>
                  </a:lnTo>
                  <a:close/>
                  <a:moveTo>
                    <a:pt x="806" y="1398"/>
                  </a:moveTo>
                  <a:lnTo>
                    <a:pt x="806" y="1398"/>
                  </a:lnTo>
                  <a:lnTo>
                    <a:pt x="774" y="1396"/>
                  </a:lnTo>
                  <a:lnTo>
                    <a:pt x="744" y="1394"/>
                  </a:lnTo>
                  <a:lnTo>
                    <a:pt x="716" y="1390"/>
                  </a:lnTo>
                  <a:lnTo>
                    <a:pt x="686" y="1386"/>
                  </a:lnTo>
                  <a:lnTo>
                    <a:pt x="658" y="1378"/>
                  </a:lnTo>
                  <a:lnTo>
                    <a:pt x="630" y="1370"/>
                  </a:lnTo>
                  <a:lnTo>
                    <a:pt x="602" y="1362"/>
                  </a:lnTo>
                  <a:lnTo>
                    <a:pt x="574" y="1350"/>
                  </a:lnTo>
                  <a:lnTo>
                    <a:pt x="548" y="1338"/>
                  </a:lnTo>
                  <a:lnTo>
                    <a:pt x="522" y="1326"/>
                  </a:lnTo>
                  <a:lnTo>
                    <a:pt x="498" y="1312"/>
                  </a:lnTo>
                  <a:lnTo>
                    <a:pt x="474" y="1297"/>
                  </a:lnTo>
                  <a:lnTo>
                    <a:pt x="450" y="1281"/>
                  </a:lnTo>
                  <a:lnTo>
                    <a:pt x="428" y="1263"/>
                  </a:lnTo>
                  <a:lnTo>
                    <a:pt x="406" y="1245"/>
                  </a:lnTo>
                  <a:lnTo>
                    <a:pt x="386" y="1225"/>
                  </a:lnTo>
                  <a:lnTo>
                    <a:pt x="366" y="1203"/>
                  </a:lnTo>
                  <a:lnTo>
                    <a:pt x="348" y="1183"/>
                  </a:lnTo>
                  <a:lnTo>
                    <a:pt x="330" y="1159"/>
                  </a:lnTo>
                  <a:lnTo>
                    <a:pt x="314" y="1137"/>
                  </a:lnTo>
                  <a:lnTo>
                    <a:pt x="298" y="1113"/>
                  </a:lnTo>
                  <a:lnTo>
                    <a:pt x="284" y="1087"/>
                  </a:lnTo>
                  <a:lnTo>
                    <a:pt x="270" y="1063"/>
                  </a:lnTo>
                  <a:lnTo>
                    <a:pt x="258" y="1035"/>
                  </a:lnTo>
                  <a:lnTo>
                    <a:pt x="248" y="1009"/>
                  </a:lnTo>
                  <a:lnTo>
                    <a:pt x="238" y="981"/>
                  </a:lnTo>
                  <a:lnTo>
                    <a:pt x="230" y="953"/>
                  </a:lnTo>
                  <a:lnTo>
                    <a:pt x="224" y="925"/>
                  </a:lnTo>
                  <a:lnTo>
                    <a:pt x="218" y="895"/>
                  </a:lnTo>
                  <a:lnTo>
                    <a:pt x="216" y="865"/>
                  </a:lnTo>
                  <a:lnTo>
                    <a:pt x="212" y="835"/>
                  </a:lnTo>
                  <a:lnTo>
                    <a:pt x="212" y="805"/>
                  </a:lnTo>
                  <a:lnTo>
                    <a:pt x="212" y="805"/>
                  </a:lnTo>
                  <a:lnTo>
                    <a:pt x="212" y="775"/>
                  </a:lnTo>
                  <a:lnTo>
                    <a:pt x="216" y="745"/>
                  </a:lnTo>
                  <a:lnTo>
                    <a:pt x="218" y="715"/>
                  </a:lnTo>
                  <a:lnTo>
                    <a:pt x="224" y="685"/>
                  </a:lnTo>
                  <a:lnTo>
                    <a:pt x="230" y="657"/>
                  </a:lnTo>
                  <a:lnTo>
                    <a:pt x="238" y="629"/>
                  </a:lnTo>
                  <a:lnTo>
                    <a:pt x="248" y="601"/>
                  </a:lnTo>
                  <a:lnTo>
                    <a:pt x="258" y="575"/>
                  </a:lnTo>
                  <a:lnTo>
                    <a:pt x="270" y="549"/>
                  </a:lnTo>
                  <a:lnTo>
                    <a:pt x="284" y="523"/>
                  </a:lnTo>
                  <a:lnTo>
                    <a:pt x="298" y="497"/>
                  </a:lnTo>
                  <a:lnTo>
                    <a:pt x="314" y="473"/>
                  </a:lnTo>
                  <a:lnTo>
                    <a:pt x="330" y="451"/>
                  </a:lnTo>
                  <a:lnTo>
                    <a:pt x="348" y="427"/>
                  </a:lnTo>
                  <a:lnTo>
                    <a:pt x="366" y="407"/>
                  </a:lnTo>
                  <a:lnTo>
                    <a:pt x="386" y="385"/>
                  </a:lnTo>
                  <a:lnTo>
                    <a:pt x="406" y="367"/>
                  </a:lnTo>
                  <a:lnTo>
                    <a:pt x="428" y="347"/>
                  </a:lnTo>
                  <a:lnTo>
                    <a:pt x="450" y="329"/>
                  </a:lnTo>
                  <a:lnTo>
                    <a:pt x="474" y="313"/>
                  </a:lnTo>
                  <a:lnTo>
                    <a:pt x="498" y="298"/>
                  </a:lnTo>
                  <a:lnTo>
                    <a:pt x="522" y="284"/>
                  </a:lnTo>
                  <a:lnTo>
                    <a:pt x="548" y="272"/>
                  </a:lnTo>
                  <a:lnTo>
                    <a:pt x="574" y="260"/>
                  </a:lnTo>
                  <a:lnTo>
                    <a:pt x="602" y="248"/>
                  </a:lnTo>
                  <a:lnTo>
                    <a:pt x="630" y="240"/>
                  </a:lnTo>
                  <a:lnTo>
                    <a:pt x="658" y="232"/>
                  </a:lnTo>
                  <a:lnTo>
                    <a:pt x="686" y="224"/>
                  </a:lnTo>
                  <a:lnTo>
                    <a:pt x="716" y="220"/>
                  </a:lnTo>
                  <a:lnTo>
                    <a:pt x="744" y="216"/>
                  </a:lnTo>
                  <a:lnTo>
                    <a:pt x="774" y="214"/>
                  </a:lnTo>
                  <a:lnTo>
                    <a:pt x="806" y="212"/>
                  </a:lnTo>
                  <a:lnTo>
                    <a:pt x="806" y="212"/>
                  </a:lnTo>
                  <a:lnTo>
                    <a:pt x="836" y="214"/>
                  </a:lnTo>
                  <a:lnTo>
                    <a:pt x="866" y="216"/>
                  </a:lnTo>
                  <a:lnTo>
                    <a:pt x="896" y="220"/>
                  </a:lnTo>
                  <a:lnTo>
                    <a:pt x="924" y="224"/>
                  </a:lnTo>
                  <a:lnTo>
                    <a:pt x="954" y="232"/>
                  </a:lnTo>
                  <a:lnTo>
                    <a:pt x="982" y="240"/>
                  </a:lnTo>
                  <a:lnTo>
                    <a:pt x="1010" y="248"/>
                  </a:lnTo>
                  <a:lnTo>
                    <a:pt x="1036" y="260"/>
                  </a:lnTo>
                  <a:lnTo>
                    <a:pt x="1062" y="272"/>
                  </a:lnTo>
                  <a:lnTo>
                    <a:pt x="1088" y="284"/>
                  </a:lnTo>
                  <a:lnTo>
                    <a:pt x="1112" y="298"/>
                  </a:lnTo>
                  <a:lnTo>
                    <a:pt x="1136" y="313"/>
                  </a:lnTo>
                  <a:lnTo>
                    <a:pt x="1160" y="329"/>
                  </a:lnTo>
                  <a:lnTo>
                    <a:pt x="1182" y="347"/>
                  </a:lnTo>
                  <a:lnTo>
                    <a:pt x="1204" y="367"/>
                  </a:lnTo>
                  <a:lnTo>
                    <a:pt x="1224" y="385"/>
                  </a:lnTo>
                  <a:lnTo>
                    <a:pt x="1244" y="407"/>
                  </a:lnTo>
                  <a:lnTo>
                    <a:pt x="1262" y="427"/>
                  </a:lnTo>
                  <a:lnTo>
                    <a:pt x="1280" y="451"/>
                  </a:lnTo>
                  <a:lnTo>
                    <a:pt x="1298" y="473"/>
                  </a:lnTo>
                  <a:lnTo>
                    <a:pt x="1312" y="497"/>
                  </a:lnTo>
                  <a:lnTo>
                    <a:pt x="1326" y="523"/>
                  </a:lnTo>
                  <a:lnTo>
                    <a:pt x="1340" y="549"/>
                  </a:lnTo>
                  <a:lnTo>
                    <a:pt x="1352" y="575"/>
                  </a:lnTo>
                  <a:lnTo>
                    <a:pt x="1362" y="601"/>
                  </a:lnTo>
                  <a:lnTo>
                    <a:pt x="1372" y="629"/>
                  </a:lnTo>
                  <a:lnTo>
                    <a:pt x="1380" y="657"/>
                  </a:lnTo>
                  <a:lnTo>
                    <a:pt x="1386" y="685"/>
                  </a:lnTo>
                  <a:lnTo>
                    <a:pt x="1392" y="715"/>
                  </a:lnTo>
                  <a:lnTo>
                    <a:pt x="1396" y="745"/>
                  </a:lnTo>
                  <a:lnTo>
                    <a:pt x="1398" y="775"/>
                  </a:lnTo>
                  <a:lnTo>
                    <a:pt x="1398" y="805"/>
                  </a:lnTo>
                  <a:lnTo>
                    <a:pt x="1398" y="805"/>
                  </a:lnTo>
                  <a:lnTo>
                    <a:pt x="1398" y="835"/>
                  </a:lnTo>
                  <a:lnTo>
                    <a:pt x="1396" y="865"/>
                  </a:lnTo>
                  <a:lnTo>
                    <a:pt x="1392" y="895"/>
                  </a:lnTo>
                  <a:lnTo>
                    <a:pt x="1386" y="925"/>
                  </a:lnTo>
                  <a:lnTo>
                    <a:pt x="1380" y="953"/>
                  </a:lnTo>
                  <a:lnTo>
                    <a:pt x="1372" y="981"/>
                  </a:lnTo>
                  <a:lnTo>
                    <a:pt x="1362" y="1009"/>
                  </a:lnTo>
                  <a:lnTo>
                    <a:pt x="1352" y="1035"/>
                  </a:lnTo>
                  <a:lnTo>
                    <a:pt x="1340" y="1063"/>
                  </a:lnTo>
                  <a:lnTo>
                    <a:pt x="1326" y="1087"/>
                  </a:lnTo>
                  <a:lnTo>
                    <a:pt x="1312" y="1113"/>
                  </a:lnTo>
                  <a:lnTo>
                    <a:pt x="1298" y="1137"/>
                  </a:lnTo>
                  <a:lnTo>
                    <a:pt x="1280" y="1159"/>
                  </a:lnTo>
                  <a:lnTo>
                    <a:pt x="1262" y="1183"/>
                  </a:lnTo>
                  <a:lnTo>
                    <a:pt x="1244" y="1203"/>
                  </a:lnTo>
                  <a:lnTo>
                    <a:pt x="1224" y="1225"/>
                  </a:lnTo>
                  <a:lnTo>
                    <a:pt x="1204" y="1245"/>
                  </a:lnTo>
                  <a:lnTo>
                    <a:pt x="1182" y="1263"/>
                  </a:lnTo>
                  <a:lnTo>
                    <a:pt x="1160" y="1281"/>
                  </a:lnTo>
                  <a:lnTo>
                    <a:pt x="1136" y="1297"/>
                  </a:lnTo>
                  <a:lnTo>
                    <a:pt x="1112" y="1312"/>
                  </a:lnTo>
                  <a:lnTo>
                    <a:pt x="1088" y="1326"/>
                  </a:lnTo>
                  <a:lnTo>
                    <a:pt x="1062" y="1338"/>
                  </a:lnTo>
                  <a:lnTo>
                    <a:pt x="1036" y="1350"/>
                  </a:lnTo>
                  <a:lnTo>
                    <a:pt x="1010" y="1362"/>
                  </a:lnTo>
                  <a:lnTo>
                    <a:pt x="982" y="1370"/>
                  </a:lnTo>
                  <a:lnTo>
                    <a:pt x="954" y="1378"/>
                  </a:lnTo>
                  <a:lnTo>
                    <a:pt x="924" y="1386"/>
                  </a:lnTo>
                  <a:lnTo>
                    <a:pt x="896" y="1390"/>
                  </a:lnTo>
                  <a:lnTo>
                    <a:pt x="866" y="1394"/>
                  </a:lnTo>
                  <a:lnTo>
                    <a:pt x="836" y="1396"/>
                  </a:lnTo>
                  <a:lnTo>
                    <a:pt x="806" y="1398"/>
                  </a:lnTo>
                  <a:lnTo>
                    <a:pt x="806" y="1398"/>
                  </a:lnTo>
                  <a:close/>
                </a:path>
              </a:pathLst>
            </a:custGeom>
            <a:solidFill>
              <a:schemeClr val="accent2"/>
            </a:solidFill>
            <a:ln>
              <a:solidFill>
                <a:schemeClr val="bg2"/>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17171"/>
                </a:solidFill>
                <a:effectLst/>
                <a:uLnTx/>
                <a:uFillTx/>
                <a:latin typeface="Arial"/>
                <a:ea typeface="+mn-ea"/>
                <a:cs typeface="+mn-cs"/>
              </a:endParaRPr>
            </a:p>
          </p:txBody>
        </p:sp>
      </p:grpSp>
      <p:sp>
        <p:nvSpPr>
          <p:cNvPr id="51" name="Прямоугольник 50"/>
          <p:cNvSpPr/>
          <p:nvPr/>
        </p:nvSpPr>
        <p:spPr>
          <a:xfrm>
            <a:off x="2728439" y="4245174"/>
            <a:ext cx="6134225" cy="697627"/>
          </a:xfrm>
          <a:prstGeom prst="rect">
            <a:avLst/>
          </a:prstGeom>
        </p:spPr>
        <p:txBody>
          <a:bodyPr wrap="square">
            <a:spAutoFit/>
          </a:bodyPr>
          <a:lstStyle/>
          <a:p>
            <a:pPr marL="182563" lvl="2" indent="-182563" fontAlgn="base">
              <a:spcBef>
                <a:spcPts val="200"/>
              </a:spcBef>
              <a:buClr>
                <a:srgbClr val="6C6463"/>
              </a:buClr>
              <a:buFont typeface="Wingdings" pitchFamily="2" charset="2"/>
              <a:buChar char="§"/>
              <a:defRPr/>
            </a:pPr>
            <a:r>
              <a:rPr lang="uk-UA" sz="1200" dirty="0">
                <a:solidFill>
                  <a:srgbClr val="6C6463"/>
                </a:solidFill>
                <a:latin typeface="Gill Sans MT"/>
                <a:cs typeface="Gill Sans MT"/>
              </a:rPr>
              <a:t>Перша хвиля: Липень 2017 (17.07-04.08.2017)</a:t>
            </a:r>
          </a:p>
          <a:p>
            <a:pPr marL="182563" lvl="2" indent="-182563" fontAlgn="base">
              <a:spcBef>
                <a:spcPts val="200"/>
              </a:spcBef>
              <a:buClr>
                <a:srgbClr val="6C6463"/>
              </a:buClr>
              <a:buFont typeface="Wingdings" pitchFamily="2" charset="2"/>
              <a:buChar char="§"/>
              <a:defRPr/>
            </a:pPr>
            <a:r>
              <a:rPr lang="uk-UA" sz="1200" dirty="0">
                <a:solidFill>
                  <a:srgbClr val="6C6463"/>
                </a:solidFill>
                <a:latin typeface="Gill Sans MT"/>
                <a:cs typeface="Gill Sans MT"/>
              </a:rPr>
              <a:t>Друга хвиля:   Грудень 2017 (05.12-29.12.2017)</a:t>
            </a:r>
          </a:p>
          <a:p>
            <a:pPr marL="182563" lvl="2" indent="-182563" fontAlgn="base">
              <a:spcBef>
                <a:spcPts val="200"/>
              </a:spcBef>
              <a:buClr>
                <a:srgbClr val="6C6463"/>
              </a:buClr>
              <a:buFont typeface="Wingdings" pitchFamily="2" charset="2"/>
              <a:buChar char="§"/>
              <a:defRPr/>
            </a:pPr>
            <a:r>
              <a:rPr lang="uk-UA" sz="1200" dirty="0">
                <a:solidFill>
                  <a:srgbClr val="6C6463"/>
                </a:solidFill>
                <a:latin typeface="Gill Sans MT"/>
                <a:cs typeface="Gill Sans MT"/>
              </a:rPr>
              <a:t>Третя хвиля:   Вересень 2018 (30.08-28.09.2018)</a:t>
            </a:r>
          </a:p>
        </p:txBody>
      </p:sp>
      <p:grpSp>
        <p:nvGrpSpPr>
          <p:cNvPr id="5" name="Group 20"/>
          <p:cNvGrpSpPr>
            <a:grpSpLocks noChangeAspect="1"/>
          </p:cNvGrpSpPr>
          <p:nvPr>
            <p:custDataLst>
              <p:tags r:id="rId1"/>
            </p:custDataLst>
          </p:nvPr>
        </p:nvGrpSpPr>
        <p:grpSpPr>
          <a:xfrm>
            <a:off x="461272" y="4283812"/>
            <a:ext cx="367451" cy="576000"/>
            <a:chOff x="3786840" y="2744998"/>
            <a:chExt cx="709527" cy="1112224"/>
          </a:xfrm>
          <a:solidFill>
            <a:schemeClr val="accent2"/>
          </a:solidFill>
        </p:grpSpPr>
        <p:sp>
          <p:nvSpPr>
            <p:cNvPr id="53" name="Freeform 22"/>
            <p:cNvSpPr>
              <a:spLocks noEditPoints="1"/>
            </p:cNvSpPr>
            <p:nvPr/>
          </p:nvSpPr>
          <p:spPr bwMode="auto">
            <a:xfrm>
              <a:off x="3786840" y="2825110"/>
              <a:ext cx="709527" cy="1032112"/>
            </a:xfrm>
            <a:custGeom>
              <a:avLst/>
              <a:gdLst>
                <a:gd name="T0" fmla="*/ 2657 w 2657"/>
                <a:gd name="T1" fmla="*/ 3865 h 3865"/>
                <a:gd name="T2" fmla="*/ 0 w 2657"/>
                <a:gd name="T3" fmla="*/ 3865 h 3865"/>
                <a:gd name="T4" fmla="*/ 0 w 2657"/>
                <a:gd name="T5" fmla="*/ 0 h 3865"/>
                <a:gd name="T6" fmla="*/ 2657 w 2657"/>
                <a:gd name="T7" fmla="*/ 0 h 3865"/>
                <a:gd name="T8" fmla="*/ 2657 w 2657"/>
                <a:gd name="T9" fmla="*/ 3865 h 3865"/>
                <a:gd name="T10" fmla="*/ 114 w 2657"/>
                <a:gd name="T11" fmla="*/ 3751 h 3865"/>
                <a:gd name="T12" fmla="*/ 2544 w 2657"/>
                <a:gd name="T13" fmla="*/ 3751 h 3865"/>
                <a:gd name="T14" fmla="*/ 2544 w 2657"/>
                <a:gd name="T15" fmla="*/ 113 h 3865"/>
                <a:gd name="T16" fmla="*/ 114 w 2657"/>
                <a:gd name="T17" fmla="*/ 113 h 3865"/>
                <a:gd name="T18" fmla="*/ 114 w 2657"/>
                <a:gd name="T19" fmla="*/ 3751 h 3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7" h="3865">
                  <a:moveTo>
                    <a:pt x="2657" y="3865"/>
                  </a:moveTo>
                  <a:lnTo>
                    <a:pt x="0" y="3865"/>
                  </a:lnTo>
                  <a:lnTo>
                    <a:pt x="0" y="0"/>
                  </a:lnTo>
                  <a:lnTo>
                    <a:pt x="2657" y="0"/>
                  </a:lnTo>
                  <a:lnTo>
                    <a:pt x="2657" y="3865"/>
                  </a:lnTo>
                  <a:close/>
                  <a:moveTo>
                    <a:pt x="114" y="3751"/>
                  </a:moveTo>
                  <a:lnTo>
                    <a:pt x="2544" y="3751"/>
                  </a:lnTo>
                  <a:lnTo>
                    <a:pt x="2544" y="113"/>
                  </a:lnTo>
                  <a:lnTo>
                    <a:pt x="114" y="113"/>
                  </a:lnTo>
                  <a:lnTo>
                    <a:pt x="114" y="3751"/>
                  </a:ln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54" name="Rectangle 23"/>
            <p:cNvSpPr>
              <a:spLocks noChangeArrowheads="1"/>
            </p:cNvSpPr>
            <p:nvPr/>
          </p:nvSpPr>
          <p:spPr bwMode="auto">
            <a:xfrm>
              <a:off x="3872560" y="3075594"/>
              <a:ext cx="374124" cy="35249"/>
            </a:xfrm>
            <a:prstGeom prst="rect">
              <a:avLst/>
            </a:pr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55" name="Freeform 24"/>
            <p:cNvSpPr>
              <a:spLocks noEditPoints="1"/>
            </p:cNvSpPr>
            <p:nvPr/>
          </p:nvSpPr>
          <p:spPr bwMode="auto">
            <a:xfrm>
              <a:off x="4314779" y="3014976"/>
              <a:ext cx="95868" cy="95868"/>
            </a:xfrm>
            <a:custGeom>
              <a:avLst/>
              <a:gdLst>
                <a:gd name="T0" fmla="*/ 359 w 359"/>
                <a:gd name="T1" fmla="*/ 359 h 359"/>
                <a:gd name="T2" fmla="*/ 0 w 359"/>
                <a:gd name="T3" fmla="*/ 359 h 359"/>
                <a:gd name="T4" fmla="*/ 0 w 359"/>
                <a:gd name="T5" fmla="*/ 0 h 359"/>
                <a:gd name="T6" fmla="*/ 359 w 359"/>
                <a:gd name="T7" fmla="*/ 0 h 359"/>
                <a:gd name="T8" fmla="*/ 359 w 359"/>
                <a:gd name="T9" fmla="*/ 359 h 359"/>
                <a:gd name="T10" fmla="*/ 95 w 359"/>
                <a:gd name="T11" fmla="*/ 265 h 359"/>
                <a:gd name="T12" fmla="*/ 265 w 359"/>
                <a:gd name="T13" fmla="*/ 265 h 359"/>
                <a:gd name="T14" fmla="*/ 265 w 359"/>
                <a:gd name="T15" fmla="*/ 95 h 359"/>
                <a:gd name="T16" fmla="*/ 95 w 359"/>
                <a:gd name="T17" fmla="*/ 95 h 359"/>
                <a:gd name="T18" fmla="*/ 95 w 359"/>
                <a:gd name="T19" fmla="*/ 26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59">
                  <a:moveTo>
                    <a:pt x="359" y="359"/>
                  </a:moveTo>
                  <a:lnTo>
                    <a:pt x="0" y="359"/>
                  </a:lnTo>
                  <a:lnTo>
                    <a:pt x="0" y="0"/>
                  </a:lnTo>
                  <a:lnTo>
                    <a:pt x="359" y="0"/>
                  </a:lnTo>
                  <a:lnTo>
                    <a:pt x="359" y="359"/>
                  </a:lnTo>
                  <a:close/>
                  <a:moveTo>
                    <a:pt x="95" y="265"/>
                  </a:moveTo>
                  <a:lnTo>
                    <a:pt x="265" y="265"/>
                  </a:lnTo>
                  <a:lnTo>
                    <a:pt x="265" y="95"/>
                  </a:lnTo>
                  <a:lnTo>
                    <a:pt x="95" y="95"/>
                  </a:lnTo>
                  <a:lnTo>
                    <a:pt x="95" y="265"/>
                  </a:ln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56" name="Rectangle 25"/>
            <p:cNvSpPr>
              <a:spLocks noChangeArrowheads="1"/>
            </p:cNvSpPr>
            <p:nvPr/>
          </p:nvSpPr>
          <p:spPr bwMode="auto">
            <a:xfrm>
              <a:off x="3872560" y="3211785"/>
              <a:ext cx="374124" cy="35249"/>
            </a:xfrm>
            <a:prstGeom prst="rect">
              <a:avLst/>
            </a:pr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57" name="Freeform 26"/>
            <p:cNvSpPr>
              <a:spLocks noEditPoints="1"/>
            </p:cNvSpPr>
            <p:nvPr/>
          </p:nvSpPr>
          <p:spPr bwMode="auto">
            <a:xfrm>
              <a:off x="4314779" y="3151167"/>
              <a:ext cx="95868" cy="95868"/>
            </a:xfrm>
            <a:custGeom>
              <a:avLst/>
              <a:gdLst>
                <a:gd name="T0" fmla="*/ 359 w 359"/>
                <a:gd name="T1" fmla="*/ 359 h 359"/>
                <a:gd name="T2" fmla="*/ 0 w 359"/>
                <a:gd name="T3" fmla="*/ 359 h 359"/>
                <a:gd name="T4" fmla="*/ 0 w 359"/>
                <a:gd name="T5" fmla="*/ 0 h 359"/>
                <a:gd name="T6" fmla="*/ 359 w 359"/>
                <a:gd name="T7" fmla="*/ 0 h 359"/>
                <a:gd name="T8" fmla="*/ 359 w 359"/>
                <a:gd name="T9" fmla="*/ 359 h 359"/>
                <a:gd name="T10" fmla="*/ 95 w 359"/>
                <a:gd name="T11" fmla="*/ 265 h 359"/>
                <a:gd name="T12" fmla="*/ 265 w 359"/>
                <a:gd name="T13" fmla="*/ 265 h 359"/>
                <a:gd name="T14" fmla="*/ 265 w 359"/>
                <a:gd name="T15" fmla="*/ 95 h 359"/>
                <a:gd name="T16" fmla="*/ 95 w 359"/>
                <a:gd name="T17" fmla="*/ 95 h 359"/>
                <a:gd name="T18" fmla="*/ 95 w 359"/>
                <a:gd name="T19" fmla="*/ 26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59">
                  <a:moveTo>
                    <a:pt x="359" y="359"/>
                  </a:moveTo>
                  <a:lnTo>
                    <a:pt x="0" y="359"/>
                  </a:lnTo>
                  <a:lnTo>
                    <a:pt x="0" y="0"/>
                  </a:lnTo>
                  <a:lnTo>
                    <a:pt x="359" y="0"/>
                  </a:lnTo>
                  <a:lnTo>
                    <a:pt x="359" y="359"/>
                  </a:lnTo>
                  <a:close/>
                  <a:moveTo>
                    <a:pt x="95" y="265"/>
                  </a:moveTo>
                  <a:lnTo>
                    <a:pt x="265" y="265"/>
                  </a:lnTo>
                  <a:lnTo>
                    <a:pt x="265" y="95"/>
                  </a:lnTo>
                  <a:lnTo>
                    <a:pt x="95" y="95"/>
                  </a:lnTo>
                  <a:lnTo>
                    <a:pt x="95" y="265"/>
                  </a:ln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58" name="Rectangle 27"/>
            <p:cNvSpPr>
              <a:spLocks noChangeArrowheads="1"/>
            </p:cNvSpPr>
            <p:nvPr/>
          </p:nvSpPr>
          <p:spPr bwMode="auto">
            <a:xfrm>
              <a:off x="3872560" y="3347976"/>
              <a:ext cx="374124" cy="35516"/>
            </a:xfrm>
            <a:prstGeom prst="rect">
              <a:avLst/>
            </a:pr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59" name="Freeform 28"/>
            <p:cNvSpPr>
              <a:spLocks noEditPoints="1"/>
            </p:cNvSpPr>
            <p:nvPr/>
          </p:nvSpPr>
          <p:spPr bwMode="auto">
            <a:xfrm>
              <a:off x="4314779" y="3287624"/>
              <a:ext cx="95868" cy="95868"/>
            </a:xfrm>
            <a:custGeom>
              <a:avLst/>
              <a:gdLst>
                <a:gd name="T0" fmla="*/ 359 w 359"/>
                <a:gd name="T1" fmla="*/ 359 h 359"/>
                <a:gd name="T2" fmla="*/ 0 w 359"/>
                <a:gd name="T3" fmla="*/ 359 h 359"/>
                <a:gd name="T4" fmla="*/ 0 w 359"/>
                <a:gd name="T5" fmla="*/ 0 h 359"/>
                <a:gd name="T6" fmla="*/ 359 w 359"/>
                <a:gd name="T7" fmla="*/ 0 h 359"/>
                <a:gd name="T8" fmla="*/ 359 w 359"/>
                <a:gd name="T9" fmla="*/ 359 h 359"/>
                <a:gd name="T10" fmla="*/ 95 w 359"/>
                <a:gd name="T11" fmla="*/ 264 h 359"/>
                <a:gd name="T12" fmla="*/ 265 w 359"/>
                <a:gd name="T13" fmla="*/ 264 h 359"/>
                <a:gd name="T14" fmla="*/ 265 w 359"/>
                <a:gd name="T15" fmla="*/ 94 h 359"/>
                <a:gd name="T16" fmla="*/ 95 w 359"/>
                <a:gd name="T17" fmla="*/ 94 h 359"/>
                <a:gd name="T18" fmla="*/ 95 w 359"/>
                <a:gd name="T19" fmla="*/ 26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59">
                  <a:moveTo>
                    <a:pt x="359" y="359"/>
                  </a:moveTo>
                  <a:lnTo>
                    <a:pt x="0" y="359"/>
                  </a:lnTo>
                  <a:lnTo>
                    <a:pt x="0" y="0"/>
                  </a:lnTo>
                  <a:lnTo>
                    <a:pt x="359" y="0"/>
                  </a:lnTo>
                  <a:lnTo>
                    <a:pt x="359" y="359"/>
                  </a:lnTo>
                  <a:close/>
                  <a:moveTo>
                    <a:pt x="95" y="264"/>
                  </a:moveTo>
                  <a:lnTo>
                    <a:pt x="265" y="264"/>
                  </a:lnTo>
                  <a:lnTo>
                    <a:pt x="265" y="94"/>
                  </a:lnTo>
                  <a:lnTo>
                    <a:pt x="95" y="94"/>
                  </a:lnTo>
                  <a:lnTo>
                    <a:pt x="95" y="264"/>
                  </a:ln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60" name="Rectangle 29"/>
            <p:cNvSpPr>
              <a:spLocks noChangeArrowheads="1"/>
            </p:cNvSpPr>
            <p:nvPr/>
          </p:nvSpPr>
          <p:spPr bwMode="auto">
            <a:xfrm>
              <a:off x="3872560" y="3484433"/>
              <a:ext cx="374124" cy="35249"/>
            </a:xfrm>
            <a:prstGeom prst="rect">
              <a:avLst/>
            </a:pr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61" name="Freeform 30"/>
            <p:cNvSpPr>
              <a:spLocks noEditPoints="1"/>
            </p:cNvSpPr>
            <p:nvPr/>
          </p:nvSpPr>
          <p:spPr bwMode="auto">
            <a:xfrm>
              <a:off x="4314779" y="3423815"/>
              <a:ext cx="95868" cy="95868"/>
            </a:xfrm>
            <a:custGeom>
              <a:avLst/>
              <a:gdLst>
                <a:gd name="T0" fmla="*/ 359 w 359"/>
                <a:gd name="T1" fmla="*/ 359 h 359"/>
                <a:gd name="T2" fmla="*/ 0 w 359"/>
                <a:gd name="T3" fmla="*/ 359 h 359"/>
                <a:gd name="T4" fmla="*/ 0 w 359"/>
                <a:gd name="T5" fmla="*/ 0 h 359"/>
                <a:gd name="T6" fmla="*/ 359 w 359"/>
                <a:gd name="T7" fmla="*/ 0 h 359"/>
                <a:gd name="T8" fmla="*/ 359 w 359"/>
                <a:gd name="T9" fmla="*/ 359 h 359"/>
                <a:gd name="T10" fmla="*/ 95 w 359"/>
                <a:gd name="T11" fmla="*/ 264 h 359"/>
                <a:gd name="T12" fmla="*/ 265 w 359"/>
                <a:gd name="T13" fmla="*/ 264 h 359"/>
                <a:gd name="T14" fmla="*/ 265 w 359"/>
                <a:gd name="T15" fmla="*/ 94 h 359"/>
                <a:gd name="T16" fmla="*/ 95 w 359"/>
                <a:gd name="T17" fmla="*/ 94 h 359"/>
                <a:gd name="T18" fmla="*/ 95 w 359"/>
                <a:gd name="T19" fmla="*/ 26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59">
                  <a:moveTo>
                    <a:pt x="359" y="359"/>
                  </a:moveTo>
                  <a:lnTo>
                    <a:pt x="0" y="359"/>
                  </a:lnTo>
                  <a:lnTo>
                    <a:pt x="0" y="0"/>
                  </a:lnTo>
                  <a:lnTo>
                    <a:pt x="359" y="0"/>
                  </a:lnTo>
                  <a:lnTo>
                    <a:pt x="359" y="359"/>
                  </a:lnTo>
                  <a:close/>
                  <a:moveTo>
                    <a:pt x="95" y="264"/>
                  </a:moveTo>
                  <a:lnTo>
                    <a:pt x="265" y="264"/>
                  </a:lnTo>
                  <a:lnTo>
                    <a:pt x="265" y="94"/>
                  </a:lnTo>
                  <a:lnTo>
                    <a:pt x="95" y="94"/>
                  </a:lnTo>
                  <a:lnTo>
                    <a:pt x="95" y="264"/>
                  </a:ln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62" name="Rectangle 31"/>
            <p:cNvSpPr>
              <a:spLocks noChangeArrowheads="1"/>
            </p:cNvSpPr>
            <p:nvPr/>
          </p:nvSpPr>
          <p:spPr bwMode="auto">
            <a:xfrm>
              <a:off x="3872560" y="3620624"/>
              <a:ext cx="374124" cy="35249"/>
            </a:xfrm>
            <a:prstGeom prst="rect">
              <a:avLst/>
            </a:pr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63" name="Freeform 32"/>
            <p:cNvSpPr>
              <a:spLocks noEditPoints="1"/>
            </p:cNvSpPr>
            <p:nvPr/>
          </p:nvSpPr>
          <p:spPr bwMode="auto">
            <a:xfrm>
              <a:off x="4314779" y="3560006"/>
              <a:ext cx="95868" cy="95868"/>
            </a:xfrm>
            <a:custGeom>
              <a:avLst/>
              <a:gdLst>
                <a:gd name="T0" fmla="*/ 359 w 359"/>
                <a:gd name="T1" fmla="*/ 359 h 359"/>
                <a:gd name="T2" fmla="*/ 0 w 359"/>
                <a:gd name="T3" fmla="*/ 359 h 359"/>
                <a:gd name="T4" fmla="*/ 0 w 359"/>
                <a:gd name="T5" fmla="*/ 0 h 359"/>
                <a:gd name="T6" fmla="*/ 359 w 359"/>
                <a:gd name="T7" fmla="*/ 0 h 359"/>
                <a:gd name="T8" fmla="*/ 359 w 359"/>
                <a:gd name="T9" fmla="*/ 359 h 359"/>
                <a:gd name="T10" fmla="*/ 95 w 359"/>
                <a:gd name="T11" fmla="*/ 265 h 359"/>
                <a:gd name="T12" fmla="*/ 265 w 359"/>
                <a:gd name="T13" fmla="*/ 265 h 359"/>
                <a:gd name="T14" fmla="*/ 265 w 359"/>
                <a:gd name="T15" fmla="*/ 95 h 359"/>
                <a:gd name="T16" fmla="*/ 95 w 359"/>
                <a:gd name="T17" fmla="*/ 95 h 359"/>
                <a:gd name="T18" fmla="*/ 95 w 359"/>
                <a:gd name="T19" fmla="*/ 26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59">
                  <a:moveTo>
                    <a:pt x="359" y="359"/>
                  </a:moveTo>
                  <a:lnTo>
                    <a:pt x="0" y="359"/>
                  </a:lnTo>
                  <a:lnTo>
                    <a:pt x="0" y="0"/>
                  </a:lnTo>
                  <a:lnTo>
                    <a:pt x="359" y="0"/>
                  </a:lnTo>
                  <a:lnTo>
                    <a:pt x="359" y="359"/>
                  </a:lnTo>
                  <a:close/>
                  <a:moveTo>
                    <a:pt x="95" y="265"/>
                  </a:moveTo>
                  <a:lnTo>
                    <a:pt x="265" y="265"/>
                  </a:lnTo>
                  <a:lnTo>
                    <a:pt x="265" y="95"/>
                  </a:lnTo>
                  <a:lnTo>
                    <a:pt x="95" y="95"/>
                  </a:lnTo>
                  <a:lnTo>
                    <a:pt x="95" y="265"/>
                  </a:ln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sp>
          <p:nvSpPr>
            <p:cNvPr id="64" name="Freeform 33"/>
            <p:cNvSpPr>
              <a:spLocks noEditPoints="1"/>
            </p:cNvSpPr>
            <p:nvPr/>
          </p:nvSpPr>
          <p:spPr bwMode="auto">
            <a:xfrm>
              <a:off x="3982314" y="2744998"/>
              <a:ext cx="313506" cy="154616"/>
            </a:xfrm>
            <a:custGeom>
              <a:avLst/>
              <a:gdLst>
                <a:gd name="T0" fmla="*/ 387 w 497"/>
                <a:gd name="T1" fmla="*/ 100 h 245"/>
                <a:gd name="T2" fmla="*/ 387 w 497"/>
                <a:gd name="T3" fmla="*/ 0 h 245"/>
                <a:gd name="T4" fmla="*/ 111 w 497"/>
                <a:gd name="T5" fmla="*/ 0 h 245"/>
                <a:gd name="T6" fmla="*/ 111 w 497"/>
                <a:gd name="T7" fmla="*/ 100 h 245"/>
                <a:gd name="T8" fmla="*/ 0 w 497"/>
                <a:gd name="T9" fmla="*/ 100 h 245"/>
                <a:gd name="T10" fmla="*/ 0 w 497"/>
                <a:gd name="T11" fmla="*/ 245 h 245"/>
                <a:gd name="T12" fmla="*/ 497 w 497"/>
                <a:gd name="T13" fmla="*/ 245 h 245"/>
                <a:gd name="T14" fmla="*/ 497 w 497"/>
                <a:gd name="T15" fmla="*/ 100 h 245"/>
                <a:gd name="T16" fmla="*/ 387 w 497"/>
                <a:gd name="T17" fmla="*/ 100 h 245"/>
                <a:gd name="T18" fmla="*/ 249 w 497"/>
                <a:gd name="T19" fmla="*/ 103 h 245"/>
                <a:gd name="T20" fmla="*/ 210 w 497"/>
                <a:gd name="T21" fmla="*/ 67 h 245"/>
                <a:gd name="T22" fmla="*/ 249 w 497"/>
                <a:gd name="T23" fmla="*/ 32 h 245"/>
                <a:gd name="T24" fmla="*/ 288 w 497"/>
                <a:gd name="T25" fmla="*/ 67 h 245"/>
                <a:gd name="T26" fmla="*/ 249 w 497"/>
                <a:gd name="T27"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7" h="245">
                  <a:moveTo>
                    <a:pt x="387" y="100"/>
                  </a:moveTo>
                  <a:cubicBezTo>
                    <a:pt x="387" y="0"/>
                    <a:pt x="387" y="0"/>
                    <a:pt x="387" y="0"/>
                  </a:cubicBezTo>
                  <a:cubicBezTo>
                    <a:pt x="111" y="0"/>
                    <a:pt x="111" y="0"/>
                    <a:pt x="111" y="0"/>
                  </a:cubicBezTo>
                  <a:cubicBezTo>
                    <a:pt x="111" y="100"/>
                    <a:pt x="111" y="100"/>
                    <a:pt x="111" y="100"/>
                  </a:cubicBezTo>
                  <a:cubicBezTo>
                    <a:pt x="0" y="100"/>
                    <a:pt x="0" y="100"/>
                    <a:pt x="0" y="100"/>
                  </a:cubicBezTo>
                  <a:cubicBezTo>
                    <a:pt x="0" y="245"/>
                    <a:pt x="0" y="245"/>
                    <a:pt x="0" y="245"/>
                  </a:cubicBezTo>
                  <a:cubicBezTo>
                    <a:pt x="497" y="245"/>
                    <a:pt x="497" y="245"/>
                    <a:pt x="497" y="245"/>
                  </a:cubicBezTo>
                  <a:cubicBezTo>
                    <a:pt x="497" y="100"/>
                    <a:pt x="497" y="100"/>
                    <a:pt x="497" y="100"/>
                  </a:cubicBezTo>
                  <a:lnTo>
                    <a:pt x="387" y="100"/>
                  </a:lnTo>
                  <a:close/>
                  <a:moveTo>
                    <a:pt x="249" y="103"/>
                  </a:moveTo>
                  <a:cubicBezTo>
                    <a:pt x="227" y="103"/>
                    <a:pt x="210" y="87"/>
                    <a:pt x="210" y="67"/>
                  </a:cubicBezTo>
                  <a:cubicBezTo>
                    <a:pt x="210" y="48"/>
                    <a:pt x="227" y="32"/>
                    <a:pt x="249" y="32"/>
                  </a:cubicBezTo>
                  <a:cubicBezTo>
                    <a:pt x="270" y="32"/>
                    <a:pt x="288" y="48"/>
                    <a:pt x="288" y="67"/>
                  </a:cubicBezTo>
                  <a:cubicBezTo>
                    <a:pt x="288" y="87"/>
                    <a:pt x="270" y="103"/>
                    <a:pt x="249" y="103"/>
                  </a:cubicBezTo>
                  <a:close/>
                </a:path>
              </a:pathLst>
            </a:custGeom>
            <a:grpFill/>
            <a:ln>
              <a:solidFill>
                <a:schemeClr val="accent2"/>
              </a:solidFill>
            </a:ln>
            <a:extLst/>
          </p:spPr>
          <p:txBody>
            <a:bodyPr vert="horz" wrap="square" lIns="100817" tIns="50408" rIns="100817" bIns="50408" numCol="1" anchor="t" anchorCtr="0" compatLnSpc="1">
              <a:prstTxWarp prst="textNoShape">
                <a:avLst/>
              </a:prstTxWarp>
            </a:bodyPr>
            <a:lstStyle/>
            <a:p>
              <a:endParaRPr lang="en-GB" dirty="0"/>
            </a:p>
          </p:txBody>
        </p:sp>
      </p:grpSp>
      <p:sp>
        <p:nvSpPr>
          <p:cNvPr id="47" name="Title 7"/>
          <p:cNvSpPr txBox="1">
            <a:spLocks/>
          </p:cNvSpPr>
          <p:nvPr/>
        </p:nvSpPr>
        <p:spPr>
          <a:xfrm>
            <a:off x="686104" y="329574"/>
            <a:ext cx="7772400" cy="646331"/>
          </a:xfrm>
          <a:prstGeom prst="rect">
            <a:avLst/>
          </a:prstGeom>
        </p:spPr>
        <p:txBody>
          <a:bodyPr vert="horz" lIns="91440" tIns="45720" rIns="91440" bIns="45720" rtlCol="0" anchor="b" anchorCtr="0">
            <a:spAutoFit/>
          </a:bodyPr>
          <a:lstStyle/>
          <a:p>
            <a:pPr lvl="0">
              <a:spcBef>
                <a:spcPct val="0"/>
              </a:spcBef>
            </a:pPr>
            <a:r>
              <a:rPr lang="uk-UA" altLang="en-US" b="1" dirty="0">
                <a:solidFill>
                  <a:srgbClr val="651D32"/>
                </a:solidFill>
                <a:latin typeface="Gill Sans MT"/>
                <a:ea typeface="+mj-ea"/>
                <a:cs typeface="Gill Sans MT"/>
              </a:rPr>
              <a:t>ДИЗАЙН ДОСЛІДЖЕННЯ</a:t>
            </a:r>
            <a:r>
              <a:rPr lang="en-US" altLang="en-US" b="1" dirty="0">
                <a:solidFill>
                  <a:srgbClr val="651D32"/>
                </a:solidFill>
                <a:latin typeface="Gill Sans MT"/>
                <a:ea typeface="+mj-ea"/>
                <a:cs typeface="Gill Sans MT"/>
              </a:rPr>
              <a:t> </a:t>
            </a:r>
            <a:br>
              <a:rPr lang="en-US" altLang="en-US" b="1" dirty="0">
                <a:solidFill>
                  <a:srgbClr val="651D32"/>
                </a:solidFill>
                <a:latin typeface="Gill Sans MT"/>
                <a:ea typeface="+mj-ea"/>
                <a:cs typeface="Gill Sans MT"/>
              </a:rPr>
            </a:br>
            <a:endParaRPr lang="en-US" altLang="en-US" b="1" dirty="0">
              <a:solidFill>
                <a:srgbClr val="651D32"/>
              </a:solidFill>
              <a:latin typeface="Gill Sans MT"/>
              <a:ea typeface="+mj-ea"/>
              <a:cs typeface="Gill Sans MT"/>
            </a:endParaRPr>
          </a:p>
        </p:txBody>
      </p:sp>
    </p:spTree>
    <p:extLst>
      <p:ext uri="{BB962C8B-B14F-4D97-AF65-F5344CB8AC3E}">
        <p14:creationId xmlns:p14="http://schemas.microsoft.com/office/powerpoint/2010/main" val="202591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p:cNvGraphicFramePr>
            <a:graphicFrameLocks/>
          </p:cNvGraphicFramePr>
          <p:nvPr>
            <p:extLst>
              <p:ext uri="{D42A27DB-BD31-4B8C-83A1-F6EECF244321}">
                <p14:modId xmlns:p14="http://schemas.microsoft.com/office/powerpoint/2010/main" val="3660943127"/>
              </p:ext>
            </p:extLst>
          </p:nvPr>
        </p:nvGraphicFramePr>
        <p:xfrm>
          <a:off x="7207937" y="1470610"/>
          <a:ext cx="1381928" cy="316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ext uri="{D42A27DB-BD31-4B8C-83A1-F6EECF244321}">
                <p14:modId xmlns:p14="http://schemas.microsoft.com/office/powerpoint/2010/main" val="2483319759"/>
              </p:ext>
            </p:extLst>
          </p:nvPr>
        </p:nvGraphicFramePr>
        <p:xfrm>
          <a:off x="4658214" y="1025531"/>
          <a:ext cx="27000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786032724"/>
              </p:ext>
            </p:extLst>
          </p:nvPr>
        </p:nvGraphicFramePr>
        <p:xfrm>
          <a:off x="686103" y="1496012"/>
          <a:ext cx="3973797" cy="3016723"/>
        </p:xfrm>
        <a:graphic>
          <a:graphicData uri="http://schemas.openxmlformats.org/drawingml/2006/table">
            <a:tbl>
              <a:tblPr>
                <a:tableStyleId>{5C22544A-7EE6-4342-B048-85BDC9FD1C3A}</a:tableStyleId>
              </a:tblPr>
              <a:tblGrid>
                <a:gridCol w="3973797">
                  <a:extLst>
                    <a:ext uri="{9D8B030D-6E8A-4147-A177-3AD203B41FA5}">
                      <a16:colId xmlns:a16="http://schemas.microsoft.com/office/drawing/2014/main" val="20000"/>
                    </a:ext>
                  </a:extLst>
                </a:gridCol>
              </a:tblGrid>
              <a:tr h="505808">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Інформація про судові процедури, </a:t>
                      </a:r>
                      <a:r>
                        <a:rPr lang="uk-UA" sz="1200" b="0" i="0" kern="1200" baseline="0" noProof="0" dirty="0">
                          <a:solidFill>
                            <a:srgbClr val="6C6463"/>
                          </a:solidFill>
                          <a:latin typeface="Gill Sans MT"/>
                          <a:ea typeface="+mn-ea"/>
                          <a:cs typeface="Gill Sans MT"/>
                        </a:rPr>
                        <a:t> </a:t>
                      </a:r>
                      <a:r>
                        <a:rPr lang="uk-UA" sz="1200" b="0" i="0" kern="1200" noProof="0" dirty="0">
                          <a:solidFill>
                            <a:srgbClr val="6C6463"/>
                          </a:solidFill>
                          <a:latin typeface="Gill Sans MT"/>
                          <a:ea typeface="+mn-ea"/>
                          <a:cs typeface="Gill Sans MT"/>
                        </a:rPr>
                        <a:t>про хід розгляду справ є доступною та зрозумілою для громадян</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7683">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Рівень професійної кваліфікації суддів є належним</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5808">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Професія судді користується повагою та приязним ставленням звичайних людей</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5808">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Критика судів з боку громадськості та різні громадські акції є виправданими та необхідними</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5808">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Суттєве підвищення заробітної плати суддям сприятиме подоланню корупції</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5808">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В судах створені належні умови для всіх учасників судових проваджень (в тому числі для вразливих груп)</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2" name="Группа 27"/>
          <p:cNvGrpSpPr/>
          <p:nvPr/>
        </p:nvGrpSpPr>
        <p:grpSpPr>
          <a:xfrm>
            <a:off x="543410" y="4580965"/>
            <a:ext cx="8263226" cy="200055"/>
            <a:chOff x="543410" y="4531537"/>
            <a:chExt cx="8263226" cy="200055"/>
          </a:xfrm>
        </p:grpSpPr>
        <p:sp>
          <p:nvSpPr>
            <p:cNvPr id="40" name="TextBox 39"/>
            <p:cNvSpPr txBox="1"/>
            <p:nvPr/>
          </p:nvSpPr>
          <p:spPr>
            <a:xfrm>
              <a:off x="7726636" y="4531537"/>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39" name="TextBox 38"/>
            <p:cNvSpPr txBox="1"/>
            <p:nvPr/>
          </p:nvSpPr>
          <p:spPr>
            <a:xfrm>
              <a:off x="6903367" y="4531537"/>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36" name="TextBox 35"/>
            <p:cNvSpPr txBox="1"/>
            <p:nvPr/>
          </p:nvSpPr>
          <p:spPr>
            <a:xfrm>
              <a:off x="4576543" y="4531537"/>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35" name="TextBox 34"/>
            <p:cNvSpPr txBox="1"/>
            <p:nvPr/>
          </p:nvSpPr>
          <p:spPr>
            <a:xfrm>
              <a:off x="2575712" y="4531537"/>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33" name="TextBox 32"/>
            <p:cNvSpPr txBox="1"/>
            <p:nvPr/>
          </p:nvSpPr>
          <p:spPr>
            <a:xfrm>
              <a:off x="552934" y="4531537"/>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29" name="Прямоугольник 28"/>
            <p:cNvSpPr/>
            <p:nvPr/>
          </p:nvSpPr>
          <p:spPr>
            <a:xfrm>
              <a:off x="543410" y="4601320"/>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4" name="Прямоугольник 33"/>
            <p:cNvSpPr/>
            <p:nvPr/>
          </p:nvSpPr>
          <p:spPr>
            <a:xfrm>
              <a:off x="2560190" y="4601320"/>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7" name="Прямоугольник 36"/>
            <p:cNvSpPr/>
            <p:nvPr/>
          </p:nvSpPr>
          <p:spPr>
            <a:xfrm>
              <a:off x="4573966" y="4601320"/>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38" name="Прямоугольник 37"/>
            <p:cNvSpPr/>
            <p:nvPr/>
          </p:nvSpPr>
          <p:spPr>
            <a:xfrm>
              <a:off x="6890397" y="4601320"/>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41" name="Прямоугольник 40"/>
            <p:cNvSpPr/>
            <p:nvPr/>
          </p:nvSpPr>
          <p:spPr>
            <a:xfrm>
              <a:off x="7735489" y="460132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grpSp>
        <p:nvGrpSpPr>
          <p:cNvPr id="5" name="Группа 24"/>
          <p:cNvGrpSpPr/>
          <p:nvPr/>
        </p:nvGrpSpPr>
        <p:grpSpPr>
          <a:xfrm>
            <a:off x="7657851" y="1271143"/>
            <a:ext cx="597802" cy="161121"/>
            <a:chOff x="7676901" y="1416847"/>
            <a:chExt cx="597802" cy="161121"/>
          </a:xfrm>
        </p:grpSpPr>
        <p:sp>
          <p:nvSpPr>
            <p:cNvPr id="26"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 name="Прямоугольник 2"/>
          <p:cNvSpPr/>
          <p:nvPr/>
        </p:nvSpPr>
        <p:spPr>
          <a:xfrm>
            <a:off x="2602550" y="2484666"/>
            <a:ext cx="213520" cy="215444"/>
          </a:xfrm>
          <a:prstGeom prst="rect">
            <a:avLst/>
          </a:prstGeom>
        </p:spPr>
        <p:txBody>
          <a:bodyPr wrap="none">
            <a:spAutoFit/>
          </a:bodyPr>
          <a:lstStyle/>
          <a:p>
            <a:pPr lvl="0"/>
            <a:r>
              <a:rPr lang="uk-UA" sz="800" dirty="0">
                <a:solidFill>
                  <a:srgbClr val="6C6463"/>
                </a:solidFill>
                <a:latin typeface="Gill Sans MT"/>
                <a:cs typeface="Gill Sans MT"/>
              </a:rPr>
              <a:t>:</a:t>
            </a:r>
          </a:p>
        </p:txBody>
      </p:sp>
      <p:sp>
        <p:nvSpPr>
          <p:cNvPr id="43" name="TextBox 42"/>
          <p:cNvSpPr txBox="1"/>
          <p:nvPr/>
        </p:nvSpPr>
        <p:spPr>
          <a:xfrm>
            <a:off x="260161" y="4762686"/>
            <a:ext cx="2156039" cy="92333"/>
          </a:xfrm>
          <a:prstGeom prst="rect">
            <a:avLst/>
          </a:prstGeom>
          <a:noFill/>
        </p:spPr>
        <p:txBody>
          <a:bodyPr wrap="none" lIns="0" tIns="0" rIns="0" bIns="0" rtlCol="0">
            <a:spAutoFit/>
          </a:bodyPr>
          <a:lstStyle/>
          <a:p>
            <a:pPr lvl="0">
              <a:defRPr/>
            </a:pPr>
            <a:r>
              <a:rPr kumimoji="0" lang="uk-UA" sz="600" b="0" i="0" u="none" strike="noStrike" kern="1200" cap="none" spc="0" normalizeH="0" baseline="0" noProof="0" dirty="0">
                <a:ln>
                  <a:noFill/>
                </a:ln>
                <a:solidFill>
                  <a:srgbClr val="6C6463"/>
                </a:solidFill>
                <a:effectLst/>
                <a:uLnTx/>
                <a:uFillTx/>
                <a:latin typeface="Gill Sans MT"/>
                <a:cs typeface="Gill Sans MT"/>
              </a:rPr>
              <a:t>Ранжовано за</a:t>
            </a:r>
            <a:r>
              <a:rPr lang="uk-UA" sz="600" dirty="0">
                <a:solidFill>
                  <a:srgbClr val="6C6463"/>
                </a:solidFill>
                <a:latin typeface="Gill Sans MT"/>
                <a:cs typeface="Gill Sans MT"/>
              </a:rPr>
              <a:t> Безумовно погоджуюсь/Скоріше погоджуюсь </a:t>
            </a:r>
            <a:endParaRPr kumimoji="0" lang="ru-RU" sz="600" b="0" i="0" u="none" strike="noStrike" kern="1200" cap="none" spc="0" normalizeH="0" baseline="0" noProof="0" dirty="0" err="1">
              <a:ln>
                <a:noFill/>
              </a:ln>
              <a:solidFill>
                <a:srgbClr val="6C6463"/>
              </a:solidFill>
              <a:effectLst/>
              <a:uLnTx/>
              <a:uFillTx/>
              <a:latin typeface="Gill Sans MT"/>
              <a:cs typeface="Gill Sans MT"/>
            </a:endParaRPr>
          </a:p>
        </p:txBody>
      </p:sp>
      <p:sp>
        <p:nvSpPr>
          <p:cNvPr id="44" name="Прямоугольник 43"/>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45" name="TextBox 44"/>
          <p:cNvSpPr txBox="1"/>
          <p:nvPr/>
        </p:nvSpPr>
        <p:spPr>
          <a:xfrm>
            <a:off x="4669669" y="1322930"/>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31" name="Прямоугольник 30"/>
          <p:cNvSpPr/>
          <p:nvPr/>
        </p:nvSpPr>
        <p:spPr>
          <a:xfrm>
            <a:off x="727967" y="953522"/>
            <a:ext cx="7971415" cy="276999"/>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Ви погоджуєтеся (чи не погоджуєтеся) з наступними твердженнями:</a:t>
            </a:r>
          </a:p>
        </p:txBody>
      </p:sp>
      <p:sp>
        <p:nvSpPr>
          <p:cNvPr id="42"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(5</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cxnSp>
        <p:nvCxnSpPr>
          <p:cNvPr id="32" name="Прямая со стрелкой 31"/>
          <p:cNvCxnSpPr/>
          <p:nvPr/>
        </p:nvCxnSpPr>
        <p:spPr>
          <a:xfrm>
            <a:off x="7683275" y="4217898"/>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6" name="Прямая со стрелкой 45"/>
          <p:cNvCxnSpPr/>
          <p:nvPr/>
        </p:nvCxnSpPr>
        <p:spPr>
          <a:xfrm>
            <a:off x="7217584" y="4226365"/>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Прямая со стрелкой 46"/>
          <p:cNvCxnSpPr/>
          <p:nvPr/>
        </p:nvCxnSpPr>
        <p:spPr>
          <a:xfrm>
            <a:off x="8242103" y="1660870"/>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0" name="Прямая со стрелкой 49"/>
          <p:cNvCxnSpPr/>
          <p:nvPr/>
        </p:nvCxnSpPr>
        <p:spPr>
          <a:xfrm flipV="1">
            <a:off x="7727443" y="1659058"/>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p:cNvCxnSpPr/>
          <p:nvPr/>
        </p:nvCxnSpPr>
        <p:spPr>
          <a:xfrm flipV="1">
            <a:off x="7219417" y="1659058"/>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2" name="Прямая со стрелкой 51"/>
          <p:cNvCxnSpPr/>
          <p:nvPr/>
        </p:nvCxnSpPr>
        <p:spPr>
          <a:xfrm>
            <a:off x="5922139" y="1660864"/>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850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p:cNvGraphicFramePr>
            <a:graphicFrameLocks/>
          </p:cNvGraphicFramePr>
          <p:nvPr>
            <p:extLst>
              <p:ext uri="{D42A27DB-BD31-4B8C-83A1-F6EECF244321}">
                <p14:modId xmlns:p14="http://schemas.microsoft.com/office/powerpoint/2010/main" val="741472064"/>
              </p:ext>
            </p:extLst>
          </p:nvPr>
        </p:nvGraphicFramePr>
        <p:xfrm>
          <a:off x="7207937" y="1474942"/>
          <a:ext cx="1381928" cy="316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ext uri="{D42A27DB-BD31-4B8C-83A1-F6EECF244321}">
                <p14:modId xmlns:p14="http://schemas.microsoft.com/office/powerpoint/2010/main" val="3524598525"/>
              </p:ext>
            </p:extLst>
          </p:nvPr>
        </p:nvGraphicFramePr>
        <p:xfrm>
          <a:off x="4658214" y="1029863"/>
          <a:ext cx="27000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3743420579"/>
              </p:ext>
            </p:extLst>
          </p:nvPr>
        </p:nvGraphicFramePr>
        <p:xfrm>
          <a:off x="686103" y="1490573"/>
          <a:ext cx="3973797" cy="3024000"/>
        </p:xfrm>
        <a:graphic>
          <a:graphicData uri="http://schemas.openxmlformats.org/drawingml/2006/table">
            <a:tbl>
              <a:tblPr>
                <a:tableStyleId>{5C22544A-7EE6-4342-B048-85BDC9FD1C3A}</a:tableStyleId>
              </a:tblPr>
              <a:tblGrid>
                <a:gridCol w="3973797">
                  <a:extLst>
                    <a:ext uri="{9D8B030D-6E8A-4147-A177-3AD203B41FA5}">
                      <a16:colId xmlns:a16="http://schemas.microsoft.com/office/drawing/2014/main" val="20000"/>
                    </a:ext>
                  </a:extLst>
                </a:gridCol>
              </a:tblGrid>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Добір суддів відбувається виключно за критеріями професійної підготовки та високих моральних якостей</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Судді завжди приймають законні та справедливі рішення</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ЗМІ поширюють об’єктивну інформацію про суди та судову систему загалом</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Українські громадяни довіряють судам</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Розмір судового збору загалом є доступним для всіх категорій громадян-учасників судових проваджень</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Розмір необхідних витрат на залучення адвоката загалом є доступним для всіх категорій громадян</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Суди не зазнають впливу політиків, влади, олігархів</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2" name="Группа 24"/>
          <p:cNvGrpSpPr/>
          <p:nvPr/>
        </p:nvGrpSpPr>
        <p:grpSpPr>
          <a:xfrm>
            <a:off x="7657851" y="1275475"/>
            <a:ext cx="597802" cy="161121"/>
            <a:chOff x="7676901" y="1416847"/>
            <a:chExt cx="597802" cy="161121"/>
          </a:xfrm>
        </p:grpSpPr>
        <p:sp>
          <p:nvSpPr>
            <p:cNvPr id="26"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0" name="TextBox 29"/>
          <p:cNvSpPr txBox="1"/>
          <p:nvPr/>
        </p:nvSpPr>
        <p:spPr>
          <a:xfrm>
            <a:off x="4669669" y="1322930"/>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47" name="TextBox 46"/>
          <p:cNvSpPr txBox="1"/>
          <p:nvPr/>
        </p:nvSpPr>
        <p:spPr>
          <a:xfrm>
            <a:off x="260161" y="4762686"/>
            <a:ext cx="2156039" cy="92333"/>
          </a:xfrm>
          <a:prstGeom prst="rect">
            <a:avLst/>
          </a:prstGeom>
          <a:noFill/>
        </p:spPr>
        <p:txBody>
          <a:bodyPr wrap="none" lIns="0" tIns="0" rIns="0" bIns="0" rtlCol="0">
            <a:spAutoFit/>
          </a:bodyPr>
          <a:lstStyle/>
          <a:p>
            <a:pPr lvl="0">
              <a:defRPr/>
            </a:pPr>
            <a:r>
              <a:rPr kumimoji="0" lang="uk-UA" sz="600" b="0" i="0" u="none" strike="noStrike" kern="1200" cap="none" spc="0" normalizeH="0" baseline="0" noProof="0" dirty="0">
                <a:ln>
                  <a:noFill/>
                </a:ln>
                <a:solidFill>
                  <a:srgbClr val="6C6463"/>
                </a:solidFill>
                <a:effectLst/>
                <a:uLnTx/>
                <a:uFillTx/>
                <a:latin typeface="Gill Sans MT"/>
                <a:cs typeface="Gill Sans MT"/>
              </a:rPr>
              <a:t>Ранжовано за</a:t>
            </a:r>
            <a:r>
              <a:rPr lang="uk-UA" sz="600" dirty="0">
                <a:solidFill>
                  <a:srgbClr val="6C6463"/>
                </a:solidFill>
                <a:latin typeface="Gill Sans MT"/>
                <a:cs typeface="Gill Sans MT"/>
              </a:rPr>
              <a:t> Безумовно погоджуюсь/Скоріше погоджуюсь </a:t>
            </a:r>
            <a:endParaRPr kumimoji="0" lang="ru-RU" sz="600" b="0" i="0" u="none" strike="noStrike" kern="1200" cap="none" spc="0" normalizeH="0" baseline="0" noProof="0" dirty="0" err="1">
              <a:ln>
                <a:noFill/>
              </a:ln>
              <a:solidFill>
                <a:srgbClr val="6C6463"/>
              </a:solidFill>
              <a:effectLst/>
              <a:uLnTx/>
              <a:uFillTx/>
              <a:latin typeface="Gill Sans MT"/>
              <a:cs typeface="Gill Sans MT"/>
            </a:endParaRPr>
          </a:p>
        </p:txBody>
      </p:sp>
      <p:sp>
        <p:nvSpPr>
          <p:cNvPr id="48" name="Прямоугольник 4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grpSp>
        <p:nvGrpSpPr>
          <p:cNvPr id="3" name="Группа 54"/>
          <p:cNvGrpSpPr/>
          <p:nvPr/>
        </p:nvGrpSpPr>
        <p:grpSpPr>
          <a:xfrm>
            <a:off x="543410" y="4580965"/>
            <a:ext cx="8263226" cy="200055"/>
            <a:chOff x="543410" y="4531537"/>
            <a:chExt cx="8263226" cy="200055"/>
          </a:xfrm>
        </p:grpSpPr>
        <p:sp>
          <p:nvSpPr>
            <p:cNvPr id="56" name="TextBox 55"/>
            <p:cNvSpPr txBox="1"/>
            <p:nvPr/>
          </p:nvSpPr>
          <p:spPr>
            <a:xfrm>
              <a:off x="7726636" y="4531537"/>
              <a:ext cx="108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 Відмова від відповіді</a:t>
              </a:r>
            </a:p>
          </p:txBody>
        </p:sp>
        <p:sp>
          <p:nvSpPr>
            <p:cNvPr id="57" name="TextBox 56"/>
            <p:cNvSpPr txBox="1"/>
            <p:nvPr/>
          </p:nvSpPr>
          <p:spPr>
            <a:xfrm>
              <a:off x="6903367" y="4531537"/>
              <a:ext cx="900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Важко відповісти</a:t>
              </a:r>
            </a:p>
          </p:txBody>
        </p:sp>
        <p:sp>
          <p:nvSpPr>
            <p:cNvPr id="58" name="TextBox 57"/>
            <p:cNvSpPr txBox="1"/>
            <p:nvPr/>
          </p:nvSpPr>
          <p:spPr>
            <a:xfrm>
              <a:off x="4576543" y="4531537"/>
              <a:ext cx="2376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Скоріше не погоджуюся/Категорично не погоджуюсь</a:t>
              </a:r>
            </a:p>
          </p:txBody>
        </p:sp>
        <p:sp>
          <p:nvSpPr>
            <p:cNvPr id="59" name="TextBox 58"/>
            <p:cNvSpPr txBox="1"/>
            <p:nvPr/>
          </p:nvSpPr>
          <p:spPr>
            <a:xfrm>
              <a:off x="2575712" y="4531537"/>
              <a:ext cx="2052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В однаковій мірі погоджуюсь і не погоджуюсь</a:t>
              </a:r>
            </a:p>
          </p:txBody>
        </p:sp>
        <p:sp>
          <p:nvSpPr>
            <p:cNvPr id="60" name="TextBox 59"/>
            <p:cNvSpPr txBox="1"/>
            <p:nvPr/>
          </p:nvSpPr>
          <p:spPr>
            <a:xfrm>
              <a:off x="552934" y="4531537"/>
              <a:ext cx="2124000" cy="200055"/>
            </a:xfrm>
            <a:prstGeom prst="rect">
              <a:avLst/>
            </a:prstGeom>
            <a:noFill/>
          </p:spPr>
          <p:txBody>
            <a:bodyPr wrap="square" rtlCol="0">
              <a:spAutoFit/>
            </a:bodyPr>
            <a:lstStyle/>
            <a:p>
              <a:pPr lvl="0" defTabSz="914400">
                <a:defRPr/>
              </a:pPr>
              <a:r>
                <a:rPr lang="uk-UA" sz="700" dirty="0">
                  <a:solidFill>
                    <a:srgbClr val="6C6463"/>
                  </a:solidFill>
                  <a:latin typeface="Gill Sans MT"/>
                  <a:cs typeface="Gill Sans MT"/>
                </a:rPr>
                <a:t>Безумовно погоджуюсь/Скоріше погоджуюся</a:t>
              </a:r>
            </a:p>
          </p:txBody>
        </p:sp>
        <p:sp>
          <p:nvSpPr>
            <p:cNvPr id="61" name="Прямоугольник 60"/>
            <p:cNvSpPr/>
            <p:nvPr/>
          </p:nvSpPr>
          <p:spPr>
            <a:xfrm>
              <a:off x="543410" y="4601320"/>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62" name="Прямоугольник 61"/>
            <p:cNvSpPr/>
            <p:nvPr/>
          </p:nvSpPr>
          <p:spPr>
            <a:xfrm>
              <a:off x="2560190" y="4601320"/>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63" name="Прямоугольник 62"/>
            <p:cNvSpPr/>
            <p:nvPr/>
          </p:nvSpPr>
          <p:spPr>
            <a:xfrm>
              <a:off x="4573966" y="4601320"/>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64" name="Прямоугольник 63"/>
            <p:cNvSpPr/>
            <p:nvPr/>
          </p:nvSpPr>
          <p:spPr>
            <a:xfrm>
              <a:off x="6890397" y="4601320"/>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sp>
          <p:nvSpPr>
            <p:cNvPr id="65" name="Прямоугольник 64"/>
            <p:cNvSpPr/>
            <p:nvPr/>
          </p:nvSpPr>
          <p:spPr>
            <a:xfrm>
              <a:off x="7735489" y="460132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dirty="0">
                <a:ln>
                  <a:noFill/>
                </a:ln>
                <a:solidFill>
                  <a:sysClr val="windowText" lastClr="000000"/>
                </a:solidFill>
                <a:effectLst/>
                <a:uLnTx/>
                <a:uFillTx/>
              </a:endParaRPr>
            </a:p>
          </p:txBody>
        </p:sp>
      </p:grpSp>
      <p:sp>
        <p:nvSpPr>
          <p:cNvPr id="35" name="Прямоугольник 34"/>
          <p:cNvSpPr/>
          <p:nvPr/>
        </p:nvSpPr>
        <p:spPr>
          <a:xfrm>
            <a:off x="727967" y="953522"/>
            <a:ext cx="7971415" cy="276999"/>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Ви погоджуєтеся (чи не погоджуєтеся) з наступними твердженнями:</a:t>
            </a:r>
          </a:p>
        </p:txBody>
      </p:sp>
      <p:sp>
        <p:nvSpPr>
          <p:cNvPr id="36"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(6</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cxnSp>
        <p:nvCxnSpPr>
          <p:cNvPr id="32" name="Прямая со стрелкой 31"/>
          <p:cNvCxnSpPr/>
          <p:nvPr/>
        </p:nvCxnSpPr>
        <p:spPr>
          <a:xfrm>
            <a:off x="7564743" y="2930920"/>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Прямая со стрелкой 32"/>
          <p:cNvCxnSpPr/>
          <p:nvPr/>
        </p:nvCxnSpPr>
        <p:spPr>
          <a:xfrm flipV="1">
            <a:off x="5195810" y="2929108"/>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Прямая со стрелкой 33"/>
          <p:cNvCxnSpPr/>
          <p:nvPr/>
        </p:nvCxnSpPr>
        <p:spPr>
          <a:xfrm flipV="1">
            <a:off x="8294726" y="2929108"/>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37" name="Прямая со стрелкой 36"/>
          <p:cNvCxnSpPr/>
          <p:nvPr/>
        </p:nvCxnSpPr>
        <p:spPr>
          <a:xfrm>
            <a:off x="7192189" y="2930914"/>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Прямая со стрелкой 37"/>
          <p:cNvCxnSpPr/>
          <p:nvPr/>
        </p:nvCxnSpPr>
        <p:spPr>
          <a:xfrm flipV="1">
            <a:off x="5424413" y="2031600"/>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Прямая со стрелкой 38"/>
          <p:cNvCxnSpPr/>
          <p:nvPr/>
        </p:nvCxnSpPr>
        <p:spPr>
          <a:xfrm flipV="1">
            <a:off x="8328588" y="2031600"/>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40" name="Прямая со стрелкой 39"/>
          <p:cNvCxnSpPr/>
          <p:nvPr/>
        </p:nvCxnSpPr>
        <p:spPr>
          <a:xfrm>
            <a:off x="7547803" y="4226365"/>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Прямая со стрелкой 40"/>
          <p:cNvCxnSpPr/>
          <p:nvPr/>
        </p:nvCxnSpPr>
        <p:spPr>
          <a:xfrm flipV="1">
            <a:off x="5763093" y="4241487"/>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Прямая со стрелкой 41"/>
          <p:cNvCxnSpPr/>
          <p:nvPr/>
        </p:nvCxnSpPr>
        <p:spPr>
          <a:xfrm>
            <a:off x="7107513" y="4251760"/>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Прямая со стрелкой 44"/>
          <p:cNvCxnSpPr/>
          <p:nvPr/>
        </p:nvCxnSpPr>
        <p:spPr>
          <a:xfrm>
            <a:off x="8267492" y="3811476"/>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6" name="Прямая со стрелкой 45"/>
          <p:cNvCxnSpPr/>
          <p:nvPr/>
        </p:nvCxnSpPr>
        <p:spPr>
          <a:xfrm>
            <a:off x="5143163" y="3836871"/>
            <a:ext cx="0" cy="20119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850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2"/>
          </p:nvPr>
        </p:nvSpPr>
        <p:spPr/>
        <p:txBody>
          <a:bodyPr/>
          <a:lstStyle/>
          <a:p>
            <a:fld id="{39C62A9A-2216-F44B-AFF9-136AA601C377}" type="datetime1">
              <a:rPr lang="en-US" smtClean="0"/>
              <a:pPr/>
              <a:t>10/23/2018</a:t>
            </a:fld>
            <a:endParaRPr lang="en-US"/>
          </a:p>
        </p:txBody>
      </p:sp>
      <p:sp>
        <p:nvSpPr>
          <p:cNvPr id="6" name="Номер слайда 5"/>
          <p:cNvSpPr>
            <a:spLocks noGrp="1"/>
          </p:cNvSpPr>
          <p:nvPr>
            <p:ph type="sldNum" sz="quarter" idx="4"/>
          </p:nvPr>
        </p:nvSpPr>
        <p:spPr/>
        <p:txBody>
          <a:bodyPr/>
          <a:lstStyle/>
          <a:p>
            <a:fld id="{42782948-4DBE-204D-AB9E-B65E067054AE}" type="slidenum">
              <a:rPr lang="en-US" smtClean="0"/>
              <a:pPr/>
              <a:t>42</a:t>
            </a:fld>
            <a:endParaRPr lang="en-US"/>
          </a:p>
        </p:txBody>
      </p:sp>
      <p:graphicFrame>
        <p:nvGraphicFramePr>
          <p:cNvPr id="12" name="Содержимое 11"/>
          <p:cNvGraphicFramePr>
            <a:graphicFrameLocks noGrp="1"/>
          </p:cNvGraphicFramePr>
          <p:nvPr>
            <p:ph idx="1"/>
            <p:extLst>
              <p:ext uri="{D42A27DB-BD31-4B8C-83A1-F6EECF244321}">
                <p14:modId xmlns:p14="http://schemas.microsoft.com/office/powerpoint/2010/main" val="558569905"/>
              </p:ext>
            </p:extLst>
          </p:nvPr>
        </p:nvGraphicFramePr>
        <p:xfrm>
          <a:off x="686101" y="1060740"/>
          <a:ext cx="7863090" cy="3709652"/>
        </p:xfrm>
        <a:graphic>
          <a:graphicData uri="http://schemas.openxmlformats.org/drawingml/2006/table">
            <a:tbl>
              <a:tblPr/>
              <a:tblGrid>
                <a:gridCol w="4176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39090">
                  <a:extLst>
                    <a:ext uri="{9D8B030D-6E8A-4147-A177-3AD203B41FA5}">
                      <a16:colId xmlns:a16="http://schemas.microsoft.com/office/drawing/2014/main" val="20002"/>
                    </a:ext>
                  </a:extLst>
                </a:gridCol>
                <a:gridCol w="1224000">
                  <a:extLst>
                    <a:ext uri="{9D8B030D-6E8A-4147-A177-3AD203B41FA5}">
                      <a16:colId xmlns:a16="http://schemas.microsoft.com/office/drawing/2014/main" val="20003"/>
                    </a:ext>
                  </a:extLst>
                </a:gridCol>
              </a:tblGrid>
              <a:tr h="32031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uk-UA" sz="1050" b="1" i="0" u="none" strike="noStrike" noProof="0" dirty="0">
                          <a:solidFill>
                            <a:schemeClr val="bg1"/>
                          </a:solidFill>
                          <a:latin typeface="Gill Sans MT"/>
                        </a:rPr>
                        <a:t> </a:t>
                      </a:r>
                      <a:r>
                        <a:rPr lang="uk-UA" sz="1050" noProof="0" dirty="0">
                          <a:solidFill>
                            <a:schemeClr val="bg1"/>
                          </a:solidFill>
                        </a:rPr>
                        <a:t>Top2box</a:t>
                      </a:r>
                      <a:endParaRPr lang="en-US" sz="1050" noProof="0" dirty="0">
                        <a:solidFill>
                          <a:schemeClr val="bg1"/>
                        </a:solidFill>
                      </a:endParaRPr>
                    </a:p>
                    <a:p>
                      <a:pPr marL="0" marR="0" indent="0" algn="l" defTabSz="457200" rtl="0" eaLnBrk="1" fontAlgn="t" latinLnBrk="0" hangingPunct="1">
                        <a:lnSpc>
                          <a:spcPct val="100000"/>
                        </a:lnSpc>
                        <a:spcBef>
                          <a:spcPts val="0"/>
                        </a:spcBef>
                        <a:spcAft>
                          <a:spcPts val="0"/>
                        </a:spcAft>
                        <a:buClrTx/>
                        <a:buSzTx/>
                        <a:buFontTx/>
                        <a:buNone/>
                        <a:tabLst/>
                        <a:defRPr/>
                      </a:pPr>
                      <a:r>
                        <a:rPr lang="uk-UA" sz="1050" noProof="0" dirty="0" err="1">
                          <a:solidFill>
                            <a:schemeClr val="bg1"/>
                          </a:solidFill>
                        </a:rPr>
                        <a:t>Ранжовано</a:t>
                      </a:r>
                      <a:r>
                        <a:rPr lang="uk-UA" sz="1050" baseline="0" noProof="0" dirty="0">
                          <a:solidFill>
                            <a:schemeClr val="bg1"/>
                          </a:solidFill>
                        </a:rPr>
                        <a:t> за Хвилею ІІІ</a:t>
                      </a:r>
                      <a:endParaRPr lang="uk-UA" sz="1050" b="1" i="0" u="none" strike="noStrike" noProof="0" dirty="0">
                        <a:solidFill>
                          <a:srgbClr val="FFFFFF"/>
                        </a:solidFill>
                        <a:latin typeface="Gill Sans MT"/>
                      </a:endParaRP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Липень 2017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Грудень 2017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Вересень 2018</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extLst>
                  <a:ext uri="{0D108BD9-81ED-4DB2-BD59-A6C34878D82A}">
                    <a16:rowId xmlns:a16="http://schemas.microsoft.com/office/drawing/2014/main" val="10000"/>
                  </a:ext>
                </a:extLst>
              </a:tr>
              <a:tr h="339828">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Інформація про судові процедури, </a:t>
                      </a:r>
                      <a:r>
                        <a:rPr lang="uk-UA" sz="1100" b="0" i="0" kern="1200" baseline="0" noProof="0" dirty="0">
                          <a:solidFill>
                            <a:srgbClr val="6C6463"/>
                          </a:solidFill>
                          <a:latin typeface="Gill Sans MT"/>
                          <a:ea typeface="+mn-ea"/>
                          <a:cs typeface="Gill Sans MT"/>
                        </a:rPr>
                        <a:t> </a:t>
                      </a:r>
                      <a:r>
                        <a:rPr lang="uk-UA" sz="1100" b="0" i="0" kern="1200" noProof="0" dirty="0">
                          <a:solidFill>
                            <a:srgbClr val="6C6463"/>
                          </a:solidFill>
                          <a:latin typeface="Gill Sans MT"/>
                          <a:ea typeface="+mn-ea"/>
                          <a:cs typeface="Gill Sans MT"/>
                        </a:rPr>
                        <a:t>про хід розгляду справ є доступною та зрозумілою для громадян</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58</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a:t>
                      </a:r>
                      <a:r>
                        <a:rPr lang="uk-UA" sz="1200" b="0" i="0" u="none" strike="noStrike" kern="1200" noProof="0" dirty="0">
                          <a:solidFill>
                            <a:srgbClr val="6C6463"/>
                          </a:solidFill>
                          <a:latin typeface="Gill Sans MT"/>
                          <a:ea typeface="+mn-ea"/>
                          <a:cs typeface="+mn-cs"/>
                        </a:rPr>
                        <a:t>3</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48</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1"/>
                  </a:ext>
                </a:extLst>
              </a:tr>
              <a:tr h="188793">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Рівень професійної кваліфікації суддів є належним</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43</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40</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2"/>
                  </a:ext>
                </a:extLst>
              </a:tr>
              <a:tr h="339828">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Професія судді користується повагою та приязним ставленням звичайних людей</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40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33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3"/>
                  </a:ext>
                </a:extLst>
              </a:tr>
              <a:tr h="339828">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Критика судів з боку громадськості та різні громадські акції є виправданими та необхідними</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a:t>
                      </a:r>
                      <a:r>
                        <a:rPr lang="uk-UA" sz="1200" b="0" i="0" u="none" strike="noStrike" kern="1200" noProof="0" dirty="0">
                          <a:solidFill>
                            <a:srgbClr val="6C6463"/>
                          </a:solidFill>
                          <a:latin typeface="Gill Sans MT"/>
                          <a:ea typeface="+mn-ea"/>
                          <a:cs typeface="+mn-cs"/>
                        </a:rPr>
                        <a:t>7</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35</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4"/>
                  </a:ext>
                </a:extLst>
              </a:tr>
              <a:tr h="339828">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Суттєве підвищення заробітної плати суддям сприятиме подоланню корупції</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39</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a:t>
                      </a:r>
                      <a:r>
                        <a:rPr lang="uk-UA" sz="1200" b="0" i="0" u="none" strike="noStrike" kern="1200" noProof="0" dirty="0">
                          <a:solidFill>
                            <a:srgbClr val="6C6463"/>
                          </a:solidFill>
                          <a:latin typeface="Gill Sans MT"/>
                          <a:ea typeface="+mn-ea"/>
                          <a:cs typeface="+mn-cs"/>
                        </a:rPr>
                        <a:t>3</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35</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5"/>
                  </a:ext>
                </a:extLst>
              </a:tr>
              <a:tr h="184379">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В судах створені належні умови для всіх учасників</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31</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35</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6"/>
                  </a:ext>
                </a:extLst>
              </a:tr>
              <a:tr h="339828">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Добір суддів відбувається виключно за критеріями професійної підготовки та високих моральних якостей</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32</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30</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31</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7"/>
                  </a:ext>
                </a:extLst>
              </a:tr>
              <a:tr h="184379">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Судді завжди приймають законні та справедливі рішення</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30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8"/>
                  </a:ext>
                </a:extLst>
              </a:tr>
              <a:tr h="339828">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ЗМІ поширюють об’єктивну інформацію про суди та судову систему загалом</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09"/>
                  </a:ext>
                </a:extLst>
              </a:tr>
              <a:tr h="188793">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Українські громадяни довіряють судам</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10"/>
                  </a:ext>
                </a:extLst>
              </a:tr>
              <a:tr h="188793">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Розмір судового збору загалом є доступним</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11"/>
                  </a:ext>
                </a:extLst>
              </a:tr>
              <a:tr h="188793">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Розмір необхідних витрат на залучення адвоката є доступним</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ru-RU" sz="1200" b="0" i="0" u="none" strike="noStrike" kern="1200" noProof="0" dirty="0">
                          <a:solidFill>
                            <a:schemeClr val="bg1"/>
                          </a:solidFill>
                          <a:latin typeface="Gill Sans MT"/>
                          <a:ea typeface="+mn-ea"/>
                          <a:cs typeface="+mn-cs"/>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marL="0" algn="ctr" defTabSz="457200" rtl="0" eaLnBrk="1" fontAlgn="b" latinLnBrk="0" hangingPunct="1"/>
                      <a:r>
                        <a:rPr lang="ru-RU" sz="1200" b="0" i="0" u="none" strike="noStrike" kern="1200" noProof="0" dirty="0">
                          <a:solidFill>
                            <a:srgbClr val="6C6463"/>
                          </a:solidFill>
                          <a:latin typeface="Gill Sans MT"/>
                          <a:ea typeface="+mn-ea"/>
                          <a:cs typeface="+mn-cs"/>
                        </a:rPr>
                        <a:t>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12"/>
                  </a:ext>
                </a:extLst>
              </a:tr>
              <a:tr h="188793">
                <a:tc>
                  <a:txBody>
                    <a:bodyPr/>
                    <a:lstStyle/>
                    <a:p>
                      <a:pPr marL="0" algn="r" defTabSz="457200" rtl="0" eaLnBrk="1" fontAlgn="b" latinLnBrk="0" hangingPunct="1"/>
                      <a:r>
                        <a:rPr lang="uk-UA" sz="1100" b="0" i="0" kern="1200" noProof="0" dirty="0">
                          <a:solidFill>
                            <a:srgbClr val="6C6463"/>
                          </a:solidFill>
                          <a:latin typeface="Gill Sans MT"/>
                          <a:ea typeface="+mn-ea"/>
                          <a:cs typeface="Gill Sans MT"/>
                        </a:rPr>
                        <a:t>Суди не зазнають впливу політиків, влади, олігархів</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12</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17</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16</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13"/>
                  </a:ext>
                </a:extLst>
              </a:tr>
            </a:tbl>
          </a:graphicData>
        </a:graphic>
      </p:graphicFrame>
      <p:sp>
        <p:nvSpPr>
          <p:cNvPr id="13"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ДОВІРА ДО СУДОВОЇ ВЛАДИ ТА ДОСТУПНІСТЬ ПРАВОСУДДЯ (7</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
        <p:nvSpPr>
          <p:cNvPr id="20" name="Прямоугольник 19"/>
          <p:cNvSpPr/>
          <p:nvPr/>
        </p:nvSpPr>
        <p:spPr>
          <a:xfrm>
            <a:off x="8155332" y="0"/>
            <a:ext cx="988668"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altLang="en-US" sz="1000" b="1" dirty="0">
                <a:solidFill>
                  <a:schemeClr val="bg1"/>
                </a:solidFill>
                <a:latin typeface="Gill Sans MT" panose="020B0502020104020203" pitchFamily="34" charset="0"/>
                <a:cs typeface="Arial" panose="020B0604020202020204" pitchFamily="34" charset="0"/>
              </a:rPr>
              <a:t>Хвиля І-ІІІ</a:t>
            </a:r>
            <a:endParaRPr lang="ru-RU" altLang="en-US" sz="1000" b="1" dirty="0">
              <a:solidFill>
                <a:schemeClr val="bg1"/>
              </a:solidFill>
              <a:latin typeface="Gill Sans MT" panose="020B0502020104020203" pitchFamily="34" charset="0"/>
              <a:cs typeface="Arial" panose="020B0604020202020204" pitchFamily="34" charset="0"/>
            </a:endParaRPr>
          </a:p>
        </p:txBody>
      </p:sp>
      <p:grpSp>
        <p:nvGrpSpPr>
          <p:cNvPr id="14" name="Группа 13"/>
          <p:cNvGrpSpPr/>
          <p:nvPr/>
        </p:nvGrpSpPr>
        <p:grpSpPr>
          <a:xfrm>
            <a:off x="5598529" y="4769501"/>
            <a:ext cx="2976445" cy="307777"/>
            <a:chOff x="6021518" y="5237748"/>
            <a:chExt cx="2976445" cy="307777"/>
          </a:xfrm>
        </p:grpSpPr>
        <p:grpSp>
          <p:nvGrpSpPr>
            <p:cNvPr id="15" name="Группа 18"/>
            <p:cNvGrpSpPr/>
            <p:nvPr/>
          </p:nvGrpSpPr>
          <p:grpSpPr>
            <a:xfrm>
              <a:off x="6212018" y="5237748"/>
              <a:ext cx="2785945" cy="307777"/>
              <a:chOff x="5103080" y="6025391"/>
              <a:chExt cx="2785945" cy="307777"/>
            </a:xfrm>
          </p:grpSpPr>
          <p:sp>
            <p:nvSpPr>
              <p:cNvPr id="22" name="Прямоугольник 21"/>
              <p:cNvSpPr/>
              <p:nvPr/>
            </p:nvSpPr>
            <p:spPr>
              <a:xfrm>
                <a:off x="5103080" y="6090228"/>
                <a:ext cx="144000" cy="144000"/>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p>
            </p:txBody>
          </p:sp>
          <p:sp>
            <p:nvSpPr>
              <p:cNvPr id="23" name="TextBox 31"/>
              <p:cNvSpPr txBox="1"/>
              <p:nvPr/>
            </p:nvSpPr>
            <p:spPr>
              <a:xfrm>
                <a:off x="5218824" y="6025391"/>
                <a:ext cx="2670201" cy="307777"/>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700" b="0" dirty="0">
                    <a:solidFill>
                      <a:srgbClr val="6C6463"/>
                    </a:solidFill>
                    <a:latin typeface="Gill Sans MT"/>
                    <a:cs typeface="Gill Sans MT"/>
                  </a:rPr>
                  <a:t>Показник статистично значуще </a:t>
                </a:r>
                <a:r>
                  <a:rPr lang="uk-UA" sz="700" b="0" dirty="0">
                    <a:solidFill>
                      <a:srgbClr val="0067B9"/>
                    </a:solidFill>
                    <a:latin typeface="Gill Sans MT"/>
                    <a:cs typeface="Gill Sans MT"/>
                  </a:rPr>
                  <a:t>виріс</a:t>
                </a:r>
                <a:r>
                  <a:rPr lang="uk-UA" sz="700" b="0" dirty="0">
                    <a:solidFill>
                      <a:srgbClr val="6C6463"/>
                    </a:solidFill>
                    <a:latin typeface="Gill Sans MT"/>
                    <a:cs typeface="Gill Sans MT"/>
                  </a:rPr>
                  <a:t>/</a:t>
                </a:r>
                <a:r>
                  <a:rPr lang="uk-UA" sz="700" b="0" dirty="0">
                    <a:solidFill>
                      <a:srgbClr val="F44F70"/>
                    </a:solidFill>
                    <a:latin typeface="Gill Sans MT"/>
                    <a:cs typeface="Gill Sans MT"/>
                  </a:rPr>
                  <a:t>знизився</a:t>
                </a:r>
                <a:r>
                  <a:rPr lang="uk-UA" sz="700" b="0" dirty="0">
                    <a:solidFill>
                      <a:srgbClr val="6C6463"/>
                    </a:solidFill>
                    <a:latin typeface="Gill Sans MT"/>
                    <a:cs typeface="Gill Sans MT"/>
                  </a:rPr>
                  <a:t> на рівні 95% порівняно з  попередньою хвилею</a:t>
                </a:r>
              </a:p>
            </p:txBody>
          </p:sp>
        </p:grpSp>
        <p:sp>
          <p:nvSpPr>
            <p:cNvPr id="21" name="Прямоугольник 20"/>
            <p:cNvSpPr/>
            <p:nvPr/>
          </p:nvSpPr>
          <p:spPr>
            <a:xfrm>
              <a:off x="6021518" y="5302585"/>
              <a:ext cx="144000" cy="144000"/>
            </a:xfrm>
            <a:prstGeom prst="rect">
              <a:avLst/>
            </a:prstGeom>
            <a:solidFill>
              <a:srgbClr val="0067B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solidFill>
                  <a:srgbClr val="006600"/>
                </a:solidFill>
              </a:endParaRPr>
            </a:p>
          </p:txBody>
        </p:sp>
      </p:grpSp>
      <p:sp>
        <p:nvSpPr>
          <p:cNvPr id="16" name="Прямоугольник 15"/>
          <p:cNvSpPr/>
          <p:nvPr/>
        </p:nvSpPr>
        <p:spPr>
          <a:xfrm>
            <a:off x="727967" y="819298"/>
            <a:ext cx="7971415" cy="276999"/>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Ви погоджуєтеся (чи не погоджуєтеся) з наступними твердженнями:</a:t>
            </a:r>
          </a:p>
        </p:txBody>
      </p:sp>
      <p:sp>
        <p:nvSpPr>
          <p:cNvPr id="17" name="TextBox 16"/>
          <p:cNvSpPr txBox="1"/>
          <p:nvPr/>
        </p:nvSpPr>
        <p:spPr>
          <a:xfrm>
            <a:off x="665110" y="612551"/>
            <a:ext cx="3575851" cy="307777"/>
          </a:xfrm>
          <a:prstGeom prst="rect">
            <a:avLst/>
          </a:prstGeom>
          <a:noFill/>
        </p:spPr>
        <p:txBody>
          <a:bodyPr wrap="none" rtlCol="0">
            <a:spAutoFit/>
          </a:bodyPr>
          <a:lstStyle/>
          <a:p>
            <a:r>
              <a:rPr lang="uk-UA" altLang="en-US" sz="1400" b="1" dirty="0">
                <a:solidFill>
                  <a:srgbClr val="651D32"/>
                </a:solidFill>
                <a:latin typeface="Gill Sans MT" panose="020B0502020104020203" pitchFamily="34" charset="0"/>
                <a:cs typeface="Arial" panose="020B0604020202020204" pitchFamily="34" charset="0"/>
              </a:rPr>
              <a:t>Динаміка Липень 2017-Вересень 2018</a:t>
            </a:r>
            <a:endParaRPr lang="ru-RU" altLang="en-US" sz="1400" b="1" dirty="0">
              <a:solidFill>
                <a:srgbClr val="651D32"/>
              </a:solidFill>
              <a:latin typeface="Gill Sans MT" panose="020B0502020104020203"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uk-UA" dirty="0"/>
              <a:t>СПРИЙНЯТТЯ КОРУПЦІЇ</a:t>
            </a:r>
            <a:endParaRPr lang="ru-RU"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422791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44</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38200" y="1191195"/>
            <a:ext cx="7772400" cy="365344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uk-UA" sz="1200" dirty="0"/>
              <a:t>На думку більшості юристів суди лишаються закритими для суспільства, зберігається </a:t>
            </a:r>
            <a:r>
              <a:rPr lang="uk-UA" sz="1200" dirty="0" err="1"/>
              <a:t>“кругова</a:t>
            </a:r>
            <a:r>
              <a:rPr lang="uk-UA" sz="1200" dirty="0"/>
              <a:t> </a:t>
            </a:r>
            <a:r>
              <a:rPr lang="uk-UA" sz="1200" dirty="0" err="1"/>
              <a:t>порука”</a:t>
            </a:r>
            <a:r>
              <a:rPr lang="uk-UA" sz="1200" dirty="0"/>
              <a:t> суддів, через що неможливо притягнути суддю,  який вчинив корупційний злочин,  до відповідальності.  Щодо підкупу суддів як звичайної практики в українських судах та зростання корупції в судах позитивні і негативні оцінки у паритеті. У прозорість та відкритість добору суддів вірить чверть опитаних, більшість тримається нейтральної позиції. Зберігається впевненість у незахищеності особи, яка повідомляє про корупцію в судах з боку держави.</a:t>
            </a:r>
          </a:p>
          <a:p>
            <a:pPr marL="706438" indent="-171450" algn="just">
              <a:buFontTx/>
              <a:buChar char="-"/>
              <a:defRPr/>
            </a:pPr>
            <a:r>
              <a:rPr lang="uk-UA" sz="1200" dirty="0"/>
              <a:t>Порівняно з липнем 2017 року зменшилась частка незгодних з тим, що «Суди є недостатньо відкритими для суспільства» і «Неможливо притягнути суддю, який вчинив корупційний злочин, до відповідальності через “кругову поруку” суддів», проте зросла частка тих, хто згоден, що «Корупція в судах зростає». Оцінка прозорості добору суддів і захищеності з боку держави за викривання корупції – не змінилась.</a:t>
            </a:r>
          </a:p>
          <a:p>
            <a:pPr marL="706438" indent="-171450" algn="just">
              <a:buFontTx/>
              <a:buChar char="-"/>
              <a:defRPr/>
            </a:pPr>
            <a:endParaRPr lang="uk-UA" sz="1200" dirty="0">
              <a:solidFill>
                <a:schemeClr val="bg1">
                  <a:lumMod val="50000"/>
                </a:schemeClr>
              </a:solidFill>
            </a:endParaRPr>
          </a:p>
          <a:p>
            <a:pPr marL="706438" indent="-171450" algn="just">
              <a:buFontTx/>
              <a:buChar char="-"/>
              <a:defRPr/>
            </a:pPr>
            <a:endParaRPr lang="uk-UA" sz="1200" dirty="0">
              <a:solidFill>
                <a:schemeClr val="bg1">
                  <a:lumMod val="50000"/>
                </a:schemeClr>
              </a:solidFill>
            </a:endParaRPr>
          </a:p>
          <a:p>
            <a:endParaRPr lang="uk-UA" sz="1200" dirty="0">
              <a:solidFill>
                <a:schemeClr val="bg1">
                  <a:lumMod val="50000"/>
                </a:schemeClr>
              </a:solidFill>
            </a:endParaRPr>
          </a:p>
          <a:p>
            <a:endParaRPr lang="ru-RU" sz="1200" dirty="0">
              <a:solidFill>
                <a:schemeClr val="bg1">
                  <a:lumMod val="50000"/>
                </a:schemeClr>
              </a:solidFill>
            </a:endParaRPr>
          </a:p>
          <a:p>
            <a:endParaRPr lang="uk-UA" sz="1200" dirty="0">
              <a:solidFill>
                <a:schemeClr val="bg1">
                  <a:lumMod val="50000"/>
                </a:schemeClr>
              </a:solidFill>
            </a:endParaRPr>
          </a:p>
          <a:p>
            <a:endParaRPr lang="ru-RU" sz="1200" dirty="0">
              <a:solidFill>
                <a:schemeClr val="bg1">
                  <a:lumMod val="50000"/>
                </a:schemeClr>
              </a:solidFill>
            </a:endParaRPr>
          </a:p>
        </p:txBody>
      </p:sp>
      <p:sp>
        <p:nvSpPr>
          <p:cNvPr id="7"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cs typeface="Arial" panose="020B0604020202020204" pitchFamily="34" charset="0"/>
              </a:rPr>
              <a:t>Висновки</a:t>
            </a:r>
            <a:endParaRPr lang="ru-RU" altLang="en-US" sz="1800" dirty="0">
              <a:solidFill>
                <a:srgbClr val="651D32"/>
              </a:solidFill>
              <a:latin typeface="Gill Sans MT" panose="020B0502020104020203" pitchFamily="34" charset="0"/>
              <a:cs typeface="Arial" panose="020B0604020202020204" pitchFamily="34" charset="0"/>
            </a:endParaRPr>
          </a:p>
        </p:txBody>
      </p:sp>
      <p:sp>
        <p:nvSpPr>
          <p:cNvPr id="10"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(1</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2170793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45</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38200" y="1191195"/>
            <a:ext cx="7772400" cy="365344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uk-UA" sz="1200" dirty="0"/>
              <a:t>Корупція залишається ключовою проблемою країни, а її викривання ризикованою і небезпечною справою. Водночас, більшість вважає, що судді та прокурори мають повідомляти про корупційні дії колег до НАБУ.  </a:t>
            </a:r>
          </a:p>
          <a:p>
            <a:pPr algn="just"/>
            <a:r>
              <a:rPr lang="uk-UA" sz="1200" dirty="0"/>
              <a:t>В те, що судова система в Україні здатна стати основою подолання корупції в усіх гілках влади вірить половина опитаних. </a:t>
            </a:r>
          </a:p>
          <a:p>
            <a:pPr algn="just"/>
            <a:r>
              <a:rPr lang="uk-UA" sz="1200" dirty="0"/>
              <a:t>Кожен другий погоджується, що створення Вищого спеціалізованого антикорупційного суду матиме позитивний вплив на подолання корупції.</a:t>
            </a:r>
          </a:p>
          <a:p>
            <a:pPr algn="just"/>
            <a:r>
              <a:rPr lang="uk-UA" sz="1200" dirty="0"/>
              <a:t>Більшість підтримує створення антикорупційних державних органів (НАБУ, НАЗК), проте тільки п'ята частина  може назвати їх ефективними. </a:t>
            </a:r>
          </a:p>
          <a:p>
            <a:pPr marL="706438" indent="-171450" algn="just">
              <a:buFontTx/>
              <a:buChar char="-"/>
              <a:defRPr/>
            </a:pPr>
            <a:r>
              <a:rPr lang="uk-UA" sz="1200" dirty="0"/>
              <a:t>Порівняно з липнем 2017 року зменшилась частка згодних з тим, що судді мають повідомляти НАБУ про корупційні дії свої колег та що судова система в Україні здатна стати основою подолання корупції в усіх гілках влади.  Зменшилась підтримка створення антикорупційних інституцій  (НАБУ,  НАЗК) та оцінка ефективності НАБУ.</a:t>
            </a:r>
          </a:p>
          <a:p>
            <a:pPr algn="just"/>
            <a:endParaRPr lang="ru-RU" sz="1200" dirty="0"/>
          </a:p>
          <a:p>
            <a:endParaRPr lang="uk-UA" sz="1200" dirty="0"/>
          </a:p>
          <a:p>
            <a:endParaRPr lang="ru-RU" sz="1200" dirty="0"/>
          </a:p>
          <a:p>
            <a:endParaRPr lang="uk-UA" sz="1200" dirty="0"/>
          </a:p>
          <a:p>
            <a:endParaRPr lang="ru-RU" sz="1200" dirty="0"/>
          </a:p>
        </p:txBody>
      </p:sp>
      <p:sp>
        <p:nvSpPr>
          <p:cNvPr id="10"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cs typeface="Arial" panose="020B0604020202020204" pitchFamily="34" charset="0"/>
              </a:rPr>
              <a:t>Висновки</a:t>
            </a:r>
            <a:endParaRPr lang="ru-RU" altLang="en-US" sz="1800" dirty="0">
              <a:solidFill>
                <a:srgbClr val="651D32"/>
              </a:solidFill>
              <a:latin typeface="Gill Sans MT" panose="020B0502020104020203" pitchFamily="34" charset="0"/>
              <a:cs typeface="Arial" panose="020B0604020202020204" pitchFamily="34" charset="0"/>
            </a:endParaRPr>
          </a:p>
        </p:txBody>
      </p:sp>
      <p:sp>
        <p:nvSpPr>
          <p:cNvPr id="11"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(2</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518602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p:cNvGraphicFramePr>
            <a:graphicFrameLocks/>
          </p:cNvGraphicFramePr>
          <p:nvPr>
            <p:extLst/>
          </p:nvPr>
        </p:nvGraphicFramePr>
        <p:xfrm>
          <a:off x="7205410" y="1468415"/>
          <a:ext cx="1381928" cy="313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ext uri="{D42A27DB-BD31-4B8C-83A1-F6EECF244321}">
                <p14:modId xmlns:p14="http://schemas.microsoft.com/office/powerpoint/2010/main" val="4167022225"/>
              </p:ext>
            </p:extLst>
          </p:nvPr>
        </p:nvGraphicFramePr>
        <p:xfrm>
          <a:off x="4658214" y="1021842"/>
          <a:ext cx="2700000" cy="4536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Группа 25"/>
          <p:cNvGrpSpPr/>
          <p:nvPr/>
        </p:nvGrpSpPr>
        <p:grpSpPr>
          <a:xfrm>
            <a:off x="7657851" y="1267454"/>
            <a:ext cx="597802" cy="161121"/>
            <a:chOff x="7676901" y="1416847"/>
            <a:chExt cx="597802" cy="161121"/>
          </a:xfrm>
        </p:grpSpPr>
        <p:sp>
          <p:nvSpPr>
            <p:cNvPr id="27"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Группа 24"/>
          <p:cNvGrpSpPr/>
          <p:nvPr/>
        </p:nvGrpSpPr>
        <p:grpSpPr>
          <a:xfrm>
            <a:off x="543410" y="4577233"/>
            <a:ext cx="8263226" cy="200055"/>
            <a:chOff x="543410" y="4513065"/>
            <a:chExt cx="8263226" cy="200055"/>
          </a:xfrm>
        </p:grpSpPr>
        <p:sp>
          <p:nvSpPr>
            <p:cNvPr id="29" name="Прямоугольник 28"/>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30" name="TextBox 29"/>
            <p:cNvSpPr txBox="1"/>
            <p:nvPr/>
          </p:nvSpPr>
          <p:spPr>
            <a:xfrm>
              <a:off x="552934" y="4513065"/>
              <a:ext cx="2124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Безумовно погоджуюсь/Скоріше погоджуюся</a:t>
              </a:r>
            </a:p>
          </p:txBody>
        </p:sp>
        <p:sp>
          <p:nvSpPr>
            <p:cNvPr id="33" name="Прямоугольник 32"/>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2575712" y="4513065"/>
              <a:ext cx="2052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 однаковій мірі погоджуюсь і не погоджуюсь</a:t>
              </a:r>
            </a:p>
          </p:txBody>
        </p:sp>
        <p:sp>
          <p:nvSpPr>
            <p:cNvPr id="47" name="TextBox 46"/>
            <p:cNvSpPr txBox="1"/>
            <p:nvPr/>
          </p:nvSpPr>
          <p:spPr>
            <a:xfrm>
              <a:off x="4576543" y="4513065"/>
              <a:ext cx="2376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Скоріше не погоджуюся/Категорично не погоджуюсь</a:t>
              </a:r>
            </a:p>
          </p:txBody>
        </p:sp>
        <p:sp>
          <p:nvSpPr>
            <p:cNvPr id="48" name="Прямоугольник 47"/>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49" name="Прямоугольник 48"/>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50" name="TextBox 49"/>
            <p:cNvSpPr txBox="1"/>
            <p:nvPr/>
          </p:nvSpPr>
          <p:spPr>
            <a:xfrm>
              <a:off x="6903367" y="4513065"/>
              <a:ext cx="90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Важко відповісти</a:t>
              </a:r>
            </a:p>
          </p:txBody>
        </p:sp>
        <p:sp>
          <p:nvSpPr>
            <p:cNvPr id="51" name="TextBox 50"/>
            <p:cNvSpPr txBox="1"/>
            <p:nvPr/>
          </p:nvSpPr>
          <p:spPr>
            <a:xfrm>
              <a:off x="7726636" y="4513065"/>
              <a:ext cx="108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 Відмова від відповіді</a:t>
              </a:r>
            </a:p>
          </p:txBody>
        </p:sp>
        <p:sp>
          <p:nvSpPr>
            <p:cNvPr id="52" name="Прямоугольник 51"/>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grpSp>
      <p:sp>
        <p:nvSpPr>
          <p:cNvPr id="35" name="TextBox 34"/>
          <p:cNvSpPr txBox="1"/>
          <p:nvPr/>
        </p:nvSpPr>
        <p:spPr>
          <a:xfrm>
            <a:off x="4669669" y="1322930"/>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36" name="TextBox 35"/>
          <p:cNvSpPr txBox="1"/>
          <p:nvPr/>
        </p:nvSpPr>
        <p:spPr>
          <a:xfrm>
            <a:off x="260161" y="4762686"/>
            <a:ext cx="2156039" cy="92333"/>
          </a:xfrm>
          <a:prstGeom prst="rect">
            <a:avLst/>
          </a:prstGeom>
          <a:noFill/>
        </p:spPr>
        <p:txBody>
          <a:bodyPr wrap="none" lIns="0" tIns="0" rIns="0" bIns="0" rtlCol="0">
            <a:spAutoFit/>
          </a:bodyPr>
          <a:lstStyle/>
          <a:p>
            <a:pPr lvl="0">
              <a:defRPr/>
            </a:pPr>
            <a:r>
              <a:rPr kumimoji="0" lang="uk-UA" sz="600" b="0" i="0" u="none" strike="noStrike" kern="1200" cap="none" spc="0" normalizeH="0" baseline="0" noProof="0">
                <a:ln>
                  <a:noFill/>
                </a:ln>
                <a:solidFill>
                  <a:srgbClr val="6C6463"/>
                </a:solidFill>
                <a:effectLst/>
                <a:uLnTx/>
                <a:uFillTx/>
                <a:latin typeface="Gill Sans MT"/>
                <a:cs typeface="Gill Sans MT"/>
              </a:rPr>
              <a:t>Ранжовано за</a:t>
            </a:r>
            <a:r>
              <a:rPr lang="uk-UA" sz="600">
                <a:solidFill>
                  <a:srgbClr val="6C6463"/>
                </a:solidFill>
                <a:latin typeface="Gill Sans MT"/>
                <a:cs typeface="Gill Sans MT"/>
              </a:rPr>
              <a:t> Безумовно погоджуюсь/Скоріше погоджуюсь </a:t>
            </a:r>
            <a:endParaRPr kumimoji="0" lang="ru-RU" sz="600" b="0" i="0" u="none" strike="noStrike" kern="1200" cap="none" spc="0" normalizeH="0" baseline="0" noProof="0" err="1">
              <a:ln>
                <a:noFill/>
              </a:ln>
              <a:solidFill>
                <a:srgbClr val="6C6463"/>
              </a:solidFill>
              <a:effectLst/>
              <a:uLnTx/>
              <a:uFillTx/>
              <a:latin typeface="Gill Sans MT"/>
              <a:cs typeface="Gill Sans MT"/>
            </a:endParaRPr>
          </a:p>
        </p:txBody>
      </p:sp>
      <p:sp>
        <p:nvSpPr>
          <p:cNvPr id="37" name="Прямоугольник 36"/>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39"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(3</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
        <p:nvSpPr>
          <p:cNvPr id="42" name="Прямоугольник 41"/>
          <p:cNvSpPr/>
          <p:nvPr/>
        </p:nvSpPr>
        <p:spPr>
          <a:xfrm>
            <a:off x="727967" y="953522"/>
            <a:ext cx="7971415" cy="276999"/>
          </a:xfrm>
          <a:prstGeom prst="rect">
            <a:avLst/>
          </a:prstGeom>
        </p:spPr>
        <p:txBody>
          <a:bodyPr wrap="square">
            <a:spAutoFit/>
          </a:bodyPr>
          <a:lstStyle/>
          <a:p>
            <a:pPr lvl="0">
              <a:defRPr/>
            </a:pPr>
            <a:r>
              <a:rPr lang="uk-UA" sz="1200" b="1">
                <a:solidFill>
                  <a:srgbClr val="6C6463"/>
                </a:solidFill>
                <a:latin typeface="Gill Sans MT"/>
                <a:cs typeface="Gill Sans MT"/>
              </a:rPr>
              <a:t>Наскільки Ви погоджуєтеся (чи не погоджуєтеся) з наступними твердженнями:</a:t>
            </a:r>
          </a:p>
        </p:txBody>
      </p:sp>
      <p:graphicFrame>
        <p:nvGraphicFramePr>
          <p:cNvPr id="34" name="Таблица 33"/>
          <p:cNvGraphicFramePr>
            <a:graphicFrameLocks noGrp="1"/>
          </p:cNvGraphicFramePr>
          <p:nvPr/>
        </p:nvGraphicFramePr>
        <p:xfrm>
          <a:off x="440267" y="1538646"/>
          <a:ext cx="4225358" cy="2988000"/>
        </p:xfrm>
        <a:graphic>
          <a:graphicData uri="http://schemas.openxmlformats.org/drawingml/2006/table">
            <a:tbl>
              <a:tblPr/>
              <a:tblGrid>
                <a:gridCol w="4225358">
                  <a:extLst>
                    <a:ext uri="{9D8B030D-6E8A-4147-A177-3AD203B41FA5}">
                      <a16:colId xmlns:a16="http://schemas.microsoft.com/office/drawing/2014/main" val="20000"/>
                    </a:ext>
                  </a:extLst>
                </a:gridCol>
              </a:tblGrid>
              <a:tr h="498000">
                <a:tc>
                  <a:txBody>
                    <a:bodyPr/>
                    <a:lstStyle/>
                    <a:p>
                      <a:pPr algn="r" fontAlgn="t"/>
                      <a:r>
                        <a:rPr lang="uk-UA" sz="1200" b="0" i="0" kern="1200" noProof="0" dirty="0">
                          <a:solidFill>
                            <a:srgbClr val="6C6463"/>
                          </a:solidFill>
                          <a:latin typeface="Gill Sans MT"/>
                          <a:ea typeface="+mn-ea"/>
                          <a:cs typeface="Gill Sans MT"/>
                        </a:rPr>
                        <a:t>Корупція це дійсно найбільша проблема в Україні</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000">
                <a:tc>
                  <a:txBody>
                    <a:bodyPr/>
                    <a:lstStyle/>
                    <a:p>
                      <a:pPr algn="r" fontAlgn="t"/>
                      <a:r>
                        <a:rPr lang="uk-UA" sz="1200" b="0" i="0" kern="1200" noProof="0" dirty="0">
                          <a:solidFill>
                            <a:srgbClr val="6C6463"/>
                          </a:solidFill>
                          <a:latin typeface="Gill Sans MT"/>
                          <a:ea typeface="+mn-ea"/>
                          <a:cs typeface="Gill Sans MT"/>
                        </a:rPr>
                        <a:t>Бути викривачем корупційних дій в Україні небезпечно</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8000">
                <a:tc>
                  <a:txBody>
                    <a:bodyPr/>
                    <a:lstStyle/>
                    <a:p>
                      <a:pPr algn="r" fontAlgn="t"/>
                      <a:r>
                        <a:rPr lang="uk-UA" sz="1200" b="0" i="0" kern="1200" noProof="0" dirty="0">
                          <a:solidFill>
                            <a:srgbClr val="6C6463"/>
                          </a:solidFill>
                          <a:latin typeface="Gill Sans MT"/>
                          <a:ea typeface="+mn-ea"/>
                          <a:cs typeface="Gill Sans MT"/>
                        </a:rPr>
                        <a:t>Суддя, що викриває корупційні дії своїх колег серйозно ризикує своєю кар’єрою</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8000">
                <a:tc>
                  <a:txBody>
                    <a:bodyPr/>
                    <a:lstStyle/>
                    <a:p>
                      <a:pPr algn="r" fontAlgn="t"/>
                      <a:r>
                        <a:rPr lang="uk-UA" sz="1200" b="0" i="0" kern="1200" noProof="0" dirty="0">
                          <a:solidFill>
                            <a:srgbClr val="6C6463"/>
                          </a:solidFill>
                          <a:latin typeface="Gill Sans MT"/>
                          <a:ea typeface="+mn-ea"/>
                          <a:cs typeface="Gill Sans MT"/>
                        </a:rPr>
                        <a:t>Прокурор, що викриває корупційні дії своїх колег серйозно ризикує своєю кар’єрою</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8000">
                <a:tc>
                  <a:txBody>
                    <a:bodyPr/>
                    <a:lstStyle/>
                    <a:p>
                      <a:pPr algn="r" fontAlgn="t"/>
                      <a:r>
                        <a:rPr lang="uk-UA" sz="1200" b="0" i="0" kern="1200" noProof="0" dirty="0">
                          <a:solidFill>
                            <a:srgbClr val="6C6463"/>
                          </a:solidFill>
                          <a:latin typeface="Gill Sans MT"/>
                          <a:ea typeface="+mn-ea"/>
                          <a:cs typeface="Gill Sans MT"/>
                        </a:rPr>
                        <a:t>Прокурор, що має інформацію про корупційні дії своїх колег повинен повідомити про це НАБУ</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8000">
                <a:tc>
                  <a:txBody>
                    <a:bodyPr/>
                    <a:lstStyle/>
                    <a:p>
                      <a:pPr algn="r" fontAlgn="t"/>
                      <a:r>
                        <a:rPr lang="uk-UA" sz="1200" b="0" i="0" kern="1200" noProof="0" dirty="0">
                          <a:solidFill>
                            <a:srgbClr val="6C6463"/>
                          </a:solidFill>
                          <a:latin typeface="Gill Sans MT"/>
                          <a:ea typeface="+mn-ea"/>
                          <a:cs typeface="Gill Sans MT"/>
                        </a:rPr>
                        <a:t>Суддя, що має інформацію про корупційні дії своїх колег повинен повідомити про це НАБУ</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44" name="Прямая со стрелкой 43"/>
          <p:cNvCxnSpPr/>
          <p:nvPr/>
        </p:nvCxnSpPr>
        <p:spPr>
          <a:xfrm>
            <a:off x="6152843" y="4170657"/>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Прямая со стрелкой 53"/>
          <p:cNvCxnSpPr/>
          <p:nvPr/>
        </p:nvCxnSpPr>
        <p:spPr>
          <a:xfrm flipV="1">
            <a:off x="6626727" y="4182218"/>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p:cNvCxnSpPr/>
          <p:nvPr/>
        </p:nvCxnSpPr>
        <p:spPr>
          <a:xfrm>
            <a:off x="8269587" y="4170657"/>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Прямая со стрелкой 55"/>
          <p:cNvCxnSpPr/>
          <p:nvPr/>
        </p:nvCxnSpPr>
        <p:spPr>
          <a:xfrm flipV="1">
            <a:off x="6694457" y="3674192"/>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flipV="1">
            <a:off x="6821456" y="3157699"/>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40" name="Прямоугольник 39"/>
          <p:cNvSpPr/>
          <p:nvPr/>
        </p:nvSpPr>
        <p:spPr>
          <a:xfrm>
            <a:off x="6165112" y="4809457"/>
            <a:ext cx="2232000" cy="276999"/>
          </a:xfrm>
          <a:prstGeom prst="rect">
            <a:avLst/>
          </a:prstGeom>
        </p:spPr>
        <p:txBody>
          <a:bodyPr>
            <a:spAutoFit/>
          </a:bodyPr>
          <a:lstStyle/>
          <a:p>
            <a:pPr fontAlgn="b">
              <a:defRPr/>
            </a:pPr>
            <a:r>
              <a:rPr lang="uk-UA" sz="600" dirty="0">
                <a:solidFill>
                  <a:srgbClr val="6C6463"/>
                </a:solidFill>
                <a:latin typeface="Gill Sans MT"/>
                <a:cs typeface="Gill Sans MT"/>
              </a:rPr>
              <a:t>НАБУ – Національне антикорупційне бюро </a:t>
            </a:r>
          </a:p>
          <a:p>
            <a:pPr fontAlgn="b">
              <a:defRPr/>
            </a:pPr>
            <a:r>
              <a:rPr lang="uk-UA" sz="600" dirty="0">
                <a:solidFill>
                  <a:srgbClr val="6C6463"/>
                </a:solidFill>
                <a:latin typeface="Gill Sans MT"/>
                <a:cs typeface="Gill Sans MT"/>
              </a:rPr>
              <a:t>НАЗК – Національне агентство з запобігання корупції</a:t>
            </a:r>
          </a:p>
        </p:txBody>
      </p:sp>
    </p:spTree>
    <p:extLst>
      <p:ext uri="{BB962C8B-B14F-4D97-AF65-F5344CB8AC3E}">
        <p14:creationId xmlns:p14="http://schemas.microsoft.com/office/powerpoint/2010/main" val="373067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p:cNvGraphicFramePr>
            <a:graphicFrameLocks/>
          </p:cNvGraphicFramePr>
          <p:nvPr>
            <p:extLst/>
          </p:nvPr>
        </p:nvGraphicFramePr>
        <p:xfrm>
          <a:off x="7205410" y="1476436"/>
          <a:ext cx="1381928" cy="313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0" name="Content Placeholder 7"/>
          <p:cNvGraphicFramePr>
            <a:graphicFrameLocks/>
          </p:cNvGraphicFramePr>
          <p:nvPr>
            <p:extLst/>
          </p:nvPr>
        </p:nvGraphicFramePr>
        <p:xfrm>
          <a:off x="4658214" y="1029863"/>
          <a:ext cx="2700000" cy="4536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Прямоугольник 25"/>
          <p:cNvSpPr/>
          <p:nvPr/>
        </p:nvSpPr>
        <p:spPr>
          <a:xfrm>
            <a:off x="6165112" y="4809457"/>
            <a:ext cx="2232000" cy="276999"/>
          </a:xfrm>
          <a:prstGeom prst="rect">
            <a:avLst/>
          </a:prstGeom>
        </p:spPr>
        <p:txBody>
          <a:bodyPr>
            <a:spAutoFit/>
          </a:bodyPr>
          <a:lstStyle/>
          <a:p>
            <a:pPr fontAlgn="b">
              <a:defRPr/>
            </a:pPr>
            <a:r>
              <a:rPr lang="uk-UA" sz="600" dirty="0">
                <a:solidFill>
                  <a:srgbClr val="6C6463"/>
                </a:solidFill>
                <a:latin typeface="Gill Sans MT"/>
                <a:cs typeface="Gill Sans MT"/>
              </a:rPr>
              <a:t>НАБУ – Національне антикорупційне бюро </a:t>
            </a:r>
          </a:p>
          <a:p>
            <a:pPr fontAlgn="b">
              <a:defRPr/>
            </a:pPr>
            <a:r>
              <a:rPr lang="uk-UA" sz="600" dirty="0">
                <a:solidFill>
                  <a:srgbClr val="6C6463"/>
                </a:solidFill>
                <a:latin typeface="Gill Sans MT"/>
                <a:cs typeface="Gill Sans MT"/>
              </a:rPr>
              <a:t>НАЗК – Національне агентство з запобігання корупції</a:t>
            </a:r>
          </a:p>
        </p:txBody>
      </p:sp>
      <p:grpSp>
        <p:nvGrpSpPr>
          <p:cNvPr id="2" name="Группа 26"/>
          <p:cNvGrpSpPr/>
          <p:nvPr/>
        </p:nvGrpSpPr>
        <p:grpSpPr>
          <a:xfrm>
            <a:off x="7657851" y="1275475"/>
            <a:ext cx="597802" cy="161121"/>
            <a:chOff x="7676901" y="1416847"/>
            <a:chExt cx="597802" cy="161121"/>
          </a:xfrm>
        </p:grpSpPr>
        <p:sp>
          <p:nvSpPr>
            <p:cNvPr id="28"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5"/>
            <p:cNvSpPr>
              <a:spLocks noChangeAspect="1"/>
            </p:cNvSpPr>
            <p:nvPr/>
          </p:nvSpPr>
          <p:spPr bwMode="auto">
            <a:xfrm>
              <a:off x="8053292"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Группа 29"/>
          <p:cNvGrpSpPr/>
          <p:nvPr/>
        </p:nvGrpSpPr>
        <p:grpSpPr>
          <a:xfrm>
            <a:off x="543410" y="4577233"/>
            <a:ext cx="8263226" cy="200055"/>
            <a:chOff x="543410" y="4513065"/>
            <a:chExt cx="8263226" cy="200055"/>
          </a:xfrm>
        </p:grpSpPr>
        <p:sp>
          <p:nvSpPr>
            <p:cNvPr id="33" name="Прямоугольник 32"/>
            <p:cNvSpPr/>
            <p:nvPr/>
          </p:nvSpPr>
          <p:spPr>
            <a:xfrm>
              <a:off x="543410" y="457725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34" name="TextBox 33"/>
            <p:cNvSpPr txBox="1"/>
            <p:nvPr/>
          </p:nvSpPr>
          <p:spPr>
            <a:xfrm>
              <a:off x="552934" y="4513065"/>
              <a:ext cx="2124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Безумовно погоджуюсь/Скоріше погоджуюся</a:t>
              </a:r>
            </a:p>
          </p:txBody>
        </p:sp>
        <p:sp>
          <p:nvSpPr>
            <p:cNvPr id="45" name="Прямоугольник 44"/>
            <p:cNvSpPr/>
            <p:nvPr/>
          </p:nvSpPr>
          <p:spPr>
            <a:xfrm>
              <a:off x="2560190" y="4577257"/>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47" name="TextBox 46"/>
            <p:cNvSpPr txBox="1"/>
            <p:nvPr/>
          </p:nvSpPr>
          <p:spPr>
            <a:xfrm>
              <a:off x="2575712" y="4513065"/>
              <a:ext cx="2052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 однаковій мірі погоджуюсь і не погоджуюсь</a:t>
              </a:r>
            </a:p>
          </p:txBody>
        </p:sp>
        <p:sp>
          <p:nvSpPr>
            <p:cNvPr id="48" name="TextBox 47"/>
            <p:cNvSpPr txBox="1"/>
            <p:nvPr/>
          </p:nvSpPr>
          <p:spPr>
            <a:xfrm>
              <a:off x="4576543" y="4513065"/>
              <a:ext cx="2376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Скоріше не погоджуюся/Категорично не погоджуюсь</a:t>
              </a:r>
            </a:p>
          </p:txBody>
        </p:sp>
        <p:sp>
          <p:nvSpPr>
            <p:cNvPr id="49" name="Прямоугольник 48"/>
            <p:cNvSpPr/>
            <p:nvPr/>
          </p:nvSpPr>
          <p:spPr>
            <a:xfrm>
              <a:off x="4573966" y="457725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50" name="Прямоугольник 49"/>
            <p:cNvSpPr/>
            <p:nvPr/>
          </p:nvSpPr>
          <p:spPr>
            <a:xfrm>
              <a:off x="6890397" y="4577257"/>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sp>
          <p:nvSpPr>
            <p:cNvPr id="51" name="TextBox 50"/>
            <p:cNvSpPr txBox="1"/>
            <p:nvPr/>
          </p:nvSpPr>
          <p:spPr>
            <a:xfrm>
              <a:off x="6903367" y="4513065"/>
              <a:ext cx="90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Важко відповісти</a:t>
              </a:r>
            </a:p>
          </p:txBody>
        </p:sp>
        <p:sp>
          <p:nvSpPr>
            <p:cNvPr id="52" name="TextBox 51"/>
            <p:cNvSpPr txBox="1"/>
            <p:nvPr/>
          </p:nvSpPr>
          <p:spPr>
            <a:xfrm>
              <a:off x="7726636" y="4513065"/>
              <a:ext cx="1080000" cy="200055"/>
            </a:xfrm>
            <a:prstGeom prst="rect">
              <a:avLst/>
            </a:prstGeom>
            <a:noFill/>
          </p:spPr>
          <p:txBody>
            <a:bodyPr wrap="square" rtlCol="0">
              <a:spAutoFit/>
            </a:bodyPr>
            <a:lstStyle/>
            <a:p>
              <a:pPr lvl="0" defTabSz="914400">
                <a:defRPr/>
              </a:pPr>
              <a:r>
                <a:rPr lang="uk-UA" sz="700">
                  <a:solidFill>
                    <a:srgbClr val="6C6463"/>
                  </a:solidFill>
                  <a:latin typeface="Gill Sans MT"/>
                  <a:cs typeface="Gill Sans MT"/>
                </a:rPr>
                <a:t> Відмова від відповіді</a:t>
              </a:r>
            </a:p>
          </p:txBody>
        </p:sp>
        <p:sp>
          <p:nvSpPr>
            <p:cNvPr id="53" name="Прямоугольник 52"/>
            <p:cNvSpPr/>
            <p:nvPr/>
          </p:nvSpPr>
          <p:spPr>
            <a:xfrm>
              <a:off x="7735489" y="4577257"/>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300" b="0" i="0" u="none" strike="noStrike" kern="0" cap="none" spc="0" normalizeH="0" baseline="0" noProof="0">
                <a:ln>
                  <a:noFill/>
                </a:ln>
                <a:solidFill>
                  <a:sysClr val="windowText" lastClr="000000"/>
                </a:solidFill>
                <a:effectLst/>
                <a:uLnTx/>
                <a:uFillTx/>
              </a:endParaRPr>
            </a:p>
          </p:txBody>
        </p:sp>
      </p:grpSp>
      <p:sp>
        <p:nvSpPr>
          <p:cNvPr id="36" name="TextBox 35"/>
          <p:cNvSpPr txBox="1"/>
          <p:nvPr/>
        </p:nvSpPr>
        <p:spPr>
          <a:xfrm>
            <a:off x="260161" y="4762686"/>
            <a:ext cx="2156039" cy="92333"/>
          </a:xfrm>
          <a:prstGeom prst="rect">
            <a:avLst/>
          </a:prstGeom>
          <a:noFill/>
        </p:spPr>
        <p:txBody>
          <a:bodyPr wrap="none" lIns="0" tIns="0" rIns="0" bIns="0" rtlCol="0">
            <a:spAutoFit/>
          </a:bodyPr>
          <a:lstStyle/>
          <a:p>
            <a:pPr lvl="0">
              <a:defRPr/>
            </a:pPr>
            <a:r>
              <a:rPr kumimoji="0" lang="uk-UA" sz="600" b="0" i="0" u="none" strike="noStrike" kern="1200" cap="none" spc="0" normalizeH="0" baseline="0" noProof="0">
                <a:ln>
                  <a:noFill/>
                </a:ln>
                <a:solidFill>
                  <a:srgbClr val="6C6463"/>
                </a:solidFill>
                <a:effectLst/>
                <a:uLnTx/>
                <a:uFillTx/>
                <a:latin typeface="Gill Sans MT"/>
                <a:cs typeface="Gill Sans MT"/>
              </a:rPr>
              <a:t>Ранжовано за</a:t>
            </a:r>
            <a:r>
              <a:rPr lang="uk-UA" sz="600">
                <a:solidFill>
                  <a:srgbClr val="6C6463"/>
                </a:solidFill>
                <a:latin typeface="Gill Sans MT"/>
                <a:cs typeface="Gill Sans MT"/>
              </a:rPr>
              <a:t> Безумовно погоджуюсь/Скоріше погоджуюсь </a:t>
            </a:r>
            <a:endParaRPr kumimoji="0" lang="ru-RU" sz="600" b="0" i="0" u="none" strike="noStrike" kern="1200" cap="none" spc="0" normalizeH="0" baseline="0" noProof="0" err="1">
              <a:ln>
                <a:noFill/>
              </a:ln>
              <a:solidFill>
                <a:srgbClr val="6C6463"/>
              </a:solidFill>
              <a:effectLst/>
              <a:uLnTx/>
              <a:uFillTx/>
              <a:latin typeface="Gill Sans MT"/>
              <a:cs typeface="Gill Sans MT"/>
            </a:endParaRPr>
          </a:p>
        </p:txBody>
      </p:sp>
      <p:sp>
        <p:nvSpPr>
          <p:cNvPr id="37" name="Прямоугольник 36"/>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38" name="TextBox 37"/>
          <p:cNvSpPr txBox="1"/>
          <p:nvPr/>
        </p:nvSpPr>
        <p:spPr>
          <a:xfrm>
            <a:off x="4669669" y="1322930"/>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30"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(4</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
        <p:nvSpPr>
          <p:cNvPr id="39" name="Прямоугольник 38"/>
          <p:cNvSpPr/>
          <p:nvPr/>
        </p:nvSpPr>
        <p:spPr>
          <a:xfrm>
            <a:off x="727967" y="953522"/>
            <a:ext cx="7971415" cy="276999"/>
          </a:xfrm>
          <a:prstGeom prst="rect">
            <a:avLst/>
          </a:prstGeom>
        </p:spPr>
        <p:txBody>
          <a:bodyPr wrap="square">
            <a:spAutoFit/>
          </a:bodyPr>
          <a:lstStyle/>
          <a:p>
            <a:pPr lvl="0">
              <a:defRPr/>
            </a:pPr>
            <a:r>
              <a:rPr lang="uk-UA" sz="1200" b="1">
                <a:solidFill>
                  <a:srgbClr val="6C6463"/>
                </a:solidFill>
                <a:latin typeface="Gill Sans MT"/>
                <a:cs typeface="Gill Sans MT"/>
              </a:rPr>
              <a:t>Наскільки Ви погоджуєтеся (чи не погоджуєтеся) з наступними твердженнями:</a:t>
            </a:r>
          </a:p>
        </p:txBody>
      </p:sp>
      <p:graphicFrame>
        <p:nvGraphicFramePr>
          <p:cNvPr id="35" name="Таблица 34"/>
          <p:cNvGraphicFramePr>
            <a:graphicFrameLocks noGrp="1"/>
          </p:cNvGraphicFramePr>
          <p:nvPr/>
        </p:nvGraphicFramePr>
        <p:xfrm>
          <a:off x="552934" y="1479377"/>
          <a:ext cx="4112691" cy="3060000"/>
        </p:xfrm>
        <a:graphic>
          <a:graphicData uri="http://schemas.openxmlformats.org/drawingml/2006/table">
            <a:tbl>
              <a:tblPr/>
              <a:tblGrid>
                <a:gridCol w="4112691">
                  <a:extLst>
                    <a:ext uri="{9D8B030D-6E8A-4147-A177-3AD203B41FA5}">
                      <a16:colId xmlns:a16="http://schemas.microsoft.com/office/drawing/2014/main" val="20000"/>
                    </a:ext>
                  </a:extLst>
                </a:gridCol>
              </a:tblGrid>
              <a:tr h="443625">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Судова система в Україні здатна стати основою подолання корупції в усіх гілках влади</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625">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Створення НАБУ було необхідним кроком української влади</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3625">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 Створення НАЗК було необхідним кроком української влади</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25">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Створення Вищого спеціалізованого антикорупційного суду матиме позитивний вплив на подолання корупції</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8500">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 НАБУ працює ефективно</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8500">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НАЗК працює ефективно</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8500">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Існують ситуації, коли корупційні дії можна виправдати</a:t>
                      </a:r>
                    </a:p>
                  </a:txBody>
                  <a:tcPr marL="6947" marR="6947" marT="694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42" name="Прямая со стрелкой 41"/>
          <p:cNvCxnSpPr/>
          <p:nvPr/>
        </p:nvCxnSpPr>
        <p:spPr>
          <a:xfrm flipV="1">
            <a:off x="6626727" y="1608256"/>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43" name="Прямая со стрелкой 42"/>
          <p:cNvCxnSpPr/>
          <p:nvPr/>
        </p:nvCxnSpPr>
        <p:spPr>
          <a:xfrm>
            <a:off x="8218815" y="1596707"/>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4" name="Прямая со стрелкой 43"/>
          <p:cNvCxnSpPr/>
          <p:nvPr/>
        </p:nvCxnSpPr>
        <p:spPr>
          <a:xfrm>
            <a:off x="5924252" y="1596707"/>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6" name="Прямая со стрелкой 45"/>
          <p:cNvCxnSpPr/>
          <p:nvPr/>
        </p:nvCxnSpPr>
        <p:spPr>
          <a:xfrm>
            <a:off x="8210342" y="2045452"/>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Прямая со стрелкой 53"/>
          <p:cNvCxnSpPr/>
          <p:nvPr/>
        </p:nvCxnSpPr>
        <p:spPr>
          <a:xfrm>
            <a:off x="5873444" y="2045452"/>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p:cNvCxnSpPr/>
          <p:nvPr/>
        </p:nvCxnSpPr>
        <p:spPr>
          <a:xfrm>
            <a:off x="8193402" y="2485730"/>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Прямая со стрелкой 55"/>
          <p:cNvCxnSpPr/>
          <p:nvPr/>
        </p:nvCxnSpPr>
        <p:spPr>
          <a:xfrm>
            <a:off x="5763367" y="2485730"/>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 стрелкой 56"/>
          <p:cNvCxnSpPr/>
          <p:nvPr/>
        </p:nvCxnSpPr>
        <p:spPr>
          <a:xfrm>
            <a:off x="8261132" y="3374759"/>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Прямая со стрелкой 57"/>
          <p:cNvCxnSpPr/>
          <p:nvPr/>
        </p:nvCxnSpPr>
        <p:spPr>
          <a:xfrm>
            <a:off x="5196072" y="3374759"/>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9" name="Прямая со стрелкой 58"/>
          <p:cNvCxnSpPr/>
          <p:nvPr/>
        </p:nvCxnSpPr>
        <p:spPr>
          <a:xfrm flipV="1">
            <a:off x="6999281" y="336092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60" name="Прямая со стрелкой 59"/>
          <p:cNvCxnSpPr/>
          <p:nvPr/>
        </p:nvCxnSpPr>
        <p:spPr>
          <a:xfrm flipV="1">
            <a:off x="7608899" y="3360925"/>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61" name="Прямая со стрелкой 60"/>
          <p:cNvCxnSpPr/>
          <p:nvPr/>
        </p:nvCxnSpPr>
        <p:spPr>
          <a:xfrm flipV="1">
            <a:off x="5669956" y="4216086"/>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 стрелкой 61"/>
          <p:cNvCxnSpPr/>
          <p:nvPr/>
        </p:nvCxnSpPr>
        <p:spPr>
          <a:xfrm>
            <a:off x="7575299" y="4212986"/>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Прямая со стрелкой 62"/>
          <p:cNvCxnSpPr/>
          <p:nvPr/>
        </p:nvCxnSpPr>
        <p:spPr>
          <a:xfrm>
            <a:off x="6965669" y="4229920"/>
            <a:ext cx="0" cy="2011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05813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2"/>
          </p:nvPr>
        </p:nvSpPr>
        <p:spPr/>
        <p:txBody>
          <a:bodyPr/>
          <a:lstStyle/>
          <a:p>
            <a:fld id="{39C62A9A-2216-F44B-AFF9-136AA601C377}" type="datetime1">
              <a:rPr lang="en-US" smtClean="0"/>
              <a:pPr/>
              <a:t>10/23/2018</a:t>
            </a:fld>
            <a:endParaRPr lang="en-US"/>
          </a:p>
        </p:txBody>
      </p:sp>
      <p:sp>
        <p:nvSpPr>
          <p:cNvPr id="6" name="Номер слайда 5"/>
          <p:cNvSpPr>
            <a:spLocks noGrp="1"/>
          </p:cNvSpPr>
          <p:nvPr>
            <p:ph type="sldNum" sz="quarter" idx="4"/>
          </p:nvPr>
        </p:nvSpPr>
        <p:spPr/>
        <p:txBody>
          <a:bodyPr/>
          <a:lstStyle/>
          <a:p>
            <a:fld id="{42782948-4DBE-204D-AB9E-B65E067054AE}" type="slidenum">
              <a:rPr lang="en-US" smtClean="0"/>
              <a:pPr/>
              <a:t>48</a:t>
            </a:fld>
            <a:endParaRPr lang="en-US"/>
          </a:p>
        </p:txBody>
      </p:sp>
      <p:graphicFrame>
        <p:nvGraphicFramePr>
          <p:cNvPr id="12" name="Содержимое 11"/>
          <p:cNvGraphicFramePr>
            <a:graphicFrameLocks noGrp="1"/>
          </p:cNvGraphicFramePr>
          <p:nvPr>
            <p:ph idx="1"/>
            <p:extLst>
              <p:ext uri="{D42A27DB-BD31-4B8C-83A1-F6EECF244321}">
                <p14:modId xmlns:p14="http://schemas.microsoft.com/office/powerpoint/2010/main" val="242922474"/>
              </p:ext>
            </p:extLst>
          </p:nvPr>
        </p:nvGraphicFramePr>
        <p:xfrm>
          <a:off x="686101" y="1035573"/>
          <a:ext cx="7863090" cy="3741286"/>
        </p:xfrm>
        <a:graphic>
          <a:graphicData uri="http://schemas.openxmlformats.org/drawingml/2006/table">
            <a:tbl>
              <a:tblPr/>
              <a:tblGrid>
                <a:gridCol w="4176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39090">
                  <a:extLst>
                    <a:ext uri="{9D8B030D-6E8A-4147-A177-3AD203B41FA5}">
                      <a16:colId xmlns:a16="http://schemas.microsoft.com/office/drawing/2014/main" val="20002"/>
                    </a:ext>
                  </a:extLst>
                </a:gridCol>
                <a:gridCol w="1224000">
                  <a:extLst>
                    <a:ext uri="{9D8B030D-6E8A-4147-A177-3AD203B41FA5}">
                      <a16:colId xmlns:a16="http://schemas.microsoft.com/office/drawing/2014/main" val="20003"/>
                    </a:ext>
                  </a:extLst>
                </a:gridCol>
              </a:tblGrid>
              <a:tr h="308657">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uk-UA" sz="1050" b="1" i="0" u="none" strike="noStrike" noProof="0" dirty="0">
                          <a:solidFill>
                            <a:schemeClr val="bg1"/>
                          </a:solidFill>
                          <a:latin typeface="Gill Sans MT"/>
                        </a:rPr>
                        <a:t> </a:t>
                      </a:r>
                      <a:r>
                        <a:rPr lang="uk-UA" sz="1050" noProof="0" dirty="0">
                          <a:solidFill>
                            <a:schemeClr val="bg1"/>
                          </a:solidFill>
                        </a:rPr>
                        <a:t>Top2box</a:t>
                      </a:r>
                      <a:endParaRPr lang="en-US" sz="1050" noProof="0" dirty="0">
                        <a:solidFill>
                          <a:schemeClr val="bg1"/>
                        </a:solidFill>
                      </a:endParaRPr>
                    </a:p>
                    <a:p>
                      <a:pPr marL="0" marR="0" indent="0" algn="l" defTabSz="457200" rtl="0" eaLnBrk="1" fontAlgn="t" latinLnBrk="0" hangingPunct="1">
                        <a:lnSpc>
                          <a:spcPct val="100000"/>
                        </a:lnSpc>
                        <a:spcBef>
                          <a:spcPts val="0"/>
                        </a:spcBef>
                        <a:spcAft>
                          <a:spcPts val="0"/>
                        </a:spcAft>
                        <a:buClrTx/>
                        <a:buSzTx/>
                        <a:buFontTx/>
                        <a:buNone/>
                        <a:tabLst/>
                        <a:defRPr/>
                      </a:pPr>
                      <a:r>
                        <a:rPr lang="uk-UA" sz="1050" noProof="0" dirty="0" err="1">
                          <a:solidFill>
                            <a:schemeClr val="bg1"/>
                          </a:solidFill>
                        </a:rPr>
                        <a:t>Ранжовано</a:t>
                      </a:r>
                      <a:r>
                        <a:rPr lang="uk-UA" sz="1050" baseline="0" noProof="0" dirty="0">
                          <a:solidFill>
                            <a:schemeClr val="bg1"/>
                          </a:solidFill>
                        </a:rPr>
                        <a:t> за Хвилею ІІІ</a:t>
                      </a:r>
                      <a:endParaRPr lang="uk-UA" sz="1050" b="1" i="0" u="none" strike="noStrike" noProof="0" dirty="0">
                        <a:solidFill>
                          <a:srgbClr val="FFFFFF"/>
                        </a:solidFill>
                        <a:latin typeface="Gill Sans MT"/>
                      </a:endParaRPr>
                    </a:p>
                  </a:txBody>
                  <a:tcPr marL="3166" marR="3166" marT="316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Липень 2017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Грудень 2017</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uk-UA" sz="1050" b="1" i="0" u="none" strike="noStrike" noProof="0" dirty="0">
                          <a:solidFill>
                            <a:srgbClr val="FFFFFF"/>
                          </a:solidFill>
                          <a:latin typeface="Gill Sans MT"/>
                        </a:rPr>
                        <a:t>Вересень 2018</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extLst>
                  <a:ext uri="{0D108BD9-81ED-4DB2-BD59-A6C34878D82A}">
                    <a16:rowId xmlns:a16="http://schemas.microsoft.com/office/drawing/2014/main" val="10000"/>
                  </a:ext>
                </a:extLst>
              </a:tr>
              <a:tr h="200906">
                <a:tc>
                  <a:txBody>
                    <a:bodyPr/>
                    <a:lstStyle/>
                    <a:p>
                      <a:pPr algn="r" fontAlgn="t"/>
                      <a:r>
                        <a:rPr lang="uk-UA" sz="1200" b="0" i="0" kern="1200" noProof="0" dirty="0">
                          <a:solidFill>
                            <a:srgbClr val="6C6463"/>
                          </a:solidFill>
                          <a:latin typeface="Gill Sans MT"/>
                          <a:ea typeface="+mn-ea"/>
                          <a:cs typeface="Gill Sans MT"/>
                        </a:rPr>
                        <a:t>Корупція це дійсно найбільша проблема в Україні</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8</a:t>
                      </a:r>
                      <a:r>
                        <a:rPr lang="uk-UA" sz="1200" b="0" i="0" u="none" strike="noStrike" kern="1200" noProof="0" dirty="0">
                          <a:solidFill>
                            <a:srgbClr val="6C6463"/>
                          </a:solidFill>
                          <a:latin typeface="Gill Sans MT"/>
                          <a:ea typeface="+mn-ea"/>
                          <a:cs typeface="+mn-cs"/>
                        </a:rPr>
                        <a:t>1</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77</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algn="ctr" rtl="0" fontAlgn="b"/>
                      <a:r>
                        <a:rPr lang="en-US" sz="1200" b="0" i="0" u="none" strike="noStrike" kern="1200" noProof="0" dirty="0">
                          <a:solidFill>
                            <a:srgbClr val="6C6463"/>
                          </a:solidFill>
                          <a:latin typeface="Gill Sans MT"/>
                          <a:ea typeface="+mn-ea"/>
                          <a:cs typeface="+mn-cs"/>
                        </a:rPr>
                        <a:t>78</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1"/>
                  </a:ext>
                </a:extLst>
              </a:tr>
              <a:tr h="181924">
                <a:tc>
                  <a:txBody>
                    <a:bodyPr/>
                    <a:lstStyle/>
                    <a:p>
                      <a:pPr algn="r" fontAlgn="t"/>
                      <a:r>
                        <a:rPr lang="uk-UA" sz="1200" b="0" i="0" kern="1200" noProof="0" dirty="0">
                          <a:solidFill>
                            <a:srgbClr val="6C6463"/>
                          </a:solidFill>
                          <a:latin typeface="Gill Sans MT"/>
                          <a:ea typeface="+mn-ea"/>
                          <a:cs typeface="Gill Sans MT"/>
                        </a:rPr>
                        <a:t>Бути викривачем корупційних дій в Україні небезпечно</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65</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61</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algn="ctr" rtl="0" fontAlgn="b"/>
                      <a:r>
                        <a:rPr lang="en-US" sz="1200" b="0" i="0" u="none" strike="noStrike" kern="1200" noProof="0" dirty="0">
                          <a:solidFill>
                            <a:srgbClr val="6C6463"/>
                          </a:solidFill>
                          <a:latin typeface="Gill Sans MT"/>
                          <a:ea typeface="+mn-ea"/>
                          <a:cs typeface="+mn-cs"/>
                        </a:rPr>
                        <a:t>65</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2"/>
                  </a:ext>
                </a:extLst>
              </a:tr>
              <a:tr h="200906">
                <a:tc>
                  <a:txBody>
                    <a:bodyPr/>
                    <a:lstStyle/>
                    <a:p>
                      <a:pPr algn="r" fontAlgn="t"/>
                      <a:r>
                        <a:rPr lang="uk-UA" sz="1200" b="0" i="0" kern="1200" noProof="0" dirty="0">
                          <a:solidFill>
                            <a:srgbClr val="6C6463"/>
                          </a:solidFill>
                          <a:latin typeface="Gill Sans MT"/>
                          <a:ea typeface="+mn-ea"/>
                          <a:cs typeface="Gill Sans MT"/>
                        </a:rPr>
                        <a:t>Суддя, що викриває корупційні дії колег ризикує  кар’єрою</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62</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chemeClr val="bg1"/>
                          </a:solidFill>
                          <a:latin typeface="Gill Sans MT"/>
                          <a:ea typeface="+mn-ea"/>
                          <a:cs typeface="+mn-cs"/>
                        </a:rPr>
                        <a:t>54</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algn="ctr" rtl="0" fontAlgn="b"/>
                      <a:r>
                        <a:rPr lang="en-US" sz="1200" b="0" i="0" u="none" strike="noStrike" kern="1200" noProof="0" dirty="0">
                          <a:solidFill>
                            <a:schemeClr val="bg1"/>
                          </a:solidFill>
                          <a:latin typeface="Gill Sans MT"/>
                          <a:ea typeface="+mn-ea"/>
                          <a:cs typeface="+mn-cs"/>
                        </a:rPr>
                        <a:t>63</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03"/>
                  </a:ext>
                </a:extLst>
              </a:tr>
              <a:tr h="355929">
                <a:tc>
                  <a:txBody>
                    <a:bodyPr/>
                    <a:lstStyle/>
                    <a:p>
                      <a:pPr algn="r" fontAlgn="t"/>
                      <a:r>
                        <a:rPr lang="uk-UA" sz="1200" b="0" i="0" kern="1200" noProof="0" dirty="0">
                          <a:solidFill>
                            <a:srgbClr val="6C6463"/>
                          </a:solidFill>
                          <a:latin typeface="Gill Sans MT"/>
                          <a:ea typeface="+mn-ea"/>
                          <a:cs typeface="Gill Sans MT"/>
                        </a:rPr>
                        <a:t>Прокурор, що викриває корупційні дії колег ризикує кар’єрою</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61</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algn="ctr" rtl="0" fontAlgn="b"/>
                      <a:r>
                        <a:rPr lang="en-US" sz="1200" b="0" i="0" u="none" strike="noStrike" kern="1200" noProof="0" dirty="0">
                          <a:solidFill>
                            <a:schemeClr val="bg1"/>
                          </a:solidFill>
                          <a:latin typeface="Gill Sans MT"/>
                          <a:ea typeface="+mn-ea"/>
                          <a:cs typeface="+mn-cs"/>
                        </a:rPr>
                        <a:t>63</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7B9"/>
                    </a:solidFill>
                  </a:tcPr>
                </a:tc>
                <a:extLst>
                  <a:ext uri="{0D108BD9-81ED-4DB2-BD59-A6C34878D82A}">
                    <a16:rowId xmlns:a16="http://schemas.microsoft.com/office/drawing/2014/main" val="10004"/>
                  </a:ext>
                </a:extLst>
              </a:tr>
              <a:tr h="355929">
                <a:tc>
                  <a:txBody>
                    <a:bodyPr/>
                    <a:lstStyle/>
                    <a:p>
                      <a:pPr algn="r" fontAlgn="t"/>
                      <a:r>
                        <a:rPr lang="uk-UA" sz="1200" b="0" i="0" kern="1200" noProof="0" dirty="0">
                          <a:solidFill>
                            <a:srgbClr val="6C6463"/>
                          </a:solidFill>
                          <a:latin typeface="Gill Sans MT"/>
                          <a:ea typeface="+mn-ea"/>
                          <a:cs typeface="Gill Sans MT"/>
                        </a:rPr>
                        <a:t>Прокурор, що має інформацію про корупційні дії колег повинен повідомити про це НАБУ</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6</a:t>
                      </a:r>
                      <a:r>
                        <a:rPr lang="uk-UA" sz="1200" b="0" i="0" u="none" strike="noStrike" kern="1200" noProof="0" dirty="0">
                          <a:solidFill>
                            <a:srgbClr val="6C6463"/>
                          </a:solidFill>
                          <a:latin typeface="Gill Sans MT"/>
                          <a:ea typeface="+mn-ea"/>
                          <a:cs typeface="+mn-cs"/>
                        </a:rPr>
                        <a:t>7</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chemeClr val="bg1"/>
                          </a:solidFill>
                          <a:latin typeface="Gill Sans MT"/>
                          <a:ea typeface="+mn-ea"/>
                          <a:cs typeface="+mn-cs"/>
                        </a:rPr>
                        <a:t>60</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algn="ctr" rtl="0" fontAlgn="b"/>
                      <a:r>
                        <a:rPr lang="en-US" sz="1200" b="0" i="0" u="none" strike="noStrike" kern="1200" noProof="0" dirty="0">
                          <a:solidFill>
                            <a:srgbClr val="6C6463"/>
                          </a:solidFill>
                          <a:latin typeface="Gill Sans MT"/>
                          <a:ea typeface="+mn-ea"/>
                          <a:cs typeface="+mn-cs"/>
                        </a:rPr>
                        <a:t>62</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5"/>
                  </a:ext>
                </a:extLst>
              </a:tr>
              <a:tr h="355929">
                <a:tc>
                  <a:txBody>
                    <a:bodyPr/>
                    <a:lstStyle/>
                    <a:p>
                      <a:pPr algn="r" fontAlgn="t"/>
                      <a:r>
                        <a:rPr lang="uk-UA" sz="1200" b="0" i="0" kern="1200" noProof="0" dirty="0">
                          <a:solidFill>
                            <a:srgbClr val="6C6463"/>
                          </a:solidFill>
                          <a:latin typeface="Gill Sans MT"/>
                          <a:ea typeface="+mn-ea"/>
                          <a:cs typeface="Gill Sans MT"/>
                        </a:rPr>
                        <a:t>Суддя, що має інформацію про корупційні дії колег повинен повідомити про це НАБУ</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6</a:t>
                      </a:r>
                      <a:r>
                        <a:rPr lang="uk-UA" sz="1200" b="0" i="0" u="none" strike="noStrike" kern="1200" noProof="0" dirty="0">
                          <a:solidFill>
                            <a:srgbClr val="6C6463"/>
                          </a:solidFill>
                          <a:latin typeface="Gill Sans MT"/>
                          <a:ea typeface="+mn-ea"/>
                          <a:cs typeface="+mn-cs"/>
                        </a:rPr>
                        <a:t>5</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chemeClr val="bg1"/>
                          </a:solidFill>
                          <a:latin typeface="Gill Sans MT"/>
                          <a:ea typeface="+mn-ea"/>
                          <a:cs typeface="+mn-cs"/>
                        </a:rPr>
                        <a:t>56</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algn="ctr" rtl="0" fontAlgn="b"/>
                      <a:r>
                        <a:rPr lang="en-US" sz="1200" b="0" i="0" u="none" strike="noStrike" kern="1200" noProof="0" dirty="0">
                          <a:solidFill>
                            <a:srgbClr val="6C6463"/>
                          </a:solidFill>
                          <a:latin typeface="Gill Sans MT"/>
                          <a:ea typeface="+mn-ea"/>
                          <a:cs typeface="+mn-cs"/>
                        </a:rPr>
                        <a:t>57</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6"/>
                  </a:ext>
                </a:extLst>
              </a:tr>
              <a:tr h="355929">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Судова система в Україні здатна стати основою подолання корупції в усіх гілках влади</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56</a:t>
                      </a: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chemeClr val="bg1"/>
                          </a:solidFill>
                          <a:latin typeface="Gill Sans MT"/>
                          <a:ea typeface="+mn-ea"/>
                          <a:cs typeface="+mn-cs"/>
                        </a:rPr>
                        <a:t>48</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algn="ctr" rtl="0" fontAlgn="b"/>
                      <a:r>
                        <a:rPr lang="en-US" sz="1200" b="0" i="0" u="none" strike="noStrike" kern="1200" noProof="0" dirty="0">
                          <a:solidFill>
                            <a:srgbClr val="6C6463"/>
                          </a:solidFill>
                          <a:latin typeface="Gill Sans MT"/>
                          <a:ea typeface="+mn-ea"/>
                          <a:cs typeface="+mn-cs"/>
                        </a:rPr>
                        <a:t>49</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7"/>
                  </a:ext>
                </a:extLst>
              </a:tr>
              <a:tr h="181282">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Створення НАБУ було необхідним </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54</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50</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algn="ctr" rtl="0" fontAlgn="b"/>
                      <a:r>
                        <a:rPr lang="en-US" sz="1200" b="0" i="0" u="none" strike="noStrike" kern="1200" noProof="0" dirty="0">
                          <a:solidFill>
                            <a:srgbClr val="6C6463"/>
                          </a:solidFill>
                          <a:latin typeface="Gill Sans MT"/>
                          <a:ea typeface="+mn-ea"/>
                          <a:cs typeface="+mn-cs"/>
                        </a:rPr>
                        <a:t>46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08"/>
                  </a:ext>
                </a:extLst>
              </a:tr>
              <a:tr h="200906">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 Створення НАЗК було необхідним</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5</a:t>
                      </a:r>
                      <a:r>
                        <a:rPr lang="uk-UA" sz="1200" b="0" i="0" u="none" strike="noStrike" kern="1200" noProof="0" dirty="0">
                          <a:solidFill>
                            <a:srgbClr val="6C6463"/>
                          </a:solidFill>
                          <a:latin typeface="Gill Sans MT"/>
                          <a:ea typeface="+mn-ea"/>
                          <a:cs typeface="+mn-cs"/>
                        </a:rPr>
                        <a:t>1</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46</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42</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09"/>
                  </a:ext>
                </a:extLst>
              </a:tr>
              <a:tr h="355929">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Створення вищого спеціалізованого антикорупційного суду матиме позитивний вплив на подолання корупції</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47</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chemeClr val="bg1"/>
                          </a:solidFill>
                          <a:latin typeface="Gill Sans MT"/>
                          <a:ea typeface="+mn-ea"/>
                          <a:cs typeface="+mn-cs"/>
                        </a:rPr>
                        <a:t>38</a:t>
                      </a:r>
                      <a:endParaRPr lang="ru-RU" sz="1200" b="0" i="0" u="none" strike="noStrike" kern="1200" noProof="0" dirty="0">
                        <a:solidFill>
                          <a:schemeClr val="bg1"/>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42</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10"/>
                  </a:ext>
                </a:extLst>
              </a:tr>
              <a:tr h="181924">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 НАБУ працює ефективно</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29</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28</a:t>
                      </a:r>
                      <a:endParaRPr lang="ru-RU" sz="1200" b="0" i="0" u="none" strike="noStrike" kern="1200" noProof="0" dirty="0">
                        <a:solidFill>
                          <a:srgbClr val="6C6463"/>
                        </a:solidFill>
                        <a:latin typeface="Gill Sans MT"/>
                        <a:ea typeface="+mn-ea"/>
                        <a:cs typeface="+mn-cs"/>
                      </a:endParaRPr>
                    </a:p>
                  </a:txBody>
                  <a:tcPr marL="3166" marR="3166" marT="31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chemeClr val="bg1"/>
                          </a:solidFill>
                          <a:latin typeface="Gill Sans MT"/>
                          <a:ea typeface="+mn-ea"/>
                          <a:cs typeface="+mn-cs"/>
                        </a:rPr>
                        <a:t>21</a:t>
                      </a:r>
                      <a:endParaRPr lang="ru-RU" sz="1200" b="0" i="0" u="none" strike="noStrike" kern="1200" noProof="0" dirty="0">
                        <a:solidFill>
                          <a:schemeClr val="bg1"/>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4F70"/>
                    </a:solidFill>
                  </a:tcPr>
                </a:tc>
                <a:extLst>
                  <a:ext uri="{0D108BD9-81ED-4DB2-BD59-A6C34878D82A}">
                    <a16:rowId xmlns:a16="http://schemas.microsoft.com/office/drawing/2014/main" val="10011"/>
                  </a:ext>
                </a:extLst>
              </a:tr>
              <a:tr h="181924">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НАЗК працює ефективно</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22</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23</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20</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0012"/>
                  </a:ext>
                </a:extLst>
              </a:tr>
              <a:tr h="181924">
                <a:tc>
                  <a:txBody>
                    <a:bodyPr/>
                    <a:lstStyle/>
                    <a:p>
                      <a:pPr marL="0" algn="r" defTabSz="457200" rtl="0" eaLnBrk="1" fontAlgn="t" latinLnBrk="0" hangingPunct="1"/>
                      <a:r>
                        <a:rPr lang="uk-UA" sz="1200" b="0" i="0" kern="1200" noProof="0" dirty="0">
                          <a:solidFill>
                            <a:srgbClr val="6C6463"/>
                          </a:solidFill>
                          <a:latin typeface="Gill Sans MT"/>
                          <a:ea typeface="+mn-ea"/>
                          <a:cs typeface="Gill Sans MT"/>
                        </a:rPr>
                        <a:t>Існують ситуації, коли корупційні дії можна виправдати</a:t>
                      </a:r>
                    </a:p>
                  </a:txBody>
                  <a:tcPr marL="6947" marR="6947" marT="694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18</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15</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tc>
                  <a:txBody>
                    <a:bodyPr/>
                    <a:lstStyle/>
                    <a:p>
                      <a:pPr marL="0" algn="ctr" defTabSz="457200" rtl="0" eaLnBrk="1" fontAlgn="b" latinLnBrk="0" hangingPunct="1"/>
                      <a:r>
                        <a:rPr lang="en-US" sz="1200" b="0" i="0" u="none" strike="noStrike" kern="1200" noProof="0" dirty="0">
                          <a:solidFill>
                            <a:srgbClr val="6C6463"/>
                          </a:solidFill>
                          <a:latin typeface="Gill Sans MT"/>
                          <a:ea typeface="+mn-ea"/>
                          <a:cs typeface="+mn-cs"/>
                        </a:rPr>
                        <a:t>18</a:t>
                      </a:r>
                      <a:endParaRPr lang="ru-RU" sz="1200" b="0" i="0" u="none" strike="noStrike" kern="1200" noProof="0" dirty="0">
                        <a:solidFill>
                          <a:srgbClr val="6C6463"/>
                        </a:solidFill>
                        <a:latin typeface="Gill Sans MT"/>
                        <a:ea typeface="+mn-ea"/>
                        <a:cs typeface="+mn-cs"/>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4"/>
                    </a:solidFill>
                  </a:tcPr>
                </a:tc>
                <a:extLst>
                  <a:ext uri="{0D108BD9-81ED-4DB2-BD59-A6C34878D82A}">
                    <a16:rowId xmlns:a16="http://schemas.microsoft.com/office/drawing/2014/main" val="10013"/>
                  </a:ext>
                </a:extLst>
              </a:tr>
            </a:tbl>
          </a:graphicData>
        </a:graphic>
      </p:graphicFrame>
      <p:sp>
        <p:nvSpPr>
          <p:cNvPr id="13"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(5/7)</a:t>
            </a:r>
            <a:endParaRPr lang="en-US" altLang="en-US" b="1" dirty="0">
              <a:solidFill>
                <a:srgbClr val="651D32"/>
              </a:solidFill>
              <a:latin typeface="Gill Sans MT" panose="020B0502020104020203" pitchFamily="34" charset="0"/>
              <a:cs typeface="Arial" panose="020B0604020202020204" pitchFamily="34" charset="0"/>
            </a:endParaRPr>
          </a:p>
        </p:txBody>
      </p:sp>
      <p:grpSp>
        <p:nvGrpSpPr>
          <p:cNvPr id="2" name="Группа 13"/>
          <p:cNvGrpSpPr/>
          <p:nvPr/>
        </p:nvGrpSpPr>
        <p:grpSpPr>
          <a:xfrm>
            <a:off x="5598529" y="4769501"/>
            <a:ext cx="2976445" cy="307777"/>
            <a:chOff x="6021518" y="5237748"/>
            <a:chExt cx="2976445" cy="307777"/>
          </a:xfrm>
        </p:grpSpPr>
        <p:grpSp>
          <p:nvGrpSpPr>
            <p:cNvPr id="3" name="Группа 18"/>
            <p:cNvGrpSpPr/>
            <p:nvPr/>
          </p:nvGrpSpPr>
          <p:grpSpPr>
            <a:xfrm>
              <a:off x="6212018" y="5237748"/>
              <a:ext cx="2785945" cy="307777"/>
              <a:chOff x="5103080" y="6025391"/>
              <a:chExt cx="2785945" cy="307777"/>
            </a:xfrm>
          </p:grpSpPr>
          <p:sp>
            <p:nvSpPr>
              <p:cNvPr id="17" name="Прямоугольник 16"/>
              <p:cNvSpPr/>
              <p:nvPr/>
            </p:nvSpPr>
            <p:spPr>
              <a:xfrm>
                <a:off x="5103080" y="6090228"/>
                <a:ext cx="144000" cy="144000"/>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p>
            </p:txBody>
          </p:sp>
          <p:sp>
            <p:nvSpPr>
              <p:cNvPr id="18" name="TextBox 31"/>
              <p:cNvSpPr txBox="1"/>
              <p:nvPr/>
            </p:nvSpPr>
            <p:spPr>
              <a:xfrm>
                <a:off x="5218824" y="6025391"/>
                <a:ext cx="2670201" cy="307777"/>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700" b="0" dirty="0">
                    <a:solidFill>
                      <a:srgbClr val="6C6463"/>
                    </a:solidFill>
                    <a:latin typeface="Gill Sans MT"/>
                    <a:cs typeface="Gill Sans MT"/>
                  </a:rPr>
                  <a:t>Показник статистично значуще </a:t>
                </a:r>
                <a:r>
                  <a:rPr lang="uk-UA" sz="700" b="0" dirty="0">
                    <a:solidFill>
                      <a:srgbClr val="0067B9"/>
                    </a:solidFill>
                    <a:latin typeface="Gill Sans MT"/>
                    <a:cs typeface="Gill Sans MT"/>
                  </a:rPr>
                  <a:t>виріс</a:t>
                </a:r>
                <a:r>
                  <a:rPr lang="uk-UA" sz="700" b="0" dirty="0">
                    <a:solidFill>
                      <a:srgbClr val="6C6463"/>
                    </a:solidFill>
                    <a:latin typeface="Gill Sans MT"/>
                    <a:cs typeface="Gill Sans MT"/>
                  </a:rPr>
                  <a:t>/</a:t>
                </a:r>
                <a:r>
                  <a:rPr lang="uk-UA" sz="700" b="0" dirty="0">
                    <a:solidFill>
                      <a:srgbClr val="F44F70"/>
                    </a:solidFill>
                    <a:latin typeface="Gill Sans MT"/>
                    <a:cs typeface="Gill Sans MT"/>
                  </a:rPr>
                  <a:t>знизився</a:t>
                </a:r>
                <a:r>
                  <a:rPr lang="uk-UA" sz="700" b="0" dirty="0">
                    <a:solidFill>
                      <a:srgbClr val="6C6463"/>
                    </a:solidFill>
                    <a:latin typeface="Gill Sans MT"/>
                    <a:cs typeface="Gill Sans MT"/>
                  </a:rPr>
                  <a:t> на рівні 95% порівняно з  попередньою хвилею</a:t>
                </a:r>
              </a:p>
            </p:txBody>
          </p:sp>
        </p:grpSp>
        <p:sp>
          <p:nvSpPr>
            <p:cNvPr id="16" name="Прямоугольник 15"/>
            <p:cNvSpPr/>
            <p:nvPr/>
          </p:nvSpPr>
          <p:spPr>
            <a:xfrm>
              <a:off x="6021518" y="5302585"/>
              <a:ext cx="144000" cy="144000"/>
            </a:xfrm>
            <a:prstGeom prst="rect">
              <a:avLst/>
            </a:prstGeom>
            <a:solidFill>
              <a:srgbClr val="0067B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solidFill>
                  <a:srgbClr val="006600"/>
                </a:solidFill>
              </a:endParaRPr>
            </a:p>
          </p:txBody>
        </p:sp>
      </p:grpSp>
      <p:sp>
        <p:nvSpPr>
          <p:cNvPr id="20" name="Прямоугольник 19"/>
          <p:cNvSpPr/>
          <p:nvPr/>
        </p:nvSpPr>
        <p:spPr>
          <a:xfrm>
            <a:off x="8155332" y="0"/>
            <a:ext cx="988668" cy="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altLang="en-US" sz="1000" b="1" dirty="0">
                <a:solidFill>
                  <a:schemeClr val="bg1"/>
                </a:solidFill>
                <a:latin typeface="Gill Sans MT" panose="020B0502020104020203" pitchFamily="34" charset="0"/>
                <a:cs typeface="Arial" panose="020B0604020202020204" pitchFamily="34" charset="0"/>
              </a:rPr>
              <a:t>Хвиля І-ІІІ</a:t>
            </a:r>
            <a:endParaRPr lang="ru-RU" altLang="en-US" sz="1000" b="1" dirty="0">
              <a:solidFill>
                <a:schemeClr val="bg1"/>
              </a:solidFill>
              <a:latin typeface="Gill Sans MT" panose="020B0502020104020203" pitchFamily="34" charset="0"/>
              <a:cs typeface="Arial" panose="020B0604020202020204" pitchFamily="34" charset="0"/>
            </a:endParaRPr>
          </a:p>
        </p:txBody>
      </p:sp>
      <p:sp>
        <p:nvSpPr>
          <p:cNvPr id="14" name="Прямоугольник 13"/>
          <p:cNvSpPr/>
          <p:nvPr/>
        </p:nvSpPr>
        <p:spPr>
          <a:xfrm>
            <a:off x="727967" y="802520"/>
            <a:ext cx="7971415" cy="276999"/>
          </a:xfrm>
          <a:prstGeom prst="rect">
            <a:avLst/>
          </a:prstGeom>
        </p:spPr>
        <p:txBody>
          <a:bodyPr wrap="square">
            <a:spAutoFit/>
          </a:bodyPr>
          <a:lstStyle/>
          <a:p>
            <a:pPr lvl="0">
              <a:defRPr/>
            </a:pPr>
            <a:r>
              <a:rPr lang="uk-UA" sz="1200" b="1">
                <a:solidFill>
                  <a:srgbClr val="6C6463"/>
                </a:solidFill>
                <a:latin typeface="Gill Sans MT"/>
                <a:cs typeface="Gill Sans MT"/>
              </a:rPr>
              <a:t>Наскільки Ви погоджуєтеся (чи не погоджуєтеся) з наступними твердженнями:</a:t>
            </a:r>
          </a:p>
        </p:txBody>
      </p:sp>
      <p:sp>
        <p:nvSpPr>
          <p:cNvPr id="15" name="TextBox 14"/>
          <p:cNvSpPr txBox="1"/>
          <p:nvPr/>
        </p:nvSpPr>
        <p:spPr>
          <a:xfrm>
            <a:off x="665110" y="612551"/>
            <a:ext cx="3575851" cy="307777"/>
          </a:xfrm>
          <a:prstGeom prst="rect">
            <a:avLst/>
          </a:prstGeom>
          <a:noFill/>
        </p:spPr>
        <p:txBody>
          <a:bodyPr wrap="none" rtlCol="0">
            <a:spAutoFit/>
          </a:bodyPr>
          <a:lstStyle/>
          <a:p>
            <a:r>
              <a:rPr lang="uk-UA" altLang="en-US" sz="1400" b="1" dirty="0">
                <a:solidFill>
                  <a:srgbClr val="651D32"/>
                </a:solidFill>
                <a:latin typeface="Gill Sans MT" panose="020B0502020104020203" pitchFamily="34" charset="0"/>
                <a:cs typeface="Arial" panose="020B0604020202020204" pitchFamily="34" charset="0"/>
              </a:rPr>
              <a:t>Динаміка Липень 2017-Вересень 2018</a:t>
            </a:r>
            <a:endParaRPr lang="ru-RU" altLang="en-US" sz="1400" b="1" dirty="0">
              <a:solidFill>
                <a:srgbClr val="651D32"/>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807049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9"/>
          <p:cNvGraphicFramePr>
            <a:graphicFrameLocks/>
          </p:cNvGraphicFramePr>
          <p:nvPr>
            <p:extLst/>
          </p:nvPr>
        </p:nvGraphicFramePr>
        <p:xfrm>
          <a:off x="7207134" y="1855286"/>
          <a:ext cx="1381928" cy="23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nvPr>
        </p:nvGraphicFramePr>
        <p:xfrm>
          <a:off x="4660791" y="1515220"/>
          <a:ext cx="2698797" cy="3519164"/>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49</a:t>
            </a:fld>
            <a:endParaRPr lang="en-US"/>
          </a:p>
        </p:txBody>
      </p:sp>
      <p:sp>
        <p:nvSpPr>
          <p:cNvPr id="13" name="TextBox 12"/>
          <p:cNvSpPr txBox="1"/>
          <p:nvPr/>
        </p:nvSpPr>
        <p:spPr>
          <a:xfrm>
            <a:off x="266279" y="4773844"/>
            <a:ext cx="2136803" cy="92333"/>
          </a:xfrm>
          <a:prstGeom prst="rect">
            <a:avLst/>
          </a:prstGeom>
          <a:noFill/>
        </p:spPr>
        <p:txBody>
          <a:bodyPr wrap="none" lIns="0" tIns="0" rIns="0" bIns="0" rtlCol="0">
            <a:spAutoFit/>
          </a:bodyPr>
          <a:lstStyle/>
          <a:p>
            <a:pPr lvl="0">
              <a:defRPr/>
            </a:pPr>
            <a:r>
              <a:rPr lang="uk-UA" sz="600" err="1">
                <a:solidFill>
                  <a:srgbClr val="6C6463"/>
                </a:solidFill>
                <a:latin typeface="Gill Sans MT"/>
                <a:cs typeface="Gill Sans MT"/>
              </a:rPr>
              <a:t>Ранжовано</a:t>
            </a:r>
            <a:r>
              <a:rPr lang="uk-UA" sz="600">
                <a:solidFill>
                  <a:srgbClr val="6C6463"/>
                </a:solidFill>
                <a:latin typeface="Gill Sans MT"/>
                <a:cs typeface="Gill Sans MT"/>
              </a:rPr>
              <a:t> за Безумовно погоджуюсь/Скоріше погоджуюся</a:t>
            </a:r>
            <a:endParaRPr lang="ru-RU" sz="600" err="1">
              <a:solidFill>
                <a:srgbClr val="6C6463"/>
              </a:solidFill>
              <a:latin typeface="Gill Sans MT"/>
              <a:cs typeface="Gill Sans MT"/>
            </a:endParaRPr>
          </a:p>
        </p:txBody>
      </p:sp>
      <p:sp>
        <p:nvSpPr>
          <p:cNvPr id="14" name="TextBox 13"/>
          <p:cNvSpPr txBox="1"/>
          <p:nvPr/>
        </p:nvSpPr>
        <p:spPr>
          <a:xfrm>
            <a:off x="4644502" y="1686828"/>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18" name="Freeform 5"/>
          <p:cNvSpPr>
            <a:spLocks noChangeAspect="1"/>
          </p:cNvSpPr>
          <p:nvPr/>
        </p:nvSpPr>
        <p:spPr bwMode="auto">
          <a:xfrm>
            <a:off x="7917910" y="1642826"/>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5"/>
          <p:cNvSpPr>
            <a:spLocks noChangeAspect="1"/>
          </p:cNvSpPr>
          <p:nvPr/>
        </p:nvSpPr>
        <p:spPr bwMode="auto">
          <a:xfrm>
            <a:off x="7639959" y="1642857"/>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Прямоугольник 16"/>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graphicFrame>
        <p:nvGraphicFramePr>
          <p:cNvPr id="31" name="Таблица 30"/>
          <p:cNvGraphicFramePr>
            <a:graphicFrameLocks noGrp="1"/>
          </p:cNvGraphicFramePr>
          <p:nvPr>
            <p:extLst/>
          </p:nvPr>
        </p:nvGraphicFramePr>
        <p:xfrm>
          <a:off x="4955712" y="4103831"/>
          <a:ext cx="2331162" cy="792000"/>
        </p:xfrm>
        <a:graphic>
          <a:graphicData uri="http://schemas.openxmlformats.org/drawingml/2006/table">
            <a:tbl>
              <a:tblPr/>
              <a:tblGrid>
                <a:gridCol w="2331162">
                  <a:extLst>
                    <a:ext uri="{9D8B030D-6E8A-4147-A177-3AD203B41FA5}">
                      <a16:colId xmlns:a16="http://schemas.microsoft.com/office/drawing/2014/main" val="1311658603"/>
                    </a:ext>
                  </a:extLst>
                </a:gridCol>
              </a:tblGrid>
              <a:tr h="158400">
                <a:tc>
                  <a:txBody>
                    <a:bodyPr/>
                    <a:lstStyle/>
                    <a:p>
                      <a:pPr marL="0" algn="l" defTabSz="457200" rtl="0" eaLnBrk="1" fontAlgn="b" latinLnBrk="0" hangingPunct="1"/>
                      <a:r>
                        <a:rPr lang="uk-UA" sz="700" b="0" i="0" kern="1200" noProof="0" dirty="0">
                          <a:solidFill>
                            <a:srgbClr val="6C6463"/>
                          </a:solidFill>
                          <a:latin typeface="Gill Sans MT"/>
                          <a:ea typeface="+mn-ea"/>
                          <a:cs typeface="Gill Sans MT"/>
                        </a:rPr>
                        <a:t>Безумовно погоджуюсь/Скоріше погоджуюся</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75492"/>
                  </a:ext>
                </a:extLst>
              </a:tr>
              <a:tr h="158400">
                <a:tc>
                  <a:txBody>
                    <a:bodyPr/>
                    <a:lstStyle/>
                    <a:p>
                      <a:pPr marL="0" algn="l" defTabSz="457200" rtl="0" eaLnBrk="1" fontAlgn="b" latinLnBrk="0" hangingPunct="1"/>
                      <a:r>
                        <a:rPr lang="uk-UA" sz="700" b="0" i="0" kern="1200" noProof="0" dirty="0">
                          <a:solidFill>
                            <a:srgbClr val="6C6463"/>
                          </a:solidFill>
                          <a:latin typeface="Gill Sans MT"/>
                          <a:ea typeface="+mn-ea"/>
                          <a:cs typeface="Gill Sans MT"/>
                        </a:rPr>
                        <a:t>В однаковій мірі погоджуюсь і не погоджуюсь</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03072"/>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Скоріше не погоджуюся/Категорично не погоджуюся</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355993"/>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Важко відповісти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055851"/>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Немає відповіді</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8516969"/>
                  </a:ext>
                </a:extLst>
              </a:tr>
            </a:tbl>
          </a:graphicData>
        </a:graphic>
      </p:graphicFrame>
      <p:grpSp>
        <p:nvGrpSpPr>
          <p:cNvPr id="32" name="Группа 31"/>
          <p:cNvGrpSpPr/>
          <p:nvPr/>
        </p:nvGrpSpPr>
        <p:grpSpPr>
          <a:xfrm>
            <a:off x="4832895" y="4166196"/>
            <a:ext cx="79187" cy="692786"/>
            <a:chOff x="4832895" y="4015194"/>
            <a:chExt cx="79187" cy="692786"/>
          </a:xfrm>
        </p:grpSpPr>
        <p:sp>
          <p:nvSpPr>
            <p:cNvPr id="33" name="Прямоугольник 32"/>
            <p:cNvSpPr/>
            <p:nvPr/>
          </p:nvSpPr>
          <p:spPr>
            <a:xfrm>
              <a:off x="4832895" y="4015194"/>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4" name="Прямоугольник 33"/>
            <p:cNvSpPr/>
            <p:nvPr/>
          </p:nvSpPr>
          <p:spPr>
            <a:xfrm>
              <a:off x="4832895" y="4166196"/>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5" name="Прямоугольник 34"/>
            <p:cNvSpPr/>
            <p:nvPr/>
          </p:nvSpPr>
          <p:spPr>
            <a:xfrm>
              <a:off x="4832895" y="4325587"/>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6" name="Прямоугольник 35"/>
            <p:cNvSpPr/>
            <p:nvPr/>
          </p:nvSpPr>
          <p:spPr>
            <a:xfrm>
              <a:off x="4832895" y="4484978"/>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7" name="Прямоугольник 36"/>
            <p:cNvSpPr/>
            <p:nvPr/>
          </p:nvSpPr>
          <p:spPr>
            <a:xfrm>
              <a:off x="4832895" y="463598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grpSp>
      <p:cxnSp>
        <p:nvCxnSpPr>
          <p:cNvPr id="22" name="Прямая со стрелкой 21"/>
          <p:cNvCxnSpPr/>
          <p:nvPr/>
        </p:nvCxnSpPr>
        <p:spPr>
          <a:xfrm>
            <a:off x="7727735" y="2638154"/>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(6</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
        <p:nvSpPr>
          <p:cNvPr id="25" name="Прямоугольник 24"/>
          <p:cNvSpPr/>
          <p:nvPr/>
        </p:nvSpPr>
        <p:spPr>
          <a:xfrm>
            <a:off x="727967" y="953522"/>
            <a:ext cx="7971415" cy="276999"/>
          </a:xfrm>
          <a:prstGeom prst="rect">
            <a:avLst/>
          </a:prstGeom>
        </p:spPr>
        <p:txBody>
          <a:bodyPr wrap="square">
            <a:spAutoFit/>
          </a:bodyPr>
          <a:lstStyle/>
          <a:p>
            <a:pPr lvl="0">
              <a:defRPr/>
            </a:pPr>
            <a:r>
              <a:rPr lang="uk-UA" sz="1200" b="1">
                <a:solidFill>
                  <a:srgbClr val="6C6463"/>
                </a:solidFill>
                <a:latin typeface="Gill Sans MT"/>
                <a:cs typeface="Gill Sans MT"/>
              </a:rPr>
              <a:t>Наскільки Ви погоджуєтеся (чи не погоджуєтеся) з наступними твердженнями:</a:t>
            </a:r>
          </a:p>
        </p:txBody>
      </p:sp>
      <p:graphicFrame>
        <p:nvGraphicFramePr>
          <p:cNvPr id="27" name="Таблица 26"/>
          <p:cNvGraphicFramePr>
            <a:graphicFrameLocks noGrp="1"/>
          </p:cNvGraphicFramePr>
          <p:nvPr/>
        </p:nvGraphicFramePr>
        <p:xfrm>
          <a:off x="855133" y="1902270"/>
          <a:ext cx="3805658" cy="2176260"/>
        </p:xfrm>
        <a:graphic>
          <a:graphicData uri="http://schemas.openxmlformats.org/drawingml/2006/table">
            <a:tbl>
              <a:tblPr/>
              <a:tblGrid>
                <a:gridCol w="3805658">
                  <a:extLst>
                    <a:ext uri="{9D8B030D-6E8A-4147-A177-3AD203B41FA5}">
                      <a16:colId xmlns:a16="http://schemas.microsoft.com/office/drawing/2014/main" val="20000"/>
                    </a:ext>
                  </a:extLst>
                </a:gridCol>
              </a:tblGrid>
              <a:tr h="540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Суди є недостатньо відкритими для суспільства</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0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Неможливо притягнути суддю, який вчинив корупційний злочин, до відповідальності через </a:t>
                      </a:r>
                      <a:r>
                        <a:rPr lang="uk-UA" sz="1200" b="0" i="0" kern="1200" noProof="0" dirty="0" err="1">
                          <a:solidFill>
                            <a:srgbClr val="6C6463"/>
                          </a:solidFill>
                          <a:latin typeface="Gill Sans MT"/>
                          <a:ea typeface="+mn-ea"/>
                          <a:cs typeface="Gill Sans MT"/>
                        </a:rPr>
                        <a:t>“кругову</a:t>
                      </a:r>
                      <a:r>
                        <a:rPr lang="uk-UA" sz="1200" b="0" i="0" kern="1200" noProof="0" dirty="0">
                          <a:solidFill>
                            <a:srgbClr val="6C6463"/>
                          </a:solidFill>
                          <a:latin typeface="Gill Sans MT"/>
                          <a:ea typeface="+mn-ea"/>
                          <a:cs typeface="Gill Sans MT"/>
                        </a:rPr>
                        <a:t> </a:t>
                      </a:r>
                      <a:r>
                        <a:rPr lang="uk-UA" sz="1200" b="0" i="0" kern="1200" noProof="0" dirty="0" err="1">
                          <a:solidFill>
                            <a:srgbClr val="6C6463"/>
                          </a:solidFill>
                          <a:latin typeface="Gill Sans MT"/>
                          <a:ea typeface="+mn-ea"/>
                          <a:cs typeface="Gill Sans MT"/>
                        </a:rPr>
                        <a:t>поруку”</a:t>
                      </a:r>
                      <a:r>
                        <a:rPr lang="uk-UA" sz="1200" b="0" i="0" kern="1200" noProof="0" dirty="0">
                          <a:solidFill>
                            <a:srgbClr val="6C6463"/>
                          </a:solidFill>
                          <a:latin typeface="Gill Sans MT"/>
                          <a:ea typeface="+mn-ea"/>
                          <a:cs typeface="Gill Sans MT"/>
                        </a:rPr>
                        <a:t> суддів</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Підкуп суддів є звичайною практикою в українських судах</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marL="0" algn="r" defTabSz="457200" rtl="0" eaLnBrk="1" fontAlgn="b" latinLnBrk="0" hangingPunct="1"/>
                      <a:r>
                        <a:rPr lang="uk-UA" sz="1200" b="0" i="0" kern="1200" noProof="0" dirty="0">
                          <a:solidFill>
                            <a:srgbClr val="6C6463"/>
                          </a:solidFill>
                          <a:latin typeface="Gill Sans MT"/>
                          <a:ea typeface="+mn-ea"/>
                          <a:cs typeface="Gill Sans MT"/>
                        </a:rPr>
                        <a:t>Корупція в судах зростає</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28" name="Прямая со стрелкой 27"/>
          <p:cNvCxnSpPr/>
          <p:nvPr/>
        </p:nvCxnSpPr>
        <p:spPr>
          <a:xfrm flipV="1">
            <a:off x="5356683" y="378427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9" name="Прямая со стрелкой 28"/>
          <p:cNvCxnSpPr/>
          <p:nvPr/>
        </p:nvCxnSpPr>
        <p:spPr>
          <a:xfrm flipV="1">
            <a:off x="8320127" y="3784275"/>
            <a:ext cx="0" cy="183816"/>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30" name="Прямая со стрелкой 29"/>
          <p:cNvCxnSpPr/>
          <p:nvPr/>
        </p:nvCxnSpPr>
        <p:spPr>
          <a:xfrm>
            <a:off x="6923364" y="2638154"/>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Прямая со стрелкой 37"/>
          <p:cNvCxnSpPr/>
          <p:nvPr/>
        </p:nvCxnSpPr>
        <p:spPr>
          <a:xfrm>
            <a:off x="7719262" y="2070859"/>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Прямая со стрелкой 39"/>
          <p:cNvCxnSpPr/>
          <p:nvPr/>
        </p:nvCxnSpPr>
        <p:spPr>
          <a:xfrm>
            <a:off x="6999561" y="2070859"/>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5015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4294967295"/>
          </p:nvPr>
        </p:nvSpPr>
        <p:spPr>
          <a:xfrm>
            <a:off x="7010400" y="4845050"/>
            <a:ext cx="2133600" cy="185738"/>
          </a:xfrm>
        </p:spPr>
        <p:txBody>
          <a:bodyPr/>
          <a:lstStyle/>
          <a:p>
            <a:fld id="{42782948-4DBE-204D-AB9E-B65E067054AE}" type="slidenum">
              <a:rPr lang="en-US" smtClean="0"/>
              <a:pPr/>
              <a:t>5</a:t>
            </a:fld>
            <a:endParaRPr lang="en-US"/>
          </a:p>
        </p:txBody>
      </p:sp>
      <p:sp>
        <p:nvSpPr>
          <p:cNvPr id="10" name="Title 7"/>
          <p:cNvSpPr txBox="1">
            <a:spLocks/>
          </p:cNvSpPr>
          <p:nvPr/>
        </p:nvSpPr>
        <p:spPr>
          <a:xfrm>
            <a:off x="686104" y="329574"/>
            <a:ext cx="8162332" cy="646331"/>
          </a:xfrm>
          <a:prstGeom prst="rect">
            <a:avLst/>
          </a:prstGeom>
        </p:spPr>
        <p:txBody>
          <a:bodyPr vert="horz" wrap="square" lIns="91440" tIns="45720" rIns="91440" bIns="45720" rtlCol="0" anchor="b" anchorCtr="0">
            <a:spAutoFit/>
          </a:bodyPr>
          <a:lstStyle/>
          <a:p>
            <a:pPr lvl="0">
              <a:spcBef>
                <a:spcPct val="0"/>
              </a:spcBef>
            </a:pPr>
            <a:r>
              <a:rPr lang="uk-UA" b="1" dirty="0">
                <a:solidFill>
                  <a:srgbClr val="651D32"/>
                </a:solidFill>
                <a:latin typeface="Gill Sans MT"/>
                <a:ea typeface="+mj-ea"/>
                <a:cs typeface="Gill Sans MT"/>
              </a:rPr>
              <a:t>У ЗВІТІ ПОКАЗАНА ДИНАМІКА У ПОРІВНЯННІ З ПЕРШОЮ ХВИЛЕЮ</a:t>
            </a:r>
            <a:br>
              <a:rPr lang="en-US" altLang="en-US" b="1" dirty="0">
                <a:solidFill>
                  <a:srgbClr val="651D32"/>
                </a:solidFill>
                <a:latin typeface="Gill Sans MT"/>
                <a:ea typeface="+mj-ea"/>
                <a:cs typeface="Gill Sans MT"/>
              </a:rPr>
            </a:br>
            <a:endParaRPr lang="en-US" altLang="en-US" b="1" dirty="0">
              <a:solidFill>
                <a:srgbClr val="651D32"/>
              </a:solidFill>
              <a:latin typeface="Gill Sans MT"/>
              <a:ea typeface="+mj-ea"/>
              <a:cs typeface="Gill Sans MT"/>
            </a:endParaRPr>
          </a:p>
        </p:txBody>
      </p:sp>
      <p:sp>
        <p:nvSpPr>
          <p:cNvPr id="3" name="Заголовок 2"/>
          <p:cNvSpPr>
            <a:spLocks noGrp="1"/>
          </p:cNvSpPr>
          <p:nvPr>
            <p:ph type="title"/>
          </p:nvPr>
        </p:nvSpPr>
        <p:spPr>
          <a:xfrm>
            <a:off x="686104" y="867588"/>
            <a:ext cx="7772400" cy="276999"/>
          </a:xfrm>
        </p:spPr>
        <p:txBody>
          <a:bodyPr/>
          <a:lstStyle/>
          <a:p>
            <a:r>
              <a:rPr lang="uk-UA" sz="1200" b="1" dirty="0">
                <a:solidFill>
                  <a:schemeClr val="bg1">
                    <a:lumMod val="50000"/>
                  </a:schemeClr>
                </a:solidFill>
              </a:rPr>
              <a:t>Умовні позначення, що використовуються у звіті:</a:t>
            </a:r>
          </a:p>
        </p:txBody>
      </p:sp>
      <p:grpSp>
        <p:nvGrpSpPr>
          <p:cNvPr id="9" name="Группа 8"/>
          <p:cNvGrpSpPr/>
          <p:nvPr/>
        </p:nvGrpSpPr>
        <p:grpSpPr>
          <a:xfrm>
            <a:off x="844263" y="1369746"/>
            <a:ext cx="7810209" cy="523220"/>
            <a:chOff x="844263" y="1369746"/>
            <a:chExt cx="7810209" cy="523220"/>
          </a:xfrm>
        </p:grpSpPr>
        <p:sp>
          <p:nvSpPr>
            <p:cNvPr id="16" name="TextBox 31"/>
            <p:cNvSpPr txBox="1"/>
            <p:nvPr/>
          </p:nvSpPr>
          <p:spPr>
            <a:xfrm>
              <a:off x="1078291" y="1369746"/>
              <a:ext cx="7576181" cy="523220"/>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1400" b="0" dirty="0">
                  <a:solidFill>
                    <a:srgbClr val="6C6463"/>
                  </a:solidFill>
                  <a:latin typeface="Gill Sans MT"/>
                  <a:cs typeface="Gill Sans MT"/>
                </a:rPr>
                <a:t>Показник статистично значуще </a:t>
              </a:r>
              <a:r>
                <a:rPr lang="uk-UA" sz="1400" b="0" dirty="0">
                  <a:solidFill>
                    <a:srgbClr val="145D04"/>
                  </a:solidFill>
                  <a:latin typeface="Gill Sans MT"/>
                  <a:cs typeface="Gill Sans MT"/>
                </a:rPr>
                <a:t>виріс</a:t>
              </a:r>
              <a:r>
                <a:rPr lang="uk-UA" sz="1400" b="0" dirty="0">
                  <a:solidFill>
                    <a:srgbClr val="6C6463"/>
                  </a:solidFill>
                  <a:latin typeface="Gill Sans MT"/>
                  <a:cs typeface="Gill Sans MT"/>
                </a:rPr>
                <a:t>/</a:t>
              </a:r>
              <a:r>
                <a:rPr lang="uk-UA" sz="1400" b="0" dirty="0">
                  <a:solidFill>
                    <a:srgbClr val="C00000"/>
                  </a:solidFill>
                  <a:latin typeface="Gill Sans MT"/>
                  <a:cs typeface="Gill Sans MT"/>
                </a:rPr>
                <a:t>знизився</a:t>
              </a:r>
              <a:r>
                <a:rPr lang="uk-UA" sz="1400" b="0" dirty="0">
                  <a:solidFill>
                    <a:srgbClr val="6C6463"/>
                  </a:solidFill>
                  <a:latin typeface="Gill Sans MT"/>
                  <a:cs typeface="Gill Sans MT"/>
                </a:rPr>
                <a:t> на рівні 95% порівняно з Першою хвилею: липень 2017 </a:t>
              </a:r>
              <a:r>
                <a:rPr lang="en-US" sz="1400" b="0" dirty="0" err="1">
                  <a:solidFill>
                    <a:srgbClr val="6C6463"/>
                  </a:solidFill>
                  <a:latin typeface="Gill Sans MT"/>
                  <a:cs typeface="Gill Sans MT"/>
                </a:rPr>
                <a:t>vs</a:t>
              </a:r>
              <a:r>
                <a:rPr lang="en-US" sz="1400" b="0" dirty="0">
                  <a:solidFill>
                    <a:srgbClr val="6C6463"/>
                  </a:solidFill>
                  <a:latin typeface="Gill Sans MT"/>
                  <a:cs typeface="Gill Sans MT"/>
                </a:rPr>
                <a:t> </a:t>
              </a:r>
              <a:r>
                <a:rPr lang="uk-UA" sz="1400" b="0" dirty="0">
                  <a:solidFill>
                    <a:srgbClr val="6C6463"/>
                  </a:solidFill>
                  <a:latin typeface="Gill Sans MT"/>
                  <a:cs typeface="Gill Sans MT"/>
                </a:rPr>
                <a:t>вересень 2018</a:t>
              </a:r>
            </a:p>
          </p:txBody>
        </p:sp>
        <p:grpSp>
          <p:nvGrpSpPr>
            <p:cNvPr id="8" name="Группа 7"/>
            <p:cNvGrpSpPr/>
            <p:nvPr/>
          </p:nvGrpSpPr>
          <p:grpSpPr>
            <a:xfrm>
              <a:off x="844263" y="1445853"/>
              <a:ext cx="89724" cy="197842"/>
              <a:chOff x="844263" y="1445853"/>
              <a:chExt cx="89724" cy="197842"/>
            </a:xfrm>
          </p:grpSpPr>
          <p:cxnSp>
            <p:nvCxnSpPr>
              <p:cNvPr id="13" name="Прямая со стрелкой 12"/>
              <p:cNvCxnSpPr/>
              <p:nvPr/>
            </p:nvCxnSpPr>
            <p:spPr>
              <a:xfrm flipV="1">
                <a:off x="844263" y="1445853"/>
                <a:ext cx="0" cy="180000"/>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p:cNvCxnSpPr/>
              <p:nvPr/>
            </p:nvCxnSpPr>
            <p:spPr>
              <a:xfrm>
                <a:off x="933987" y="1463695"/>
                <a:ext cx="0" cy="18000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grpSp>
      <p:sp>
        <p:nvSpPr>
          <p:cNvPr id="19" name="Date Placeholder 3"/>
          <p:cNvSpPr>
            <a:spLocks noGrp="1"/>
          </p:cNvSpPr>
          <p:nvPr>
            <p:ph type="dt" sz="half" idx="4294967295"/>
          </p:nvPr>
        </p:nvSpPr>
        <p:spPr>
          <a:xfrm>
            <a:off x="152400" y="4844639"/>
            <a:ext cx="2133600" cy="186148"/>
          </a:xfrm>
          <a:prstGeom prst="rect">
            <a:avLst/>
          </a:prstGeom>
        </p:spPr>
        <p:txBody>
          <a:bodyPr/>
          <a:lstStyle/>
          <a:p>
            <a:fld id="{F1C838E6-2EFE-2E47-BF15-73F64BC0A44F}" type="datetime1">
              <a:rPr lang="en-US" sz="600">
                <a:solidFill>
                  <a:srgbClr val="6C6463"/>
                </a:solidFill>
                <a:latin typeface="Gill Sans MT"/>
                <a:cs typeface="Gill Sans MT"/>
              </a:rPr>
              <a:pPr/>
              <a:t>10/23/2018</a:t>
            </a:fld>
            <a:endParaRPr lang="en-US" sz="600" dirty="0">
              <a:solidFill>
                <a:srgbClr val="6C6463"/>
              </a:solidFill>
              <a:latin typeface="Gill Sans MT"/>
              <a:cs typeface="Gill Sans MT"/>
            </a:endParaRPr>
          </a:p>
        </p:txBody>
      </p:sp>
      <p:sp>
        <p:nvSpPr>
          <p:cNvPr id="11" name="Прямоугольник 10"/>
          <p:cNvSpPr/>
          <p:nvPr/>
        </p:nvSpPr>
        <p:spPr>
          <a:xfrm>
            <a:off x="1083968" y="2977682"/>
            <a:ext cx="7614241" cy="1938992"/>
          </a:xfrm>
          <a:prstGeom prst="rect">
            <a:avLst/>
          </a:prstGeom>
        </p:spPr>
        <p:txBody>
          <a:bodyPr wrap="square">
            <a:spAutoFit/>
          </a:bodyPr>
          <a:lstStyle/>
          <a:p>
            <a:pPr algn="just"/>
            <a:r>
              <a:rPr lang="uk-UA" sz="1200" dirty="0">
                <a:solidFill>
                  <a:srgbClr val="6C6463"/>
                </a:solidFill>
                <a:latin typeface="Gill Sans MT"/>
                <a:cs typeface="Gill Sans MT"/>
              </a:rPr>
              <a:t>Рівень статистичної значущості - це допустима помилка у висновку.</a:t>
            </a:r>
          </a:p>
          <a:p>
            <a:pPr algn="just"/>
            <a:r>
              <a:rPr lang="uk-UA" sz="1200" dirty="0">
                <a:solidFill>
                  <a:srgbClr val="6C6463"/>
                </a:solidFill>
                <a:latin typeface="Gill Sans MT"/>
                <a:cs typeface="Gill Sans MT"/>
              </a:rPr>
              <a:t>Рівень значущості показує ступінь достовірності виявлених відмінностей між вибірками, тобто показує, наскільки ми можемо довіряти тому, що відмінності дійсно є.</a:t>
            </a:r>
          </a:p>
          <a:p>
            <a:pPr algn="just"/>
            <a:r>
              <a:rPr lang="uk-UA" sz="1200" dirty="0">
                <a:solidFill>
                  <a:srgbClr val="6C6463"/>
                </a:solidFill>
                <a:latin typeface="Gill Sans MT"/>
                <a:cs typeface="Gill Sans MT"/>
              </a:rPr>
              <a:t>Типові значення 95%, 99%, 99,9%</a:t>
            </a:r>
          </a:p>
          <a:p>
            <a:pPr algn="just"/>
            <a:endParaRPr lang="uk-UA" sz="1200" dirty="0">
              <a:solidFill>
                <a:srgbClr val="6C6463"/>
              </a:solidFill>
              <a:latin typeface="Gill Sans MT"/>
              <a:cs typeface="Gill Sans MT"/>
            </a:endParaRPr>
          </a:p>
          <a:p>
            <a:pPr algn="just"/>
            <a:r>
              <a:rPr lang="uk-UA" sz="1200" dirty="0">
                <a:solidFill>
                  <a:srgbClr val="6C6463"/>
                </a:solidFill>
                <a:latin typeface="Gill Sans MT"/>
                <a:cs typeface="Gill Sans MT"/>
              </a:rPr>
              <a:t>Показник статистично значуще виріс/знизився на рівні 95% означає, що до 5% становить вірогідність того, що ми помилково зробили висновок про те, що відмінності між хвилями істотні, в той час як вони насправді є випадковими.</a:t>
            </a:r>
          </a:p>
          <a:p>
            <a:pPr algn="just"/>
            <a:r>
              <a:rPr lang="uk-UA" sz="1200" dirty="0">
                <a:solidFill>
                  <a:srgbClr val="6C6463"/>
                </a:solidFill>
                <a:latin typeface="Gill Sans MT"/>
                <a:cs typeface="Gill Sans MT"/>
              </a:rPr>
              <a:t>Можна сказати і по-іншому: ми лише на 95% впевнені в тому, що відмінності між хвилями дійсно достовірні. </a:t>
            </a:r>
          </a:p>
        </p:txBody>
      </p:sp>
      <p:sp>
        <p:nvSpPr>
          <p:cNvPr id="20" name="TextBox 31"/>
          <p:cNvSpPr txBox="1"/>
          <p:nvPr/>
        </p:nvSpPr>
        <p:spPr>
          <a:xfrm>
            <a:off x="1077387" y="1972868"/>
            <a:ext cx="7550451" cy="523220"/>
          </a:xfrm>
          <a:prstGeom prst="rect">
            <a:avLst/>
          </a:prstGeom>
          <a:noFill/>
        </p:spPr>
        <p:txBody>
          <a:bodyPr wrap="square"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r>
              <a:rPr lang="uk-UA" sz="1400" b="0" dirty="0">
                <a:solidFill>
                  <a:srgbClr val="6C6463"/>
                </a:solidFill>
                <a:latin typeface="Gill Sans MT"/>
                <a:cs typeface="Gill Sans MT"/>
              </a:rPr>
              <a:t>Показник статистично значуще </a:t>
            </a:r>
            <a:r>
              <a:rPr lang="uk-UA" sz="1400" b="0" dirty="0">
                <a:solidFill>
                  <a:srgbClr val="0067B9"/>
                </a:solidFill>
                <a:latin typeface="Gill Sans MT"/>
                <a:cs typeface="Gill Sans MT"/>
              </a:rPr>
              <a:t>виріс</a:t>
            </a:r>
            <a:r>
              <a:rPr lang="uk-UA" sz="1400" b="0" dirty="0">
                <a:solidFill>
                  <a:srgbClr val="6C6463"/>
                </a:solidFill>
                <a:latin typeface="Gill Sans MT"/>
                <a:cs typeface="Gill Sans MT"/>
              </a:rPr>
              <a:t>/</a:t>
            </a:r>
            <a:r>
              <a:rPr lang="uk-UA" sz="1400" b="0" dirty="0">
                <a:solidFill>
                  <a:schemeClr val="bg2">
                    <a:lumMod val="60000"/>
                    <a:lumOff val="40000"/>
                  </a:schemeClr>
                </a:solidFill>
                <a:latin typeface="Gill Sans MT"/>
                <a:cs typeface="Gill Sans MT"/>
              </a:rPr>
              <a:t>знизився</a:t>
            </a:r>
            <a:r>
              <a:rPr lang="uk-UA" sz="1400" b="0" dirty="0">
                <a:solidFill>
                  <a:srgbClr val="6C6463"/>
                </a:solidFill>
                <a:latin typeface="Gill Sans MT"/>
                <a:cs typeface="Gill Sans MT"/>
              </a:rPr>
              <a:t> на рівні 95% порівняно з  попередньою хвилею</a:t>
            </a:r>
          </a:p>
        </p:txBody>
      </p:sp>
      <p:grpSp>
        <p:nvGrpSpPr>
          <p:cNvPr id="21" name="Группа 20"/>
          <p:cNvGrpSpPr/>
          <p:nvPr/>
        </p:nvGrpSpPr>
        <p:grpSpPr>
          <a:xfrm>
            <a:off x="753387" y="2117607"/>
            <a:ext cx="334500" cy="144000"/>
            <a:chOff x="797777" y="1957803"/>
            <a:chExt cx="334500" cy="144000"/>
          </a:xfrm>
        </p:grpSpPr>
        <p:sp>
          <p:nvSpPr>
            <p:cNvPr id="18" name="Прямоугольник 17"/>
            <p:cNvSpPr/>
            <p:nvPr/>
          </p:nvSpPr>
          <p:spPr>
            <a:xfrm>
              <a:off x="988277" y="1957803"/>
              <a:ext cx="144000" cy="144000"/>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p>
          </p:txBody>
        </p:sp>
        <p:sp>
          <p:nvSpPr>
            <p:cNvPr id="15" name="Прямоугольник 14"/>
            <p:cNvSpPr/>
            <p:nvPr/>
          </p:nvSpPr>
          <p:spPr>
            <a:xfrm>
              <a:off x="797777" y="1957803"/>
              <a:ext cx="144000" cy="144000"/>
            </a:xfrm>
            <a:prstGeom prst="rect">
              <a:avLst/>
            </a:prstGeom>
            <a:solidFill>
              <a:srgbClr val="0067B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ru-RU" sz="700" b="0" dirty="0">
                <a:solidFill>
                  <a:srgbClr val="006600"/>
                </a:solidFill>
              </a:endParaRPr>
            </a:p>
          </p:txBody>
        </p:sp>
      </p:grpSp>
    </p:spTree>
    <p:extLst>
      <p:ext uri="{BB962C8B-B14F-4D97-AF65-F5344CB8AC3E}">
        <p14:creationId xmlns:p14="http://schemas.microsoft.com/office/powerpoint/2010/main" val="3329319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9"/>
          <p:cNvGraphicFramePr>
            <a:graphicFrameLocks/>
          </p:cNvGraphicFramePr>
          <p:nvPr>
            <p:extLst/>
          </p:nvPr>
        </p:nvGraphicFramePr>
        <p:xfrm>
          <a:off x="7207134" y="1863499"/>
          <a:ext cx="1381928" cy="133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p:cNvGraphicFramePr>
          <p:nvPr>
            <p:extLst/>
          </p:nvPr>
        </p:nvGraphicFramePr>
        <p:xfrm>
          <a:off x="4660791" y="1656509"/>
          <a:ext cx="2698797" cy="2016000"/>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50</a:t>
            </a:fld>
            <a:endParaRPr lang="en-US"/>
          </a:p>
        </p:txBody>
      </p:sp>
      <p:graphicFrame>
        <p:nvGraphicFramePr>
          <p:cNvPr id="6" name="Таблица 5"/>
          <p:cNvGraphicFramePr>
            <a:graphicFrameLocks noGrp="1"/>
          </p:cNvGraphicFramePr>
          <p:nvPr>
            <p:extLst/>
          </p:nvPr>
        </p:nvGraphicFramePr>
        <p:xfrm>
          <a:off x="736844" y="1906606"/>
          <a:ext cx="3932825" cy="1189440"/>
        </p:xfrm>
        <a:graphic>
          <a:graphicData uri="http://schemas.openxmlformats.org/drawingml/2006/table">
            <a:tbl>
              <a:tblPr>
                <a:tableStyleId>{5C22544A-7EE6-4342-B048-85BDC9FD1C3A}</a:tableStyleId>
              </a:tblPr>
              <a:tblGrid>
                <a:gridCol w="3932825">
                  <a:extLst>
                    <a:ext uri="{9D8B030D-6E8A-4147-A177-3AD203B41FA5}">
                      <a16:colId xmlns:a16="http://schemas.microsoft.com/office/drawing/2014/main" val="20000"/>
                    </a:ext>
                  </a:extLst>
                </a:gridCol>
              </a:tblGrid>
              <a:tr h="532927">
                <a:tc>
                  <a:txBody>
                    <a:bodyPr/>
                    <a:lstStyle/>
                    <a:p>
                      <a:pPr algn="r" rtl="0" fontAlgn="ctr"/>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Добір суддів відбувається прозоро та відкрито</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513">
                <a:tc>
                  <a:txBody>
                    <a:bodyPr/>
                    <a:lstStyle/>
                    <a:p>
                      <a:pPr algn="r" rtl="0" fontAlgn="ctr"/>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Особа, що повідомить про факти корупції в судах, отримує захист з боку держави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6" name="Группа 15"/>
          <p:cNvGrpSpPr/>
          <p:nvPr/>
        </p:nvGrpSpPr>
        <p:grpSpPr>
          <a:xfrm>
            <a:off x="7657851" y="1687145"/>
            <a:ext cx="539079" cy="161121"/>
            <a:chOff x="7676901" y="1416847"/>
            <a:chExt cx="539079" cy="161121"/>
          </a:xfrm>
        </p:grpSpPr>
        <p:sp>
          <p:nvSpPr>
            <p:cNvPr id="20" name="Freeform 5"/>
            <p:cNvSpPr>
              <a:spLocks noChangeAspect="1"/>
            </p:cNvSpPr>
            <p:nvPr/>
          </p:nvSpPr>
          <p:spPr bwMode="auto">
            <a:xfrm>
              <a:off x="7676901" y="1416847"/>
              <a:ext cx="166415" cy="161121"/>
            </a:xfrm>
            <a:custGeom>
              <a:avLst/>
              <a:gdLst>
                <a:gd name="T0" fmla="*/ 220 w 220"/>
                <a:gd name="T1" fmla="*/ 15 h 213"/>
                <a:gd name="T2" fmla="*/ 205 w 220"/>
                <a:gd name="T3" fmla="*/ 0 h 213"/>
                <a:gd name="T4" fmla="*/ 110 w 220"/>
                <a:gd name="T5" fmla="*/ 95 h 213"/>
                <a:gd name="T6" fmla="*/ 15 w 220"/>
                <a:gd name="T7" fmla="*/ 0 h 213"/>
                <a:gd name="T8" fmla="*/ 0 w 220"/>
                <a:gd name="T9" fmla="*/ 15 h 213"/>
                <a:gd name="T10" fmla="*/ 95 w 220"/>
                <a:gd name="T11" fmla="*/ 110 h 213"/>
                <a:gd name="T12" fmla="*/ 0 w 220"/>
                <a:gd name="T13" fmla="*/ 206 h 213"/>
                <a:gd name="T14" fmla="*/ 15 w 220"/>
                <a:gd name="T15" fmla="*/ 213 h 213"/>
                <a:gd name="T16" fmla="*/ 110 w 220"/>
                <a:gd name="T17" fmla="*/ 125 h 213"/>
                <a:gd name="T18" fmla="*/ 205 w 220"/>
                <a:gd name="T19" fmla="*/ 213 h 213"/>
                <a:gd name="T20" fmla="*/ 220 w 220"/>
                <a:gd name="T21" fmla="*/ 206 h 213"/>
                <a:gd name="T22" fmla="*/ 125 w 220"/>
                <a:gd name="T23" fmla="*/ 110 h 213"/>
                <a:gd name="T24" fmla="*/ 220 w 220"/>
                <a:gd name="T25" fmla="*/ 1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13">
                  <a:moveTo>
                    <a:pt x="220" y="15"/>
                  </a:moveTo>
                  <a:lnTo>
                    <a:pt x="205" y="0"/>
                  </a:lnTo>
                  <a:lnTo>
                    <a:pt x="110" y="95"/>
                  </a:lnTo>
                  <a:lnTo>
                    <a:pt x="15" y="0"/>
                  </a:lnTo>
                  <a:lnTo>
                    <a:pt x="0" y="15"/>
                  </a:lnTo>
                  <a:lnTo>
                    <a:pt x="95" y="110"/>
                  </a:lnTo>
                  <a:lnTo>
                    <a:pt x="0" y="206"/>
                  </a:lnTo>
                  <a:lnTo>
                    <a:pt x="15" y="213"/>
                  </a:lnTo>
                  <a:lnTo>
                    <a:pt x="110" y="125"/>
                  </a:lnTo>
                  <a:lnTo>
                    <a:pt x="205" y="213"/>
                  </a:lnTo>
                  <a:lnTo>
                    <a:pt x="220" y="206"/>
                  </a:lnTo>
                  <a:lnTo>
                    <a:pt x="125" y="110"/>
                  </a:lnTo>
                  <a:lnTo>
                    <a:pt x="220" y="1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ChangeAspect="1"/>
            </p:cNvSpPr>
            <p:nvPr/>
          </p:nvSpPr>
          <p:spPr bwMode="auto">
            <a:xfrm>
              <a:off x="7994569" y="1416878"/>
              <a:ext cx="221411" cy="161090"/>
            </a:xfrm>
            <a:custGeom>
              <a:avLst/>
              <a:gdLst>
                <a:gd name="T0" fmla="*/ 109 w 312"/>
                <a:gd name="T1" fmla="*/ 227 h 227"/>
                <a:gd name="T2" fmla="*/ 0 w 312"/>
                <a:gd name="T3" fmla="*/ 117 h 227"/>
                <a:gd name="T4" fmla="*/ 14 w 312"/>
                <a:gd name="T5" fmla="*/ 103 h 227"/>
                <a:gd name="T6" fmla="*/ 109 w 312"/>
                <a:gd name="T7" fmla="*/ 198 h 227"/>
                <a:gd name="T8" fmla="*/ 305 w 312"/>
                <a:gd name="T9" fmla="*/ 0 h 227"/>
                <a:gd name="T10" fmla="*/ 312 w 312"/>
                <a:gd name="T11" fmla="*/ 15 h 227"/>
                <a:gd name="T12" fmla="*/ 109 w 31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312" h="227">
                  <a:moveTo>
                    <a:pt x="109" y="227"/>
                  </a:moveTo>
                  <a:lnTo>
                    <a:pt x="0" y="117"/>
                  </a:lnTo>
                  <a:lnTo>
                    <a:pt x="14" y="103"/>
                  </a:lnTo>
                  <a:lnTo>
                    <a:pt x="109" y="198"/>
                  </a:lnTo>
                  <a:lnTo>
                    <a:pt x="305" y="0"/>
                  </a:lnTo>
                  <a:lnTo>
                    <a:pt x="312" y="15"/>
                  </a:lnTo>
                  <a:lnTo>
                    <a:pt x="109" y="22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Прямоугольник 17"/>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19" name="Прямоугольник 18"/>
          <p:cNvSpPr/>
          <p:nvPr/>
        </p:nvSpPr>
        <p:spPr>
          <a:xfrm>
            <a:off x="727967" y="953522"/>
            <a:ext cx="7971415" cy="276999"/>
          </a:xfrm>
          <a:prstGeom prst="rect">
            <a:avLst/>
          </a:prstGeom>
        </p:spPr>
        <p:txBody>
          <a:bodyPr wrap="square">
            <a:spAutoFit/>
          </a:bodyPr>
          <a:lstStyle/>
          <a:p>
            <a:pPr lvl="0">
              <a:defRPr/>
            </a:pPr>
            <a:r>
              <a:rPr lang="uk-UA" sz="1200" b="1">
                <a:solidFill>
                  <a:srgbClr val="6C6463"/>
                </a:solidFill>
                <a:latin typeface="Gill Sans MT"/>
                <a:cs typeface="Gill Sans MT"/>
              </a:rPr>
              <a:t>Наскільки Ви погоджуєтеся (чи не погоджуєтеся) з наступними твердженнями:</a:t>
            </a:r>
          </a:p>
        </p:txBody>
      </p:sp>
      <p:grpSp>
        <p:nvGrpSpPr>
          <p:cNvPr id="34" name="Группа 33"/>
          <p:cNvGrpSpPr/>
          <p:nvPr/>
        </p:nvGrpSpPr>
        <p:grpSpPr>
          <a:xfrm>
            <a:off x="4832895" y="3167905"/>
            <a:ext cx="79187" cy="692786"/>
            <a:chOff x="4832895" y="4015194"/>
            <a:chExt cx="79187" cy="692786"/>
          </a:xfrm>
        </p:grpSpPr>
        <p:sp>
          <p:nvSpPr>
            <p:cNvPr id="35" name="Прямоугольник 34"/>
            <p:cNvSpPr/>
            <p:nvPr/>
          </p:nvSpPr>
          <p:spPr>
            <a:xfrm>
              <a:off x="4832895" y="4015194"/>
              <a:ext cx="79187" cy="72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6" name="Прямоугольник 35"/>
            <p:cNvSpPr/>
            <p:nvPr/>
          </p:nvSpPr>
          <p:spPr>
            <a:xfrm>
              <a:off x="4832895" y="4166196"/>
              <a:ext cx="79187" cy="7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7" name="Прямоугольник 36"/>
            <p:cNvSpPr/>
            <p:nvPr/>
          </p:nvSpPr>
          <p:spPr>
            <a:xfrm>
              <a:off x="4832895" y="4325587"/>
              <a:ext cx="79187" cy="72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38" name="Прямоугольник 37"/>
            <p:cNvSpPr/>
            <p:nvPr/>
          </p:nvSpPr>
          <p:spPr>
            <a:xfrm>
              <a:off x="4832895" y="4484978"/>
              <a:ext cx="79187" cy="7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sp>
          <p:nvSpPr>
            <p:cNvPr id="40" name="Прямоугольник 39"/>
            <p:cNvSpPr/>
            <p:nvPr/>
          </p:nvSpPr>
          <p:spPr>
            <a:xfrm>
              <a:off x="4832895" y="4635980"/>
              <a:ext cx="79187" cy="7200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1400" b="0" i="0" u="none" strike="noStrike" kern="0" cap="none" spc="0" normalizeH="0" baseline="0" noProof="0">
                <a:ln>
                  <a:noFill/>
                </a:ln>
                <a:solidFill>
                  <a:sysClr val="windowText" lastClr="000000"/>
                </a:solidFill>
                <a:effectLst/>
                <a:uLnTx/>
                <a:uFillTx/>
              </a:endParaRPr>
            </a:p>
          </p:txBody>
        </p:sp>
      </p:grpSp>
      <p:sp>
        <p:nvSpPr>
          <p:cNvPr id="43" name="TextBox 42"/>
          <p:cNvSpPr txBox="1"/>
          <p:nvPr/>
        </p:nvSpPr>
        <p:spPr>
          <a:xfrm>
            <a:off x="4644502" y="1686828"/>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graphicFrame>
        <p:nvGraphicFramePr>
          <p:cNvPr id="22" name="Таблица 21"/>
          <p:cNvGraphicFramePr>
            <a:graphicFrameLocks noGrp="1"/>
          </p:cNvGraphicFramePr>
          <p:nvPr>
            <p:extLst/>
          </p:nvPr>
        </p:nvGraphicFramePr>
        <p:xfrm>
          <a:off x="4955712" y="3122318"/>
          <a:ext cx="2331162" cy="792000"/>
        </p:xfrm>
        <a:graphic>
          <a:graphicData uri="http://schemas.openxmlformats.org/drawingml/2006/table">
            <a:tbl>
              <a:tblPr/>
              <a:tblGrid>
                <a:gridCol w="2331162">
                  <a:extLst>
                    <a:ext uri="{9D8B030D-6E8A-4147-A177-3AD203B41FA5}">
                      <a16:colId xmlns:a16="http://schemas.microsoft.com/office/drawing/2014/main" val="1311658603"/>
                    </a:ext>
                  </a:extLst>
                </a:gridCol>
              </a:tblGrid>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Безумовно погоджуюсь/Скоріше погоджуюся</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75492"/>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В однаковій мірі погоджуюсь і не погоджуюсь</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03072"/>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Скоріше не погоджуюся/Категорично не погоджуюся</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355993"/>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Важко відповісти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055851"/>
                  </a:ext>
                </a:extLst>
              </a:tr>
              <a:tr h="158400">
                <a:tc>
                  <a:txBody>
                    <a:bodyPr/>
                    <a:lstStyle/>
                    <a:p>
                      <a:pPr marL="0" algn="l" defTabSz="457200" rtl="0" eaLnBrk="1" fontAlgn="b" latinLnBrk="0" hangingPunct="1"/>
                      <a:r>
                        <a:rPr lang="uk-UA" sz="700" b="0" i="0" kern="1200" noProof="0">
                          <a:solidFill>
                            <a:srgbClr val="6C6463"/>
                          </a:solidFill>
                          <a:latin typeface="Gill Sans MT"/>
                          <a:ea typeface="+mn-ea"/>
                          <a:cs typeface="Gill Sans MT"/>
                        </a:rPr>
                        <a:t>Немає відповіді</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8516969"/>
                  </a:ext>
                </a:extLst>
              </a:tr>
            </a:tbl>
          </a:graphicData>
        </a:graphic>
      </p:graphicFrame>
      <p:sp>
        <p:nvSpPr>
          <p:cNvPr id="24"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СПРИЙНЯТТЯ КОРУПЦІЇ (7</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7</a:t>
            </a:r>
            <a:r>
              <a:rPr lang="en-US" altLang="en-US" b="1" dirty="0">
                <a:solidFill>
                  <a:srgbClr val="651D32"/>
                </a:solidFill>
                <a:latin typeface="Gill Sans MT" panose="020B0502020104020203" pitchFamily="34" charset="0"/>
                <a:cs typeface="Arial" panose="020B0604020202020204" pitchFamily="34" charset="0"/>
              </a:rPr>
              <a:t>)</a:t>
            </a:r>
          </a:p>
        </p:txBody>
      </p:sp>
      <p:sp>
        <p:nvSpPr>
          <p:cNvPr id="23" name="TextBox 22"/>
          <p:cNvSpPr txBox="1"/>
          <p:nvPr/>
        </p:nvSpPr>
        <p:spPr>
          <a:xfrm>
            <a:off x="266279" y="4773844"/>
            <a:ext cx="2136803" cy="92333"/>
          </a:xfrm>
          <a:prstGeom prst="rect">
            <a:avLst/>
          </a:prstGeom>
          <a:noFill/>
        </p:spPr>
        <p:txBody>
          <a:bodyPr wrap="none" lIns="0" tIns="0" rIns="0" bIns="0" rtlCol="0">
            <a:spAutoFit/>
          </a:bodyPr>
          <a:lstStyle/>
          <a:p>
            <a:pPr lvl="0">
              <a:defRPr/>
            </a:pPr>
            <a:r>
              <a:rPr lang="uk-UA" sz="600" err="1">
                <a:solidFill>
                  <a:srgbClr val="6C6463"/>
                </a:solidFill>
                <a:latin typeface="Gill Sans MT"/>
                <a:cs typeface="Gill Sans MT"/>
              </a:rPr>
              <a:t>Ранжовано</a:t>
            </a:r>
            <a:r>
              <a:rPr lang="uk-UA" sz="600">
                <a:solidFill>
                  <a:srgbClr val="6C6463"/>
                </a:solidFill>
                <a:latin typeface="Gill Sans MT"/>
                <a:cs typeface="Gill Sans MT"/>
              </a:rPr>
              <a:t> за Безумовно погоджуюсь/Скоріше погоджуюся</a:t>
            </a:r>
            <a:endParaRPr lang="ru-RU" sz="600" err="1">
              <a:solidFill>
                <a:srgbClr val="6C6463"/>
              </a:solidFill>
              <a:latin typeface="Gill Sans MT"/>
              <a:cs typeface="Gill Sans MT"/>
            </a:endParaRPr>
          </a:p>
        </p:txBody>
      </p:sp>
    </p:spTree>
    <p:extLst>
      <p:ext uri="{BB962C8B-B14F-4D97-AF65-F5344CB8AC3E}">
        <p14:creationId xmlns:p14="http://schemas.microsoft.com/office/powerpoint/2010/main" val="273035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830997"/>
          </a:xfrm>
        </p:spPr>
        <p:txBody>
          <a:bodyPr/>
          <a:lstStyle/>
          <a:p>
            <a:r>
              <a:rPr lang="uk-UA" altLang="en-US" dirty="0">
                <a:solidFill>
                  <a:schemeClr val="bg1"/>
                </a:solidFill>
                <a:latin typeface="Gill Sans MT" panose="020B0502020104020203" pitchFamily="34" charset="0"/>
                <a:cs typeface="Arial" panose="020B0604020202020204" pitchFamily="34" charset="0"/>
              </a:rPr>
              <a:t>ГОТОВНІСТЬ ІНФОРМУВАТИ ПРО КОРУПЦІЮ</a:t>
            </a:r>
            <a:endParaRPr lang="ru-RU" dirty="0">
              <a:solidFill>
                <a:schemeClr val="bg1"/>
              </a:solidFill>
            </a:endParaRP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422791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52</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38200" y="1191195"/>
            <a:ext cx="7772400" cy="365344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indent="-268288" algn="just">
              <a:buFont typeface="Arial" panose="020B0604020202020204" pitchFamily="34" charset="0"/>
              <a:buChar char="•"/>
              <a:defRPr/>
            </a:pPr>
            <a:r>
              <a:rPr lang="uk-UA" sz="1200" dirty="0">
                <a:solidFill>
                  <a:schemeClr val="bg1">
                    <a:lumMod val="50000"/>
                  </a:schemeClr>
                </a:solidFill>
              </a:rPr>
              <a:t>У ситуації володіння інформацією, яка свідчить про те, що суддя у справі, або колега-прокурор вимагає хабар від учасника судового розгляду, юристи, перш за все, звернуться до неправового вирішення проблеми: спробують переконати суддю або прокурора не робити цього (18%), порадяться з колегами (18%); у другу чергу повідомлять правоохоронні органи (16%) і НАБУ (13%), а в третю чергу (у двічі рідше) звернуться до власне судових органів. Нічого не будуть робити, вважаючи, що це не їх справа – 17%.</a:t>
            </a:r>
          </a:p>
          <a:p>
            <a:pPr marL="706438" indent="-171450" algn="just">
              <a:buFontTx/>
              <a:buChar char="-"/>
              <a:defRPr/>
            </a:pPr>
            <a:r>
              <a:rPr lang="uk-UA" sz="1200" dirty="0">
                <a:solidFill>
                  <a:schemeClr val="bg1">
                    <a:lumMod val="50000"/>
                  </a:schemeClr>
                </a:solidFill>
              </a:rPr>
              <a:t>Порівняно з липнем 2017 року зменшилась частка тих, хто повідомив би НАБУ і Вищу раду правосуддя. Зросла кількість відмов від відповіді. </a:t>
            </a:r>
          </a:p>
          <a:p>
            <a:pPr marL="176213" indent="-176213" algn="just">
              <a:buFont typeface="Arial" panose="020B0604020202020204" pitchFamily="34" charset="0"/>
              <a:buChar char="•"/>
              <a:defRPr/>
            </a:pPr>
            <a:r>
              <a:rPr lang="uk-UA" sz="1200" dirty="0">
                <a:solidFill>
                  <a:schemeClr val="bg1">
                    <a:lumMod val="50000"/>
                  </a:schemeClr>
                </a:solidFill>
              </a:rPr>
              <a:t>Прихильників скористатися анонімною і відкритою формою інформування однакова кількість. Разом з тим, порівняно з липнем 2017 року, частка готових відкрито себе назвати зменшилась. Частіше почали ухилятися від відповіді.</a:t>
            </a:r>
          </a:p>
          <a:p>
            <a:pPr marL="176213" indent="-176213" algn="just">
              <a:buFont typeface="Arial" panose="020B0604020202020204" pitchFamily="34" charset="0"/>
              <a:buChar char="•"/>
              <a:defRPr/>
            </a:pPr>
            <a:r>
              <a:rPr lang="uk-UA" sz="1200" dirty="0">
                <a:solidFill>
                  <a:schemeClr val="bg1">
                    <a:lumMod val="50000"/>
                  </a:schemeClr>
                </a:solidFill>
              </a:rPr>
              <a:t>Причини вибору анонімного способу інформування про прояви корупції не змінилися. Головні причини – </a:t>
            </a:r>
            <a:r>
              <a:rPr lang="uk-UA" sz="1200" dirty="0">
                <a:solidFill>
                  <a:schemeClr val="bg1">
                    <a:lumMod val="50000"/>
                  </a:schemeClr>
                </a:solidFill>
                <a:latin typeface="Arial" panose="020B0604020202020204" pitchFamily="34" charset="0"/>
              </a:rPr>
              <a:t>загроза особистій безпеці та безпеці близьких осіб. </a:t>
            </a:r>
            <a:r>
              <a:rPr lang="uk-UA" sz="1200" dirty="0">
                <a:solidFill>
                  <a:schemeClr val="bg1">
                    <a:lumMod val="50000"/>
                  </a:schemeClr>
                </a:solidFill>
              </a:rPr>
              <a:t>Вагомий аргумент анонімного звернення також загроза кар’єрному та/або професійному зростанню.</a:t>
            </a:r>
          </a:p>
          <a:p>
            <a:pPr>
              <a:buNone/>
            </a:pPr>
            <a:endParaRPr lang="uk-UA" sz="1200" dirty="0"/>
          </a:p>
          <a:p>
            <a:endParaRPr lang="ru-RU" sz="1200" dirty="0"/>
          </a:p>
        </p:txBody>
      </p:sp>
      <p:sp>
        <p:nvSpPr>
          <p:cNvPr id="10" name="Заголовок 6"/>
          <p:cNvSpPr>
            <a:spLocks noGrp="1"/>
          </p:cNvSpPr>
          <p:nvPr>
            <p:ph type="title"/>
          </p:nvPr>
        </p:nvSpPr>
        <p:spPr>
          <a:xfrm>
            <a:off x="686104" y="775255"/>
            <a:ext cx="7772400" cy="369332"/>
          </a:xfrm>
        </p:spPr>
        <p:txBody>
          <a:bodyPr/>
          <a:lstStyle/>
          <a:p>
            <a:r>
              <a:rPr lang="uk-UA" altLang="en-US" sz="1800" dirty="0">
                <a:solidFill>
                  <a:srgbClr val="651D32"/>
                </a:solidFill>
                <a:latin typeface="Gill Sans MT" panose="020B0502020104020203" pitchFamily="34" charset="0"/>
                <a:cs typeface="Arial" panose="020B0604020202020204" pitchFamily="34" charset="0"/>
              </a:rPr>
              <a:t>Висновки</a:t>
            </a:r>
            <a:endParaRPr lang="ru-RU" altLang="en-US" sz="1800" dirty="0">
              <a:solidFill>
                <a:srgbClr val="651D32"/>
              </a:solidFill>
              <a:latin typeface="Gill Sans MT" panose="020B0502020104020203" pitchFamily="34" charset="0"/>
              <a:cs typeface="Arial" panose="020B0604020202020204" pitchFamily="34" charset="0"/>
            </a:endParaRPr>
          </a:p>
        </p:txBody>
      </p:sp>
      <p:sp>
        <p:nvSpPr>
          <p:cNvPr id="11"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ГОТОВНІСТЬ ІНФОРМУВАТИ ПРО КОРУПЦІЮ (1</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3</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2335100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27967" y="944644"/>
            <a:ext cx="7971415" cy="461665"/>
          </a:xfrm>
          <a:prstGeom prst="rect">
            <a:avLst/>
          </a:prstGeom>
        </p:spPr>
        <p:txBody>
          <a:bodyPr wrap="square">
            <a:spAutoFit/>
          </a:bodyPr>
          <a:lstStyle/>
          <a:p>
            <a:pPr lvl="0">
              <a:defRPr/>
            </a:pPr>
            <a:r>
              <a:rPr lang="uk-UA" sz="1200" b="1" dirty="0">
                <a:solidFill>
                  <a:srgbClr val="6C6463"/>
                </a:solidFill>
                <a:latin typeface="Gill Sans MT"/>
                <a:cs typeface="Gill Sans MT"/>
              </a:rPr>
              <a:t>Якщо особисто Ви отримаєте інформацію, яка незаперечно свідчить про те, що суддя у Вашій справі, або колега-прокурор вимагає хабар від учасника судового розгляду, якими будуть Ваші ймовірні дії?</a:t>
            </a:r>
            <a:endParaRPr lang="ru-RU" sz="1200" b="1" dirty="0">
              <a:solidFill>
                <a:srgbClr val="6C6463"/>
              </a:solidFill>
              <a:latin typeface="Gill Sans MT"/>
              <a:cs typeface="Gill Sans MT"/>
            </a:endParaRPr>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D91A58-12D5-4546-995B-9323A3D8C075}"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2" name="Content Placeholder 9"/>
          <p:cNvGraphicFramePr>
            <a:graphicFrameLocks/>
          </p:cNvGraphicFramePr>
          <p:nvPr>
            <p:extLst/>
          </p:nvPr>
        </p:nvGraphicFramePr>
        <p:xfrm>
          <a:off x="6268517" y="1692468"/>
          <a:ext cx="1802077" cy="329111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279577" y="1556996"/>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1" name="Прямоугольник 10"/>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cxnSp>
        <p:nvCxnSpPr>
          <p:cNvPr id="14" name="Прямая со стрелкой 13"/>
          <p:cNvCxnSpPr/>
          <p:nvPr/>
        </p:nvCxnSpPr>
        <p:spPr>
          <a:xfrm>
            <a:off x="6888757" y="2842185"/>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p:cNvCxnSpPr/>
          <p:nvPr/>
        </p:nvCxnSpPr>
        <p:spPr>
          <a:xfrm>
            <a:off x="6579138" y="3201658"/>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Прямая со стрелкой 15"/>
          <p:cNvCxnSpPr/>
          <p:nvPr/>
        </p:nvCxnSpPr>
        <p:spPr>
          <a:xfrm flipV="1">
            <a:off x="6875463" y="4600254"/>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sp>
        <p:nvSpPr>
          <p:cNvPr id="18"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a:solidFill>
                  <a:srgbClr val="651D32"/>
                </a:solidFill>
                <a:latin typeface="Gill Sans MT" panose="020B0502020104020203" pitchFamily="34" charset="0"/>
                <a:cs typeface="Arial" panose="020B0604020202020204" pitchFamily="34" charset="0"/>
              </a:rPr>
              <a:t>ГОТОВНІСТЬ ІНФОРМУВАТИ ПРО КОРУПЦІЮ (2</a:t>
            </a:r>
            <a:r>
              <a:rPr lang="en-US" altLang="en-US" b="1">
                <a:solidFill>
                  <a:srgbClr val="651D32"/>
                </a:solidFill>
                <a:latin typeface="Gill Sans MT" panose="020B0502020104020203" pitchFamily="34" charset="0"/>
                <a:cs typeface="Arial" panose="020B0604020202020204" pitchFamily="34" charset="0"/>
              </a:rPr>
              <a:t>/</a:t>
            </a:r>
            <a:r>
              <a:rPr lang="uk-UA" altLang="en-US" b="1">
                <a:solidFill>
                  <a:srgbClr val="651D32"/>
                </a:solidFill>
                <a:latin typeface="Gill Sans MT" panose="020B0502020104020203" pitchFamily="34" charset="0"/>
                <a:cs typeface="Arial" panose="020B0604020202020204" pitchFamily="34" charset="0"/>
              </a:rPr>
              <a:t>3</a:t>
            </a:r>
            <a:r>
              <a:rPr lang="en-US" altLang="en-US" b="1">
                <a:solidFill>
                  <a:srgbClr val="651D32"/>
                </a:solidFill>
                <a:latin typeface="Gill Sans MT" panose="020B0502020104020203" pitchFamily="34" charset="0"/>
                <a:cs typeface="Arial" panose="020B0604020202020204" pitchFamily="34" charset="0"/>
              </a:rPr>
              <a:t>)</a:t>
            </a:r>
          </a:p>
        </p:txBody>
      </p:sp>
      <p:graphicFrame>
        <p:nvGraphicFramePr>
          <p:cNvPr id="19" name="Таблица 18"/>
          <p:cNvGraphicFramePr>
            <a:graphicFrameLocks noGrp="1"/>
          </p:cNvGraphicFramePr>
          <p:nvPr/>
        </p:nvGraphicFramePr>
        <p:xfrm>
          <a:off x="829733" y="1689951"/>
          <a:ext cx="5446176" cy="3168000"/>
        </p:xfrm>
        <a:graphic>
          <a:graphicData uri="http://schemas.openxmlformats.org/drawingml/2006/table">
            <a:tbl>
              <a:tblPr/>
              <a:tblGrid>
                <a:gridCol w="5446176">
                  <a:extLst>
                    <a:ext uri="{9D8B030D-6E8A-4147-A177-3AD203B41FA5}">
                      <a16:colId xmlns:a16="http://schemas.microsoft.com/office/drawing/2014/main" val="20000"/>
                    </a:ext>
                  </a:extLst>
                </a:gridCol>
              </a:tblGrid>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Пораджусь з колегами</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Спробую переконати суддю або колегу-прокурора, що цього робити не слід</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Повідомлю інші органи правопорядку (прокуратуру, СБУ або поліцію)</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Повідомлю НАБУ</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Повідомлю Вищу раду правосуддя</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Повідомлю Раду суддів України</a:t>
                      </a:r>
                    </a:p>
                  </a:txBody>
                  <a:tcPr marL="7620" marR="7620" marT="7620" marB="0" anchor="ctr">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Інше</a:t>
                      </a:r>
                    </a:p>
                  </a:txBody>
                  <a:tcPr marL="7620" marR="7620" marT="7620"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Нічого робити не буду – це не моя справа</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2000">
                <a:tc>
                  <a:txBody>
                    <a:bodyPr/>
                    <a:lstStyle/>
                    <a:p>
                      <a:pPr algn="r" fontAlgn="t"/>
                      <a:r>
                        <a:rPr kumimoji="0" lang="uk-UA" sz="1200" b="0" i="0" u="none" strike="noStrike" kern="1200" cap="none" spc="0" normalizeH="0" baseline="0" noProof="0" dirty="0">
                          <a:ln>
                            <a:noFill/>
                          </a:ln>
                          <a:solidFill>
                            <a:srgbClr val="6C6463"/>
                          </a:solidFill>
                          <a:effectLst/>
                          <a:uLnTx/>
                          <a:uFillTx/>
                          <a:latin typeface="Gill Sans MT"/>
                          <a:ea typeface="+mn-ea"/>
                          <a:cs typeface="Gill Sans MT"/>
                        </a:rPr>
                        <a:t>Відмова від відповіді</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6721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Таблица 14"/>
          <p:cNvGraphicFramePr>
            <a:graphicFrameLocks noGrp="1"/>
          </p:cNvGraphicFramePr>
          <p:nvPr>
            <p:extLst>
              <p:ext uri="{D42A27DB-BD31-4B8C-83A1-F6EECF244321}">
                <p14:modId xmlns:p14="http://schemas.microsoft.com/office/powerpoint/2010/main" val="2031755837"/>
              </p:ext>
            </p:extLst>
          </p:nvPr>
        </p:nvGraphicFramePr>
        <p:xfrm>
          <a:off x="4687188" y="1903147"/>
          <a:ext cx="2534562" cy="3310890"/>
        </p:xfrm>
        <a:graphic>
          <a:graphicData uri="http://schemas.openxmlformats.org/drawingml/2006/table">
            <a:tbl>
              <a:tblPr firstRow="1" bandRow="1">
                <a:tableStyleId>{2D5ABB26-0587-4C30-8999-92F81FD0307C}</a:tableStyleId>
              </a:tblPr>
              <a:tblGrid>
                <a:gridCol w="2534562">
                  <a:extLst>
                    <a:ext uri="{9D8B030D-6E8A-4147-A177-3AD203B41FA5}">
                      <a16:colId xmlns:a16="http://schemas.microsoft.com/office/drawing/2014/main" val="374198358"/>
                    </a:ext>
                  </a:extLst>
                </a:gridCol>
              </a:tblGrid>
              <a:tr h="3026220">
                <a:tc>
                  <a:txBody>
                    <a:bodyPr/>
                    <a:lstStyle/>
                    <a:p>
                      <a:pPr algn="r" fontAlgn="t"/>
                      <a:r>
                        <a:rPr lang="uk-UA" sz="1200" b="0" i="0" u="none" strike="noStrike" noProof="0" dirty="0">
                          <a:solidFill>
                            <a:schemeClr val="bg1">
                              <a:lumMod val="50000"/>
                            </a:schemeClr>
                          </a:solidFill>
                          <a:effectLst/>
                          <a:latin typeface="Arial" panose="020B0604020202020204" pitchFamily="34" charset="0"/>
                        </a:rPr>
                        <a:t>Загроза особистій безпеці</a:t>
                      </a:r>
                    </a:p>
                    <a:p>
                      <a:pPr algn="r" fontAlgn="t"/>
                      <a:endParaRPr lang="uk-UA" sz="1200" b="0" i="0" u="none" strike="noStrike" noProof="0" dirty="0">
                        <a:solidFill>
                          <a:schemeClr val="bg1">
                            <a:lumMod val="50000"/>
                          </a:schemeClr>
                        </a:solidFill>
                        <a:effectLst/>
                        <a:latin typeface="Arial" panose="020B0604020202020204" pitchFamily="34" charset="0"/>
                      </a:endParaRPr>
                    </a:p>
                    <a:p>
                      <a:pPr algn="r" fontAlgn="t"/>
                      <a:r>
                        <a:rPr lang="uk-UA" sz="1200" b="0" i="0" u="none" strike="noStrike" noProof="0" dirty="0">
                          <a:solidFill>
                            <a:schemeClr val="bg1">
                              <a:lumMod val="50000"/>
                            </a:schemeClr>
                          </a:solidFill>
                          <a:effectLst/>
                          <a:latin typeface="Arial" panose="020B0604020202020204" pitchFamily="34" charset="0"/>
                        </a:rPr>
                        <a:t>Загроза безпеці членів родини та близьких осіб</a:t>
                      </a:r>
                    </a:p>
                    <a:p>
                      <a:pPr algn="r" fontAlgn="t"/>
                      <a:endParaRPr lang="uk-UA" sz="1200" b="0" i="0" u="none" strike="noStrike" noProof="0" dirty="0">
                        <a:solidFill>
                          <a:schemeClr val="bg1">
                            <a:lumMod val="50000"/>
                          </a:schemeClr>
                        </a:solidFill>
                        <a:effectLst/>
                        <a:latin typeface="Arial" panose="020B0604020202020204" pitchFamily="34" charset="0"/>
                      </a:endParaRPr>
                    </a:p>
                    <a:p>
                      <a:pPr algn="r" fontAlgn="t"/>
                      <a:r>
                        <a:rPr lang="uk-UA" sz="1200" b="0" i="0" u="none" strike="noStrike" noProof="0" dirty="0">
                          <a:solidFill>
                            <a:schemeClr val="bg1">
                              <a:lumMod val="50000"/>
                            </a:schemeClr>
                          </a:solidFill>
                          <a:effectLst/>
                          <a:latin typeface="Arial" panose="020B0604020202020204" pitchFamily="34" charset="0"/>
                        </a:rPr>
                        <a:t>Ймовірна загроза кар’єрному зростанню</a:t>
                      </a:r>
                    </a:p>
                    <a:p>
                      <a:pPr algn="r" fontAlgn="t"/>
                      <a:endParaRPr lang="uk-UA" sz="1200" b="0" i="0" u="none" strike="noStrike" noProof="0" dirty="0">
                        <a:solidFill>
                          <a:schemeClr val="bg1">
                            <a:lumMod val="50000"/>
                          </a:schemeClr>
                        </a:solidFill>
                        <a:effectLst/>
                        <a:latin typeface="Arial" panose="020B0604020202020204" pitchFamily="34" charset="0"/>
                      </a:endParaRPr>
                    </a:p>
                    <a:p>
                      <a:pPr algn="r" fontAlgn="t"/>
                      <a:r>
                        <a:rPr lang="uk-UA" sz="1200" b="0" i="0" u="none" strike="noStrike" noProof="0" dirty="0">
                          <a:solidFill>
                            <a:schemeClr val="bg1">
                              <a:lumMod val="50000"/>
                            </a:schemeClr>
                          </a:solidFill>
                          <a:effectLst/>
                          <a:latin typeface="Arial" panose="020B0604020202020204" pitchFamily="34" charset="0"/>
                        </a:rPr>
                        <a:t>Побоювання погіршення відносин з колегами</a:t>
                      </a:r>
                    </a:p>
                    <a:p>
                      <a:pPr algn="r" fontAlgn="t"/>
                      <a:endParaRPr lang="uk-UA" sz="1200" b="0" i="0" u="none" strike="noStrike" noProof="0" dirty="0">
                        <a:solidFill>
                          <a:schemeClr val="bg1">
                            <a:lumMod val="50000"/>
                          </a:schemeClr>
                        </a:solidFill>
                        <a:effectLst/>
                        <a:latin typeface="Arial" panose="020B0604020202020204" pitchFamily="34" charset="0"/>
                      </a:endParaRPr>
                    </a:p>
                    <a:p>
                      <a:pPr algn="r" fontAlgn="t"/>
                      <a:r>
                        <a:rPr lang="uk-UA" sz="1200" b="0" i="0" u="none" strike="noStrike" noProof="0" dirty="0">
                          <a:solidFill>
                            <a:schemeClr val="bg1">
                              <a:lumMod val="50000"/>
                            </a:schemeClr>
                          </a:solidFill>
                          <a:effectLst/>
                          <a:latin typeface="Arial" panose="020B0604020202020204" pitchFamily="34" charset="0"/>
                        </a:rPr>
                        <a:t>Побоювання погіршення відносин з представниками органів влади</a:t>
                      </a:r>
                    </a:p>
                    <a:p>
                      <a:pPr algn="r" fontAlgn="t"/>
                      <a:r>
                        <a:rPr lang="uk-UA" sz="1200" b="0" i="0" u="none" strike="noStrike" noProof="0" dirty="0">
                          <a:solidFill>
                            <a:schemeClr val="bg1">
                              <a:lumMod val="50000"/>
                            </a:schemeClr>
                          </a:solidFill>
                          <a:effectLst/>
                          <a:latin typeface="Arial" panose="020B0604020202020204" pitchFamily="34" charset="0"/>
                        </a:rPr>
                        <a:t> </a:t>
                      </a:r>
                    </a:p>
                    <a:p>
                      <a:pPr algn="r" fontAlgn="t"/>
                      <a:r>
                        <a:rPr lang="uk-UA" sz="1200" b="0" i="0" u="none" strike="noStrike" noProof="0" dirty="0">
                          <a:solidFill>
                            <a:schemeClr val="bg1">
                              <a:lumMod val="50000"/>
                            </a:schemeClr>
                          </a:solidFill>
                          <a:effectLst/>
                          <a:latin typeface="Arial" panose="020B0604020202020204" pitchFamily="34" charset="0"/>
                        </a:rPr>
                        <a:t>Побоювання переслідувань з боку органів влади</a:t>
                      </a:r>
                    </a:p>
                    <a:p>
                      <a:pPr algn="r" fontAlgn="t"/>
                      <a:endParaRPr lang="uk-UA" sz="1200" b="0" i="0" u="none" strike="noStrike" noProof="0" dirty="0">
                        <a:solidFill>
                          <a:schemeClr val="bg1">
                            <a:lumMod val="50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19898047"/>
                  </a:ext>
                </a:extLst>
              </a:tr>
              <a:tr h="158778">
                <a:tc>
                  <a:txBody>
                    <a:bodyPr/>
                    <a:lstStyle/>
                    <a:p>
                      <a:pPr algn="r" fontAlgn="t"/>
                      <a:endParaRPr lang="uk-UA" sz="1200" b="0" i="0" u="none" strike="noStrike" noProof="0" dirty="0">
                        <a:solidFill>
                          <a:schemeClr val="bg1">
                            <a:lumMod val="50000"/>
                          </a:schemeClr>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74586624"/>
                  </a:ext>
                </a:extLst>
              </a:tr>
            </a:tbl>
          </a:graphicData>
        </a:graphic>
      </p:graphicFrame>
      <p:sp>
        <p:nvSpPr>
          <p:cNvPr id="26" name="TextBox 25"/>
          <p:cNvSpPr txBox="1"/>
          <p:nvPr/>
        </p:nvSpPr>
        <p:spPr>
          <a:xfrm>
            <a:off x="4315460" y="2399667"/>
            <a:ext cx="502061" cy="246221"/>
          </a:xfrm>
          <a:prstGeom prst="rect">
            <a:avLst/>
          </a:prstGeom>
          <a:noFill/>
        </p:spPr>
        <p:txBody>
          <a:bodyPr wrap="none" rtlCol="0">
            <a:spAutoFit/>
          </a:bodyPr>
          <a:lstStyle/>
          <a:p>
            <a:r>
              <a:rPr lang="en-US" sz="1000" dirty="0">
                <a:solidFill>
                  <a:srgbClr val="6C6463"/>
                </a:solidFill>
              </a:rPr>
              <a:t>n</a:t>
            </a:r>
            <a:r>
              <a:rPr lang="uk-UA" sz="1000" dirty="0">
                <a:solidFill>
                  <a:srgbClr val="6C6463"/>
                </a:solidFill>
              </a:rPr>
              <a:t>=</a:t>
            </a:r>
            <a:r>
              <a:rPr lang="ru-RU" sz="1000" dirty="0">
                <a:solidFill>
                  <a:srgbClr val="6C6463"/>
                </a:solidFill>
              </a:rPr>
              <a:t>123</a:t>
            </a:r>
          </a:p>
        </p:txBody>
      </p:sp>
      <p:sp>
        <p:nvSpPr>
          <p:cNvPr id="20" name="Прямоугольник 19"/>
          <p:cNvSpPr/>
          <p:nvPr/>
        </p:nvSpPr>
        <p:spPr>
          <a:xfrm>
            <a:off x="727968" y="950185"/>
            <a:ext cx="3860810" cy="830997"/>
          </a:xfrm>
          <a:prstGeom prst="rect">
            <a:avLst/>
          </a:prstGeom>
        </p:spPr>
        <p:txBody>
          <a:bodyPr wrap="square">
            <a:spAutoFit/>
          </a:bodyPr>
          <a:lstStyle/>
          <a:p>
            <a:pPr lvl="0">
              <a:defRPr/>
            </a:pPr>
            <a:r>
              <a:rPr lang="uk-UA" sz="1200" b="1" dirty="0">
                <a:solidFill>
                  <a:srgbClr val="6C6463"/>
                </a:solidFill>
                <a:latin typeface="Gill Sans MT"/>
                <a:cs typeface="Gill Sans MT"/>
              </a:rPr>
              <a:t>У разі виникнення необхідності проінформувати будь-які державні органи щодо відомих Вам проявів корупції, який спосіб Ви оберете?</a:t>
            </a:r>
            <a:endParaRPr lang="en-US" sz="1200" b="1" dirty="0">
              <a:solidFill>
                <a:srgbClr val="6C6463"/>
              </a:solidFill>
              <a:latin typeface="Gill Sans MT"/>
              <a:cs typeface="Gill Sans MT"/>
            </a:endParaRPr>
          </a:p>
        </p:txBody>
      </p:sp>
      <p:graphicFrame>
        <p:nvGraphicFramePr>
          <p:cNvPr id="27" name="Объект 13"/>
          <p:cNvGraphicFramePr>
            <a:graphicFrameLocks/>
          </p:cNvGraphicFramePr>
          <p:nvPr>
            <p:extLst>
              <p:ext uri="{D42A27DB-BD31-4B8C-83A1-F6EECF244321}">
                <p14:modId xmlns:p14="http://schemas.microsoft.com/office/powerpoint/2010/main" val="693129037"/>
              </p:ext>
            </p:extLst>
          </p:nvPr>
        </p:nvGraphicFramePr>
        <p:xfrm>
          <a:off x="768017" y="1749726"/>
          <a:ext cx="3645160" cy="306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2"/>
          </p:nvPr>
        </p:nvSpPr>
        <p:spPr>
          <a:xfrm>
            <a:off x="152400" y="4844639"/>
            <a:ext cx="612000" cy="1861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D91A58-12D5-4546-995B-9323A3D8C075}"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lang="en-US" sz="700"/>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graphicFrame>
        <p:nvGraphicFramePr>
          <p:cNvPr id="14" name="Content Placeholder 9"/>
          <p:cNvGraphicFramePr>
            <a:graphicFrameLocks/>
          </p:cNvGraphicFramePr>
          <p:nvPr>
            <p:extLst>
              <p:ext uri="{D42A27DB-BD31-4B8C-83A1-F6EECF244321}">
                <p14:modId xmlns:p14="http://schemas.microsoft.com/office/powerpoint/2010/main" val="3363476527"/>
              </p:ext>
            </p:extLst>
          </p:nvPr>
        </p:nvGraphicFramePr>
        <p:xfrm>
          <a:off x="7261913" y="1855764"/>
          <a:ext cx="1252666" cy="308451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261913" y="1699391"/>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8" name="TextBox 17"/>
          <p:cNvSpPr txBox="1"/>
          <p:nvPr/>
        </p:nvSpPr>
        <p:spPr>
          <a:xfrm>
            <a:off x="3034589" y="1699391"/>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cxnSp>
        <p:nvCxnSpPr>
          <p:cNvPr id="24" name="Прямая со стрелкой 23"/>
          <p:cNvCxnSpPr/>
          <p:nvPr/>
        </p:nvCxnSpPr>
        <p:spPr>
          <a:xfrm>
            <a:off x="3920472" y="2639697"/>
            <a:ext cx="1044000" cy="0"/>
          </a:xfrm>
          <a:prstGeom prst="straightConnector1">
            <a:avLst/>
          </a:prstGeom>
          <a:ln w="3810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Правая фигурная скобка 27"/>
          <p:cNvSpPr/>
          <p:nvPr/>
        </p:nvSpPr>
        <p:spPr>
          <a:xfrm>
            <a:off x="3830736" y="2838035"/>
            <a:ext cx="45719" cy="792000"/>
          </a:xfrm>
          <a:prstGeom prst="rightBrac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29" name="TextBox 28"/>
          <p:cNvSpPr txBox="1"/>
          <p:nvPr/>
        </p:nvSpPr>
        <p:spPr>
          <a:xfrm>
            <a:off x="3917789" y="3096746"/>
            <a:ext cx="561602" cy="246221"/>
          </a:xfrm>
          <a:prstGeom prst="rect">
            <a:avLst/>
          </a:prstGeom>
          <a:noFill/>
        </p:spPr>
        <p:txBody>
          <a:bodyPr wrap="square" lIns="0" tIns="0" rIns="0" bIns="0" rtlCol="0">
            <a:spAutoFit/>
          </a:bodyPr>
          <a:lstStyle/>
          <a:p>
            <a:r>
              <a:rPr lang="uk-UA" sz="1600" b="1" dirty="0">
                <a:solidFill>
                  <a:schemeClr val="tx2"/>
                </a:solidFill>
                <a:latin typeface="Gill Sans MT"/>
                <a:cs typeface="Gill Sans MT"/>
              </a:rPr>
              <a:t>29%</a:t>
            </a:r>
            <a:endParaRPr lang="ru-RU" sz="1600" b="1" dirty="0">
              <a:solidFill>
                <a:schemeClr val="tx2"/>
              </a:solidFill>
              <a:latin typeface="Gill Sans MT"/>
              <a:cs typeface="Gill Sans MT"/>
            </a:endParaRPr>
          </a:p>
        </p:txBody>
      </p:sp>
      <p:sp>
        <p:nvSpPr>
          <p:cNvPr id="30" name="Правая фигурная скобка 29"/>
          <p:cNvSpPr/>
          <p:nvPr/>
        </p:nvSpPr>
        <p:spPr>
          <a:xfrm>
            <a:off x="3831371" y="1935351"/>
            <a:ext cx="45719" cy="864000"/>
          </a:xfrm>
          <a:prstGeom prst="rightBrace">
            <a:avLst>
              <a:gd name="adj1" fmla="val 8333"/>
              <a:gd name="adj2" fmla="val 64833"/>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2" name="TextBox 31"/>
          <p:cNvSpPr txBox="1"/>
          <p:nvPr/>
        </p:nvSpPr>
        <p:spPr>
          <a:xfrm>
            <a:off x="3917789" y="2390223"/>
            <a:ext cx="561602" cy="246221"/>
          </a:xfrm>
          <a:prstGeom prst="rect">
            <a:avLst/>
          </a:prstGeom>
          <a:noFill/>
        </p:spPr>
        <p:txBody>
          <a:bodyPr wrap="square" lIns="0" tIns="0" rIns="0" bIns="0" rtlCol="0">
            <a:spAutoFit/>
          </a:bodyPr>
          <a:lstStyle/>
          <a:p>
            <a:r>
              <a:rPr lang="uk-UA" sz="1600" b="1" dirty="0">
                <a:solidFill>
                  <a:srgbClr val="C00000"/>
                </a:solidFill>
                <a:latin typeface="Gill Sans MT"/>
                <a:cs typeface="Gill Sans MT"/>
              </a:rPr>
              <a:t>31%</a:t>
            </a:r>
            <a:endParaRPr lang="ru-RU" sz="1600" b="1" dirty="0">
              <a:solidFill>
                <a:srgbClr val="C00000"/>
              </a:solidFill>
              <a:latin typeface="Gill Sans MT"/>
              <a:cs typeface="Gill Sans MT"/>
            </a:endParaRPr>
          </a:p>
        </p:txBody>
      </p:sp>
      <p:sp>
        <p:nvSpPr>
          <p:cNvPr id="21" name="Прямоугольник 20"/>
          <p:cNvSpPr/>
          <p:nvPr/>
        </p:nvSpPr>
        <p:spPr>
          <a:xfrm>
            <a:off x="4516881" y="950185"/>
            <a:ext cx="4182501" cy="646331"/>
          </a:xfrm>
          <a:prstGeom prst="rect">
            <a:avLst/>
          </a:prstGeom>
        </p:spPr>
        <p:txBody>
          <a:bodyPr wrap="square">
            <a:spAutoFit/>
          </a:bodyPr>
          <a:lstStyle/>
          <a:p>
            <a:pPr lvl="0">
              <a:defRPr/>
            </a:pPr>
            <a:r>
              <a:rPr lang="uk-UA" sz="1200" b="1" dirty="0">
                <a:solidFill>
                  <a:srgbClr val="6C6463"/>
                </a:solidFill>
                <a:latin typeface="Gill Sans MT"/>
                <a:cs typeface="Gill Sans MT"/>
              </a:rPr>
              <a:t>Ви обрали анонімні опції інформування державних органів щодо проявів корупції. Що, з нижченаведених обставин, вплинуло на Ваш вибір?</a:t>
            </a:r>
          </a:p>
        </p:txBody>
      </p:sp>
      <p:sp>
        <p:nvSpPr>
          <p:cNvPr id="22" name="Прямоугольник 21"/>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cxnSp>
        <p:nvCxnSpPr>
          <p:cNvPr id="25" name="Прямая со стрелкой 24"/>
          <p:cNvCxnSpPr/>
          <p:nvPr/>
        </p:nvCxnSpPr>
        <p:spPr>
          <a:xfrm flipV="1">
            <a:off x="3560269" y="4289054"/>
            <a:ext cx="0" cy="183816"/>
          </a:xfrm>
          <a:prstGeom prst="straightConnector1">
            <a:avLst/>
          </a:prstGeom>
          <a:ln>
            <a:solidFill>
              <a:srgbClr val="045413"/>
            </a:solidFill>
            <a:tailEnd type="triangle"/>
          </a:ln>
        </p:spPr>
        <p:style>
          <a:lnRef idx="1">
            <a:schemeClr val="accent2"/>
          </a:lnRef>
          <a:fillRef idx="0">
            <a:schemeClr val="accent2"/>
          </a:fillRef>
          <a:effectRef idx="0">
            <a:schemeClr val="accent2"/>
          </a:effectRef>
          <a:fontRef idx="minor">
            <a:schemeClr val="tx1"/>
          </a:fontRef>
        </p:style>
      </p:cxnSp>
      <p:sp>
        <p:nvSpPr>
          <p:cNvPr id="23"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a:solidFill>
                  <a:srgbClr val="651D32"/>
                </a:solidFill>
                <a:latin typeface="Gill Sans MT" panose="020B0502020104020203" pitchFamily="34" charset="0"/>
                <a:cs typeface="Arial" panose="020B0604020202020204" pitchFamily="34" charset="0"/>
              </a:rPr>
              <a:t>ГОТОВНІСТЬ ІНФОРМУВАТИ ПРО КОРУПЦІЮ (3</a:t>
            </a:r>
            <a:r>
              <a:rPr lang="en-US" altLang="en-US" b="1">
                <a:solidFill>
                  <a:srgbClr val="651D32"/>
                </a:solidFill>
                <a:latin typeface="Gill Sans MT" panose="020B0502020104020203" pitchFamily="34" charset="0"/>
                <a:cs typeface="Arial" panose="020B0604020202020204" pitchFamily="34" charset="0"/>
              </a:rPr>
              <a:t>/</a:t>
            </a:r>
            <a:r>
              <a:rPr lang="uk-UA" altLang="en-US" b="1">
                <a:solidFill>
                  <a:srgbClr val="651D32"/>
                </a:solidFill>
                <a:latin typeface="Gill Sans MT" panose="020B0502020104020203" pitchFamily="34" charset="0"/>
                <a:cs typeface="Arial" panose="020B0604020202020204" pitchFamily="34" charset="0"/>
              </a:rPr>
              <a:t>3</a:t>
            </a:r>
            <a:r>
              <a:rPr lang="en-US" altLang="en-US" b="1">
                <a:solidFill>
                  <a:srgbClr val="651D32"/>
                </a:solidFill>
                <a:latin typeface="Gill Sans MT" panose="020B0502020104020203" pitchFamily="34" charset="0"/>
                <a:cs typeface="Arial" panose="020B0604020202020204" pitchFamily="34" charset="0"/>
              </a:rPr>
              <a:t>)</a:t>
            </a:r>
          </a:p>
        </p:txBody>
      </p:sp>
      <p:cxnSp>
        <p:nvCxnSpPr>
          <p:cNvPr id="33" name="Прямая со стрелкой 32"/>
          <p:cNvCxnSpPr/>
          <p:nvPr/>
        </p:nvCxnSpPr>
        <p:spPr>
          <a:xfrm>
            <a:off x="3561226" y="3289376"/>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Прямая со стрелкой 33"/>
          <p:cNvCxnSpPr/>
          <p:nvPr/>
        </p:nvCxnSpPr>
        <p:spPr>
          <a:xfrm>
            <a:off x="4331717" y="3128263"/>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9076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1200329"/>
          </a:xfrm>
        </p:spPr>
        <p:txBody>
          <a:bodyPr/>
          <a:lstStyle/>
          <a:p>
            <a:r>
              <a:rPr lang="uk-UA" dirty="0">
                <a:solidFill>
                  <a:schemeClr val="bg1"/>
                </a:solidFill>
              </a:rPr>
              <a:t>ОБІЗНАНОСТЬ З НОРМАМИ ГУМАНІТАРНОГО ПРАВА В УМОВАХ КОНФЛІКТУ</a:t>
            </a:r>
            <a:endParaRPr lang="en-US" altLang="en-US" dirty="0">
              <a:solidFill>
                <a:schemeClr val="bg1"/>
              </a:solidFill>
            </a:endParaRP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4227911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10/23/2018</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56</a:t>
            </a:fld>
            <a:endParaRPr lang="en-US"/>
          </a:p>
        </p:txBody>
      </p:sp>
      <p:sp>
        <p:nvSpPr>
          <p:cNvPr id="9" name="Content Placeholder 8"/>
          <p:cNvSpPr>
            <a:spLocks noGrp="1"/>
          </p:cNvSpPr>
          <p:nvPr>
            <p:ph idx="1"/>
          </p:nvPr>
        </p:nvSpPr>
        <p:spPr/>
        <p:txBody>
          <a:bodyPr>
            <a:normAutofit/>
          </a:bodyPr>
          <a:lstStyle/>
          <a:p>
            <a:endParaRPr lang="ru-RU" dirty="0"/>
          </a:p>
          <a:p>
            <a:endParaRPr lang="ru-RU" dirty="0">
              <a:solidFill>
                <a:schemeClr val="tx1"/>
              </a:solidFill>
            </a:endParaRPr>
          </a:p>
          <a:p>
            <a:endParaRPr lang="uk-UA" dirty="0"/>
          </a:p>
          <a:p>
            <a:endParaRPr lang="ru-RU" dirty="0"/>
          </a:p>
        </p:txBody>
      </p:sp>
      <p:sp>
        <p:nvSpPr>
          <p:cNvPr id="6" name="Content Placeholder 8"/>
          <p:cNvSpPr txBox="1">
            <a:spLocks/>
          </p:cNvSpPr>
          <p:nvPr/>
        </p:nvSpPr>
        <p:spPr>
          <a:xfrm>
            <a:off x="838200" y="1191195"/>
            <a:ext cx="7772400" cy="3653444"/>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uk-UA" sz="1200" dirty="0">
                <a:solidFill>
                  <a:schemeClr val="bg1">
                    <a:lumMod val="50000"/>
                  </a:schemeClr>
                </a:solidFill>
              </a:rPr>
              <a:t>Менше, ніж половина (45%) опитаних юристів говорять про обізнаність з нормами міжнародного гуманітарного права стосовно захисту прав людини в умовах конфлікту.</a:t>
            </a:r>
          </a:p>
          <a:p>
            <a:pPr algn="just"/>
            <a:r>
              <a:rPr lang="uk-UA" sz="1200" dirty="0">
                <a:solidFill>
                  <a:schemeClr val="bg1">
                    <a:lumMod val="50000"/>
                  </a:schemeClr>
                </a:solidFill>
              </a:rPr>
              <a:t>Стільки ж (41%) вважають, що їх колеги керуються цими нормами. На думку чверті фахівців, їх колеги не застосовують норми міжнародного гуманітарного права в практиці.</a:t>
            </a:r>
          </a:p>
          <a:p>
            <a:pPr algn="just"/>
            <a:endParaRPr lang="uk-UA" sz="1200" dirty="0"/>
          </a:p>
          <a:p>
            <a:pPr algn="just"/>
            <a:endParaRPr lang="ru-RU" sz="1200" dirty="0"/>
          </a:p>
          <a:p>
            <a:endParaRPr lang="uk-UA" sz="1200" dirty="0"/>
          </a:p>
          <a:p>
            <a:endParaRPr lang="ru-RU" sz="1200" dirty="0"/>
          </a:p>
          <a:p>
            <a:endParaRPr lang="uk-UA" sz="1200" dirty="0"/>
          </a:p>
          <a:p>
            <a:endParaRPr lang="ru-RU" sz="1200" dirty="0"/>
          </a:p>
        </p:txBody>
      </p:sp>
      <p:sp>
        <p:nvSpPr>
          <p:cNvPr id="11" name="Title 7"/>
          <p:cNvSpPr txBox="1">
            <a:spLocks/>
          </p:cNvSpPr>
          <p:nvPr/>
        </p:nvSpPr>
        <p:spPr>
          <a:xfrm>
            <a:off x="644530" y="339586"/>
            <a:ext cx="8305496" cy="646331"/>
          </a:xfrm>
          <a:prstGeom prst="rect">
            <a:avLst/>
          </a:prstGeom>
        </p:spPr>
        <p:txBody>
          <a:bodyPr vert="horz" lIns="91440" tIns="45720" rIns="91440" bIns="45720" rtlCol="0" anchor="b" anchorCtr="0">
            <a:spAutoFit/>
          </a:bodyPr>
          <a:lstStyle/>
          <a:p>
            <a:r>
              <a:rPr lang="uk-UA" b="1" dirty="0">
                <a:solidFill>
                  <a:srgbClr val="651D32"/>
                </a:solidFill>
                <a:latin typeface="Gill Sans MT"/>
                <a:cs typeface="Gill Sans MT"/>
              </a:rPr>
              <a:t>РІВЕНЬ ОБІЗНАНОСТІ З НОРМАМИ ГУМАНІТАРНОГО ПРАВА В УМОВАХ КОНФЛІКТУ</a:t>
            </a:r>
            <a:r>
              <a:rPr lang="uk-UA" altLang="en-US" b="1" dirty="0">
                <a:solidFill>
                  <a:srgbClr val="651D32"/>
                </a:solidFill>
                <a:latin typeface="Gill Sans MT" panose="020B0502020104020203" pitchFamily="34" charset="0"/>
                <a:cs typeface="Arial" panose="020B0604020202020204" pitchFamily="34" charset="0"/>
              </a:rPr>
              <a:t> (1</a:t>
            </a:r>
            <a:r>
              <a:rPr lang="en-US" altLang="en-US" b="1" dirty="0">
                <a:solidFill>
                  <a:srgbClr val="651D32"/>
                </a:solidFill>
                <a:latin typeface="Gill Sans MT" panose="020B0502020104020203" pitchFamily="34" charset="0"/>
                <a:cs typeface="Arial" panose="020B0604020202020204" pitchFamily="34" charset="0"/>
              </a:rPr>
              <a:t>/</a:t>
            </a:r>
            <a:r>
              <a:rPr lang="uk-UA" altLang="en-US" b="1" dirty="0">
                <a:solidFill>
                  <a:srgbClr val="651D32"/>
                </a:solidFill>
                <a:latin typeface="Gill Sans MT" panose="020B0502020104020203" pitchFamily="34" charset="0"/>
                <a:cs typeface="Arial" panose="020B0604020202020204" pitchFamily="34" charset="0"/>
              </a:rPr>
              <a:t>2</a:t>
            </a:r>
            <a:r>
              <a:rPr lang="en-US" altLang="en-US" b="1" dirty="0">
                <a:solidFill>
                  <a:srgbClr val="651D32"/>
                </a:solidFill>
                <a:latin typeface="Gill Sans MT" panose="020B0502020104020203" pitchFamily="34" charset="0"/>
                <a:cs typeface="Arial" panose="020B0604020202020204" pitchFamily="34" charset="0"/>
              </a:rPr>
              <a:t>)</a:t>
            </a:r>
          </a:p>
        </p:txBody>
      </p:sp>
    </p:spTree>
    <p:extLst>
      <p:ext uri="{BB962C8B-B14F-4D97-AF65-F5344CB8AC3E}">
        <p14:creationId xmlns:p14="http://schemas.microsoft.com/office/powerpoint/2010/main" val="1286222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Объект 13"/>
          <p:cNvGraphicFramePr>
            <a:graphicFrameLocks/>
          </p:cNvGraphicFramePr>
          <p:nvPr>
            <p:extLst>
              <p:ext uri="{D42A27DB-BD31-4B8C-83A1-F6EECF244321}">
                <p14:modId xmlns:p14="http://schemas.microsoft.com/office/powerpoint/2010/main" val="1674538932"/>
              </p:ext>
            </p:extLst>
          </p:nvPr>
        </p:nvGraphicFramePr>
        <p:xfrm>
          <a:off x="4933575" y="1910675"/>
          <a:ext cx="4536000" cy="290561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2"/>
          </p:nvPr>
        </p:nvSpPr>
        <p:spPr>
          <a:xfrm>
            <a:off x="152400" y="4824091"/>
            <a:ext cx="2133600" cy="1861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D91A58-12D5-4546-995B-9323A3D8C075}"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graphicFrame>
        <p:nvGraphicFramePr>
          <p:cNvPr id="28" name="Объект 13"/>
          <p:cNvGraphicFramePr>
            <a:graphicFrameLocks/>
          </p:cNvGraphicFramePr>
          <p:nvPr>
            <p:extLst>
              <p:ext uri="{D42A27DB-BD31-4B8C-83A1-F6EECF244321}">
                <p14:modId xmlns:p14="http://schemas.microsoft.com/office/powerpoint/2010/main" val="2256953180"/>
              </p:ext>
            </p:extLst>
          </p:nvPr>
        </p:nvGraphicFramePr>
        <p:xfrm>
          <a:off x="463005" y="1910681"/>
          <a:ext cx="4536000" cy="2905610"/>
        </p:xfrm>
        <a:graphic>
          <a:graphicData uri="http://schemas.openxmlformats.org/drawingml/2006/chart">
            <c:chart xmlns:c="http://schemas.openxmlformats.org/drawingml/2006/chart" xmlns:r="http://schemas.openxmlformats.org/officeDocument/2006/relationships" r:id="rId4"/>
          </a:graphicData>
        </a:graphic>
      </p:graphicFrame>
      <p:sp>
        <p:nvSpPr>
          <p:cNvPr id="29" name="Правая фигурная скобка 28"/>
          <p:cNvSpPr/>
          <p:nvPr/>
        </p:nvSpPr>
        <p:spPr>
          <a:xfrm>
            <a:off x="4149403" y="2096497"/>
            <a:ext cx="45719" cy="1224000"/>
          </a:xfrm>
          <a:prstGeom prst="rightBrac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0" name="Правая фигурная скобка 29"/>
          <p:cNvSpPr/>
          <p:nvPr/>
        </p:nvSpPr>
        <p:spPr>
          <a:xfrm>
            <a:off x="8347629" y="2077057"/>
            <a:ext cx="45719" cy="1080000"/>
          </a:xfrm>
          <a:prstGeom prst="rightBrac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7" name="TextBox 36"/>
          <p:cNvSpPr txBox="1"/>
          <p:nvPr/>
        </p:nvSpPr>
        <p:spPr>
          <a:xfrm>
            <a:off x="8442203" y="2485203"/>
            <a:ext cx="375103" cy="246221"/>
          </a:xfrm>
          <a:prstGeom prst="rect">
            <a:avLst/>
          </a:prstGeom>
          <a:noFill/>
        </p:spPr>
        <p:txBody>
          <a:bodyPr wrap="none" lIns="0" tIns="0" rIns="0" bIns="0" rtlCol="0">
            <a:spAutoFit/>
          </a:bodyPr>
          <a:lstStyle/>
          <a:p>
            <a:pPr marR="0" lvl="0" indent="0" fontAlgn="auto">
              <a:lnSpc>
                <a:spcPct val="100000"/>
              </a:lnSpc>
              <a:spcBef>
                <a:spcPts val="0"/>
              </a:spcBef>
              <a:spcAft>
                <a:spcPts val="0"/>
              </a:spcAft>
              <a:buClrTx/>
              <a:buSzTx/>
              <a:buFontTx/>
              <a:buNone/>
              <a:tabLst/>
              <a:defRPr/>
            </a:pPr>
            <a:r>
              <a:rPr lang="uk-UA" sz="1600" b="1" dirty="0">
                <a:solidFill>
                  <a:schemeClr val="tx2"/>
                </a:solidFill>
                <a:latin typeface="Gill Sans MT"/>
                <a:cs typeface="Gill Sans MT"/>
              </a:rPr>
              <a:t>41%</a:t>
            </a:r>
            <a:endParaRPr lang="ru-RU" sz="1600" b="1" dirty="0" err="1">
              <a:solidFill>
                <a:schemeClr val="tx2"/>
              </a:solidFill>
              <a:latin typeface="Gill Sans MT"/>
              <a:cs typeface="Gill Sans MT"/>
            </a:endParaRPr>
          </a:p>
        </p:txBody>
      </p:sp>
      <p:sp>
        <p:nvSpPr>
          <p:cNvPr id="20" name="TextBox 19"/>
          <p:cNvSpPr txBox="1"/>
          <p:nvPr/>
        </p:nvSpPr>
        <p:spPr>
          <a:xfrm>
            <a:off x="4213194" y="2587115"/>
            <a:ext cx="561602" cy="246221"/>
          </a:xfrm>
          <a:prstGeom prst="rect">
            <a:avLst/>
          </a:prstGeom>
          <a:noFill/>
        </p:spPr>
        <p:txBody>
          <a:bodyPr wrap="square" lIns="0" tIns="0" rIns="0" bIns="0" rtlCol="0">
            <a:spAutoFit/>
          </a:bodyPr>
          <a:lstStyle/>
          <a:p>
            <a:r>
              <a:rPr lang="uk-UA" sz="1600" b="1" dirty="0">
                <a:solidFill>
                  <a:schemeClr val="tx2"/>
                </a:solidFill>
                <a:latin typeface="Gill Sans MT"/>
                <a:cs typeface="Gill Sans MT"/>
              </a:rPr>
              <a:t>45%</a:t>
            </a:r>
            <a:endParaRPr lang="ru-RU" sz="1600" b="1" dirty="0" err="1">
              <a:solidFill>
                <a:schemeClr val="tx2"/>
              </a:solidFill>
              <a:latin typeface="Gill Sans MT"/>
              <a:cs typeface="Gill Sans MT"/>
            </a:endParaRPr>
          </a:p>
        </p:txBody>
      </p:sp>
      <p:sp>
        <p:nvSpPr>
          <p:cNvPr id="13" name="TextBox 12"/>
          <p:cNvSpPr txBox="1"/>
          <p:nvPr/>
        </p:nvSpPr>
        <p:spPr>
          <a:xfrm>
            <a:off x="3391795" y="1712991"/>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4" name="TextBox 13"/>
          <p:cNvSpPr txBox="1"/>
          <p:nvPr/>
        </p:nvSpPr>
        <p:spPr>
          <a:xfrm>
            <a:off x="7579529" y="170452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7" name="Прямоугольник 16"/>
          <p:cNvSpPr/>
          <p:nvPr/>
        </p:nvSpPr>
        <p:spPr>
          <a:xfrm>
            <a:off x="727968" y="961422"/>
            <a:ext cx="4271037" cy="830997"/>
          </a:xfrm>
          <a:prstGeom prst="rect">
            <a:avLst/>
          </a:prstGeom>
        </p:spPr>
        <p:txBody>
          <a:bodyPr wrap="square">
            <a:spAutoFit/>
          </a:bodyPr>
          <a:lstStyle/>
          <a:p>
            <a:pPr>
              <a:defRPr/>
            </a:pPr>
            <a:r>
              <a:rPr lang="uk-UA" sz="1200" b="1" dirty="0">
                <a:solidFill>
                  <a:srgbClr val="6C6463"/>
                </a:solidFill>
                <a:latin typeface="Gill Sans MT"/>
                <a:cs typeface="Gill Sans MT"/>
              </a:rPr>
              <a:t>Наскільки добре Ви вважаєте</a:t>
            </a:r>
            <a:r>
              <a:rPr lang="uk-UA" sz="1200" b="1" dirty="0">
                <a:solidFill>
                  <a:srgbClr val="6C6463"/>
                </a:solidFill>
                <a:cs typeface="Gill Sans MT"/>
              </a:rPr>
              <a:t> </a:t>
            </a:r>
            <a:r>
              <a:rPr lang="uk-UA" sz="1200" b="1" dirty="0">
                <a:solidFill>
                  <a:srgbClr val="6C6463"/>
                </a:solidFill>
                <a:latin typeface="Gill Sans MT"/>
                <a:cs typeface="Gill Sans MT"/>
              </a:rPr>
              <a:t>себе обізнаним з нормами міжнародного гуманітарного права стосовно захисту прав людини в умовах конфлікту?</a:t>
            </a:r>
            <a:br>
              <a:rPr lang="uk-UA" sz="1200" b="1" dirty="0">
                <a:solidFill>
                  <a:srgbClr val="6C6463"/>
                </a:solidFill>
                <a:latin typeface="Gill Sans MT"/>
                <a:cs typeface="Gill Sans MT"/>
              </a:rPr>
            </a:br>
            <a:endParaRPr lang="uk-UA" sz="1200" b="1" dirty="0">
              <a:solidFill>
                <a:srgbClr val="6C6463"/>
              </a:solidFill>
              <a:latin typeface="Gill Sans MT"/>
              <a:cs typeface="Gill Sans MT"/>
            </a:endParaRPr>
          </a:p>
        </p:txBody>
      </p:sp>
      <p:sp>
        <p:nvSpPr>
          <p:cNvPr id="19" name="Прямоугольник 18"/>
          <p:cNvSpPr/>
          <p:nvPr/>
        </p:nvSpPr>
        <p:spPr>
          <a:xfrm>
            <a:off x="5082445" y="953849"/>
            <a:ext cx="3885652" cy="1015663"/>
          </a:xfrm>
          <a:prstGeom prst="rect">
            <a:avLst/>
          </a:prstGeom>
        </p:spPr>
        <p:txBody>
          <a:bodyPr wrap="square">
            <a:spAutoFit/>
          </a:bodyPr>
          <a:lstStyle/>
          <a:p>
            <a:pPr lvl="0">
              <a:defRPr/>
            </a:pPr>
            <a:r>
              <a:rPr lang="uk-UA" sz="1200" b="1" dirty="0">
                <a:solidFill>
                  <a:srgbClr val="6C6463"/>
                </a:solidFill>
                <a:latin typeface="Gill Sans MT"/>
                <a:cs typeface="Gill Sans MT"/>
              </a:rPr>
              <a:t>Наскільки Ваші колеги керуються нормами міжнародного гуманітарного права та кримінального права в контексті захисту прав людини у справах пов'язаних зі збройним конфліктом? </a:t>
            </a:r>
          </a:p>
        </p:txBody>
      </p:sp>
      <p:sp>
        <p:nvSpPr>
          <p:cNvPr id="21" name="Прямоугольник 20"/>
          <p:cNvSpPr/>
          <p:nvPr/>
        </p:nvSpPr>
        <p:spPr>
          <a:xfrm>
            <a:off x="626773" y="4823542"/>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sp>
        <p:nvSpPr>
          <p:cNvPr id="22" name="Title 7"/>
          <p:cNvSpPr txBox="1">
            <a:spLocks/>
          </p:cNvSpPr>
          <p:nvPr/>
        </p:nvSpPr>
        <p:spPr>
          <a:xfrm>
            <a:off x="644529" y="329196"/>
            <a:ext cx="8305496" cy="646331"/>
          </a:xfrm>
          <a:prstGeom prst="rect">
            <a:avLst/>
          </a:prstGeom>
        </p:spPr>
        <p:txBody>
          <a:bodyPr vert="horz" lIns="91440" tIns="45720" rIns="91440" bIns="45720" rtlCol="0" anchor="b" anchorCtr="0">
            <a:spAutoFit/>
          </a:bodyPr>
          <a:lstStyle/>
          <a:p>
            <a:r>
              <a:rPr lang="uk-UA" b="1" dirty="0">
                <a:solidFill>
                  <a:srgbClr val="651D32"/>
                </a:solidFill>
                <a:latin typeface="Gill Sans MT"/>
                <a:ea typeface="+mj-ea"/>
                <a:cs typeface="Gill Sans MT"/>
              </a:rPr>
              <a:t>РІВЕНЬ ОБІЗНАНОСТІ З НОРМАМИ ГУМАНІТАРНОГО ПРАВА В УМОВАХ КОНФЛІКТУ (2/2)</a:t>
            </a:r>
            <a:endParaRPr lang="en-US" altLang="en-US" b="1" dirty="0">
              <a:solidFill>
                <a:srgbClr val="651D32"/>
              </a:solidFill>
              <a:latin typeface="Gill Sans MT"/>
              <a:ea typeface="+mj-ea"/>
              <a:cs typeface="Gill Sans MT"/>
            </a:endParaRPr>
          </a:p>
        </p:txBody>
      </p:sp>
      <p:cxnSp>
        <p:nvCxnSpPr>
          <p:cNvPr id="16" name="Прямая со стрелкой 15"/>
          <p:cNvCxnSpPr/>
          <p:nvPr/>
        </p:nvCxnSpPr>
        <p:spPr>
          <a:xfrm flipV="1">
            <a:off x="3904160" y="3665902"/>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Прямая со стрелкой 17"/>
          <p:cNvCxnSpPr/>
          <p:nvPr/>
        </p:nvCxnSpPr>
        <p:spPr>
          <a:xfrm flipV="1">
            <a:off x="3912699" y="4317855"/>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Прямая со стрелкой 22"/>
          <p:cNvCxnSpPr/>
          <p:nvPr/>
        </p:nvCxnSpPr>
        <p:spPr>
          <a:xfrm>
            <a:off x="3899906" y="2857793"/>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Прямая со стрелкой 23"/>
          <p:cNvCxnSpPr/>
          <p:nvPr/>
        </p:nvCxnSpPr>
        <p:spPr>
          <a:xfrm>
            <a:off x="3913999" y="2191487"/>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Прямая со стрелкой 24"/>
          <p:cNvCxnSpPr/>
          <p:nvPr/>
        </p:nvCxnSpPr>
        <p:spPr>
          <a:xfrm>
            <a:off x="8128037" y="2170221"/>
            <a:ext cx="0" cy="201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Прямая со стрелкой 25"/>
          <p:cNvCxnSpPr/>
          <p:nvPr/>
        </p:nvCxnSpPr>
        <p:spPr>
          <a:xfrm flipV="1">
            <a:off x="8117404" y="4194048"/>
            <a:ext cx="0" cy="183816"/>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22888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uk-UA" dirty="0">
                <a:solidFill>
                  <a:schemeClr val="bg1"/>
                </a:solidFill>
              </a:rPr>
              <a:t>УЧАСТЬ В ОНЛАЙН ОПИТУВАННІ</a:t>
            </a:r>
            <a:endParaRPr lang="en-US" altLang="en-US" dirty="0">
              <a:solidFill>
                <a:schemeClr val="bg1"/>
              </a:solidFill>
            </a:endParaRP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4227911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3"/>
          <p:cNvGraphicFramePr>
            <a:graphicFrameLocks/>
          </p:cNvGraphicFramePr>
          <p:nvPr>
            <p:extLst>
              <p:ext uri="{D42A27DB-BD31-4B8C-83A1-F6EECF244321}">
                <p14:modId xmlns:p14="http://schemas.microsoft.com/office/powerpoint/2010/main" val="4133756942"/>
              </p:ext>
            </p:extLst>
          </p:nvPr>
        </p:nvGraphicFramePr>
        <p:xfrm>
          <a:off x="733949" y="1530914"/>
          <a:ext cx="4536000" cy="2905610"/>
        </p:xfrm>
        <a:graphic>
          <a:graphicData uri="http://schemas.openxmlformats.org/drawingml/2006/chart">
            <c:chart xmlns:c="http://schemas.openxmlformats.org/drawingml/2006/chart" xmlns:r="http://schemas.openxmlformats.org/officeDocument/2006/relationships" r:id="rId3"/>
          </a:graphicData>
        </a:graphic>
      </p:graphicFrame>
      <p:sp>
        <p:nvSpPr>
          <p:cNvPr id="20" name="Прямоугольник 19"/>
          <p:cNvSpPr/>
          <p:nvPr/>
        </p:nvSpPr>
        <p:spPr>
          <a:xfrm>
            <a:off x="727968" y="950185"/>
            <a:ext cx="4131900" cy="461665"/>
          </a:xfrm>
          <a:prstGeom prst="rect">
            <a:avLst/>
          </a:prstGeom>
        </p:spPr>
        <p:txBody>
          <a:bodyPr wrap="square">
            <a:spAutoFit/>
          </a:bodyPr>
          <a:lstStyle/>
          <a:p>
            <a:pPr lvl="0">
              <a:defRPr/>
            </a:pPr>
            <a:r>
              <a:rPr lang="uk-UA" sz="1200" b="1" dirty="0">
                <a:solidFill>
                  <a:srgbClr val="6C6463"/>
                </a:solidFill>
                <a:latin typeface="Gill Sans MT"/>
                <a:cs typeface="Gill Sans MT"/>
              </a:rPr>
              <a:t>Яке з тверджень найбільш точно передає Ваше ставлення до судової системи України?</a:t>
            </a:r>
            <a:endParaRPr lang="en-US" sz="1200" b="1" dirty="0">
              <a:solidFill>
                <a:srgbClr val="6C6463"/>
              </a:solidFill>
              <a:latin typeface="Gill Sans MT"/>
              <a:cs typeface="Gill Sans MT"/>
            </a:endParaRPr>
          </a:p>
        </p:txBody>
      </p:sp>
      <p:sp>
        <p:nvSpPr>
          <p:cNvPr id="3" name="Date Placeholder 2"/>
          <p:cNvSpPr>
            <a:spLocks noGrp="1"/>
          </p:cNvSpPr>
          <p:nvPr>
            <p:ph type="dt" sz="half" idx="2"/>
          </p:nvPr>
        </p:nvSpPr>
        <p:spPr>
          <a:xfrm>
            <a:off x="152400" y="4844639"/>
            <a:ext cx="612000" cy="1861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D91A58-12D5-4546-995B-9323A3D8C075}"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lang="en-US" sz="700"/>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8" name="TextBox 17"/>
          <p:cNvSpPr txBox="1"/>
          <p:nvPr/>
        </p:nvSpPr>
        <p:spPr>
          <a:xfrm>
            <a:off x="3740029" y="1459928"/>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8" name="Правая фигурная скобка 27"/>
          <p:cNvSpPr/>
          <p:nvPr/>
        </p:nvSpPr>
        <p:spPr>
          <a:xfrm>
            <a:off x="4436036" y="3479578"/>
            <a:ext cx="51514" cy="792000"/>
          </a:xfrm>
          <a:prstGeom prst="rightBrace">
            <a:avLst/>
          </a:prstGeom>
          <a:ln w="28575">
            <a:solidFill>
              <a:schemeClr val="bg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29" name="TextBox 28"/>
          <p:cNvSpPr txBox="1"/>
          <p:nvPr/>
        </p:nvSpPr>
        <p:spPr>
          <a:xfrm>
            <a:off x="4536282" y="2459078"/>
            <a:ext cx="561602" cy="246221"/>
          </a:xfrm>
          <a:prstGeom prst="rect">
            <a:avLst/>
          </a:prstGeom>
          <a:noFill/>
        </p:spPr>
        <p:txBody>
          <a:bodyPr wrap="square" lIns="0" tIns="0" rIns="0" bIns="0" rtlCol="0">
            <a:spAutoFit/>
          </a:bodyPr>
          <a:lstStyle/>
          <a:p>
            <a:r>
              <a:rPr lang="uk-UA" sz="1600" b="1" dirty="0">
                <a:solidFill>
                  <a:schemeClr val="tx2"/>
                </a:solidFill>
                <a:latin typeface="Gill Sans MT"/>
                <a:cs typeface="Gill Sans MT"/>
              </a:rPr>
              <a:t>65%</a:t>
            </a:r>
            <a:endParaRPr lang="ru-RU" sz="1600" b="1" dirty="0">
              <a:solidFill>
                <a:schemeClr val="tx2"/>
              </a:solidFill>
              <a:latin typeface="Gill Sans MT"/>
              <a:cs typeface="Gill Sans MT"/>
            </a:endParaRPr>
          </a:p>
        </p:txBody>
      </p:sp>
      <p:sp>
        <p:nvSpPr>
          <p:cNvPr id="30" name="Правая фигурная скобка 29"/>
          <p:cNvSpPr/>
          <p:nvPr/>
        </p:nvSpPr>
        <p:spPr>
          <a:xfrm>
            <a:off x="4426526" y="1685276"/>
            <a:ext cx="76888" cy="1764000"/>
          </a:xfrm>
          <a:prstGeom prst="rightBrac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2" name="TextBox 31"/>
          <p:cNvSpPr txBox="1"/>
          <p:nvPr/>
        </p:nvSpPr>
        <p:spPr>
          <a:xfrm>
            <a:off x="4525722" y="3762591"/>
            <a:ext cx="561602" cy="246221"/>
          </a:xfrm>
          <a:prstGeom prst="rect">
            <a:avLst/>
          </a:prstGeom>
          <a:noFill/>
        </p:spPr>
        <p:txBody>
          <a:bodyPr wrap="square" lIns="0" tIns="0" rIns="0" bIns="0" rtlCol="0">
            <a:spAutoFit/>
          </a:bodyPr>
          <a:lstStyle/>
          <a:p>
            <a:r>
              <a:rPr lang="uk-UA" sz="1600" b="1" dirty="0">
                <a:solidFill>
                  <a:srgbClr val="BA0C2F"/>
                </a:solidFill>
                <a:latin typeface="Gill Sans MT"/>
                <a:cs typeface="Gill Sans MT"/>
              </a:rPr>
              <a:t>29%</a:t>
            </a:r>
            <a:endParaRPr lang="ru-RU" sz="1600" b="1" dirty="0">
              <a:solidFill>
                <a:srgbClr val="BA0C2F"/>
              </a:solidFill>
              <a:latin typeface="Gill Sans MT"/>
              <a:cs typeface="Gill Sans MT"/>
            </a:endParaRPr>
          </a:p>
        </p:txBody>
      </p:sp>
      <p:sp>
        <p:nvSpPr>
          <p:cNvPr id="22" name="Прямоугольник 21"/>
          <p:cNvSpPr/>
          <p:nvPr/>
        </p:nvSpPr>
        <p:spPr>
          <a:xfrm>
            <a:off x="626773" y="4839584"/>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23" name="Title 7"/>
          <p:cNvSpPr txBox="1">
            <a:spLocks/>
          </p:cNvSpPr>
          <p:nvPr/>
        </p:nvSpPr>
        <p:spPr>
          <a:xfrm>
            <a:off x="644529" y="348733"/>
            <a:ext cx="8305496" cy="369332"/>
          </a:xfrm>
          <a:prstGeom prst="rect">
            <a:avLst/>
          </a:prstGeom>
        </p:spPr>
        <p:txBody>
          <a:bodyPr vert="horz" lIns="91440" tIns="45720" rIns="91440" bIns="45720" rtlCol="0" anchor="b" anchorCtr="0">
            <a:spAutoFit/>
          </a:bodyPr>
          <a:lstStyle/>
          <a:p>
            <a:r>
              <a:rPr lang="uk-UA" altLang="en-US" b="1" dirty="0">
                <a:solidFill>
                  <a:srgbClr val="651D32"/>
                </a:solidFill>
                <a:latin typeface="Gill Sans MT" panose="020B0502020104020203" pitchFamily="34" charset="0"/>
                <a:cs typeface="Arial" panose="020B0604020202020204" pitchFamily="34" charset="0"/>
              </a:rPr>
              <a:t>РІВЕНЬ ДОВІРИ ДО СУДОВОЇ СИСТЕМИ УКРАЇНИ</a:t>
            </a:r>
            <a:endParaRPr lang="en-US" altLang="en-US" b="1" dirty="0">
              <a:solidFill>
                <a:srgbClr val="651D32"/>
              </a:solidFill>
              <a:latin typeface="Gill Sans MT" panose="020B0502020104020203" pitchFamily="34" charset="0"/>
              <a:cs typeface="Arial" panose="020B0604020202020204" pitchFamily="34" charset="0"/>
            </a:endParaRPr>
          </a:p>
        </p:txBody>
      </p:sp>
      <p:graphicFrame>
        <p:nvGraphicFramePr>
          <p:cNvPr id="15" name="Объект 9"/>
          <p:cNvGraphicFramePr>
            <a:graphicFrameLocks/>
          </p:cNvGraphicFramePr>
          <p:nvPr>
            <p:extLst>
              <p:ext uri="{D42A27DB-BD31-4B8C-83A1-F6EECF244321}">
                <p14:modId xmlns:p14="http://schemas.microsoft.com/office/powerpoint/2010/main" val="669581757"/>
              </p:ext>
            </p:extLst>
          </p:nvPr>
        </p:nvGraphicFramePr>
        <p:xfrm>
          <a:off x="5867437" y="1688537"/>
          <a:ext cx="3323264" cy="2548884"/>
        </p:xfrm>
        <a:graphic>
          <a:graphicData uri="http://schemas.openxmlformats.org/drawingml/2006/chart">
            <c:chart xmlns:c="http://schemas.openxmlformats.org/drawingml/2006/chart" xmlns:r="http://schemas.openxmlformats.org/officeDocument/2006/relationships" r:id="rId4"/>
          </a:graphicData>
        </a:graphic>
      </p:graphicFrame>
      <p:sp>
        <p:nvSpPr>
          <p:cNvPr id="16" name="Прямоугольник 15"/>
          <p:cNvSpPr/>
          <p:nvPr/>
        </p:nvSpPr>
        <p:spPr>
          <a:xfrm>
            <a:off x="5269948" y="950185"/>
            <a:ext cx="3721651" cy="646331"/>
          </a:xfrm>
          <a:prstGeom prst="rect">
            <a:avLst/>
          </a:prstGeom>
        </p:spPr>
        <p:txBody>
          <a:bodyPr wrap="square">
            <a:spAutoFit/>
          </a:bodyPr>
          <a:lstStyle/>
          <a:p>
            <a:pPr lvl="0">
              <a:defRPr/>
            </a:pPr>
            <a:r>
              <a:rPr lang="uk-UA" sz="1200" b="1" dirty="0">
                <a:solidFill>
                  <a:srgbClr val="6C6463"/>
                </a:solidFill>
                <a:latin typeface="Gill Sans MT"/>
                <a:cs typeface="Gill Sans MT"/>
              </a:rPr>
              <a:t>Чи брали Ви коли-небудь участь в онлайн-опитуванні стосовно довіри до судової системи України?</a:t>
            </a:r>
          </a:p>
        </p:txBody>
      </p:sp>
      <p:sp>
        <p:nvSpPr>
          <p:cNvPr id="17" name="TextBox 16"/>
          <p:cNvSpPr txBox="1"/>
          <p:nvPr/>
        </p:nvSpPr>
        <p:spPr>
          <a:xfrm>
            <a:off x="6182623" y="1834599"/>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Tree>
    <p:extLst>
      <p:ext uri="{BB962C8B-B14F-4D97-AF65-F5344CB8AC3E}">
        <p14:creationId xmlns:p14="http://schemas.microsoft.com/office/powerpoint/2010/main" val="296494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uk-UA" dirty="0">
                <a:solidFill>
                  <a:schemeClr val="bg1"/>
                </a:solidFill>
              </a:rPr>
              <a:t>ПРОФІЛЬ РЕСПОНДЕНТІВ</a:t>
            </a:r>
            <a:endParaRPr lang="ru-RU" dirty="0">
              <a:solidFill>
                <a:schemeClr val="bg1"/>
              </a:solidFill>
            </a:endParaRP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664994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9B594D-EE2C-E248-B7F0-F679C2E525DC}"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r>
              <a:rPr kumimoji="0" lang="en-US" sz="600" b="0" i="0" u="none" strike="noStrike" kern="1200" cap="none" spc="0" normalizeH="0" baseline="0" noProof="0">
                <a:ln>
                  <a:noFill/>
                </a:ln>
                <a:solidFill>
                  <a:srgbClr val="FFFFFF"/>
                </a:solidFill>
                <a:effectLst/>
                <a:uLnTx/>
                <a:uFillTx/>
                <a:latin typeface="Gill Sans MT"/>
                <a:ea typeface="+mn-ea"/>
              </a:rPr>
              <a:t>`1</a:t>
            </a:r>
            <a:endParaRPr kumimoji="0" lang="en-US" sz="600" b="0" i="0" u="none" strike="noStrike" kern="1200" cap="none" spc="0" normalizeH="0" baseline="0" noProof="0" dirty="0">
              <a:ln>
                <a:noFill/>
              </a:ln>
              <a:solidFill>
                <a:srgbClr val="FFFFFF"/>
              </a:solidFill>
              <a:effectLst/>
              <a:uLnTx/>
              <a:uFillTx/>
              <a:latin typeface="Gill Sans MT"/>
              <a:ea typeface="+mn-ea"/>
            </a:endParaRP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200771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sz="half" idx="4294967295"/>
          </p:nvPr>
        </p:nvSpPr>
        <p:spPr>
          <a:xfrm>
            <a:off x="701948" y="1298781"/>
            <a:ext cx="3810304" cy="3200400"/>
          </a:xfrm>
        </p:spPr>
        <p:txBody>
          <a:bodyPr>
            <a:normAutofit/>
          </a:bodyPr>
          <a:lstStyle/>
          <a:p>
            <a:r>
              <a:rPr lang="uk-UA" sz="1400" dirty="0"/>
              <a:t>Стать </a:t>
            </a:r>
          </a:p>
          <a:p>
            <a:endParaRPr lang="ru-RU" sz="1400" dirty="0"/>
          </a:p>
          <a:p>
            <a:pPr marL="0" indent="0">
              <a:buNone/>
            </a:pPr>
            <a:endParaRPr lang="en-US" sz="1400" dirty="0"/>
          </a:p>
          <a:p>
            <a:pPr marL="0" indent="0">
              <a:buNone/>
            </a:pPr>
            <a:endParaRPr lang="ru-RU" sz="1400" dirty="0"/>
          </a:p>
          <a:p>
            <a:endParaRPr lang="ru-RU" sz="1400" dirty="0"/>
          </a:p>
          <a:p>
            <a:r>
              <a:rPr lang="ru-RU" sz="1400" dirty="0"/>
              <a:t>В</a:t>
            </a:r>
            <a:r>
              <a:rPr lang="uk-UA" sz="1400" dirty="0" err="1"/>
              <a:t>ік</a:t>
            </a:r>
            <a:endParaRPr lang="ru-RU" sz="1400" dirty="0"/>
          </a:p>
          <a:p>
            <a:endParaRPr lang="en-US" sz="1400" dirty="0"/>
          </a:p>
        </p:txBody>
      </p:sp>
      <p:sp>
        <p:nvSpPr>
          <p:cNvPr id="16" name="Content Placeholder 1"/>
          <p:cNvSpPr>
            <a:spLocks noGrp="1"/>
          </p:cNvSpPr>
          <p:nvPr>
            <p:ph sz="half" idx="4294967295"/>
          </p:nvPr>
        </p:nvSpPr>
        <p:spPr>
          <a:xfrm>
            <a:off x="4648200" y="1296987"/>
            <a:ext cx="3810304" cy="3200400"/>
          </a:xfrm>
        </p:spPr>
        <p:txBody>
          <a:bodyPr>
            <a:normAutofit/>
          </a:bodyPr>
          <a:lstStyle/>
          <a:p>
            <a:r>
              <a:rPr lang="uk-UA" sz="1400" dirty="0"/>
              <a:t>Регіон</a:t>
            </a:r>
          </a:p>
          <a:p>
            <a:endParaRPr lang="en-US" sz="1400" dirty="0"/>
          </a:p>
          <a:p>
            <a:endParaRPr lang="uk-UA" sz="1400" dirty="0"/>
          </a:p>
          <a:p>
            <a:endParaRPr lang="uk-UA" sz="1400" dirty="0"/>
          </a:p>
          <a:p>
            <a:endParaRPr lang="uk-UA" sz="1400" dirty="0"/>
          </a:p>
          <a:p>
            <a:r>
              <a:rPr lang="uk-UA" sz="1400" dirty="0"/>
              <a:t>Спеціалізація </a:t>
            </a:r>
            <a:endParaRPr lang="en-US" sz="1400" dirty="0"/>
          </a:p>
        </p:txBody>
      </p:sp>
      <p:sp>
        <p:nvSpPr>
          <p:cNvPr id="4" name="Date Placeholder 3"/>
          <p:cNvSpPr>
            <a:spLocks noGrp="1"/>
          </p:cNvSpPr>
          <p:nvPr>
            <p:ph type="dt" sz="half" idx="10"/>
          </p:nvPr>
        </p:nvSpPr>
        <p:spPr/>
        <p:txBody>
          <a:bodyPr/>
          <a:lstStyle/>
          <a:p>
            <a:fld id="{F1C838E6-2EFE-2E47-BF15-73F64BC0A44F}" type="datetime1">
              <a:rPr lang="en-US" smtClean="0"/>
              <a:pPr/>
              <a:t>10/23/2018</a:t>
            </a:fld>
            <a:endParaRPr lang="en-US" dirty="0"/>
          </a:p>
        </p:txBody>
      </p:sp>
      <p:sp>
        <p:nvSpPr>
          <p:cNvPr id="6" name="Slide Number Placeholder 5"/>
          <p:cNvSpPr>
            <a:spLocks noGrp="1"/>
          </p:cNvSpPr>
          <p:nvPr>
            <p:ph type="sldNum" sz="quarter" idx="12"/>
          </p:nvPr>
        </p:nvSpPr>
        <p:spPr/>
        <p:txBody>
          <a:bodyPr/>
          <a:lstStyle/>
          <a:p>
            <a:fld id="{42782948-4DBE-204D-AB9E-B65E067054AE}" type="slidenum">
              <a:rPr lang="en-US" smtClean="0"/>
              <a:pPr/>
              <a:t>7</a:t>
            </a:fld>
            <a:endParaRPr lang="en-US"/>
          </a:p>
        </p:txBody>
      </p:sp>
      <p:graphicFrame>
        <p:nvGraphicFramePr>
          <p:cNvPr id="15" name="Объект 9"/>
          <p:cNvGraphicFramePr>
            <a:graphicFrameLocks/>
          </p:cNvGraphicFramePr>
          <p:nvPr>
            <p:extLst>
              <p:ext uri="{D42A27DB-BD31-4B8C-83A1-F6EECF244321}">
                <p14:modId xmlns:p14="http://schemas.microsoft.com/office/powerpoint/2010/main" val="3789027429"/>
              </p:ext>
            </p:extLst>
          </p:nvPr>
        </p:nvGraphicFramePr>
        <p:xfrm>
          <a:off x="4967394" y="1243197"/>
          <a:ext cx="3190955" cy="1576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Объект 9"/>
          <p:cNvGraphicFramePr>
            <a:graphicFrameLocks/>
          </p:cNvGraphicFramePr>
          <p:nvPr>
            <p:extLst>
              <p:ext uri="{D42A27DB-BD31-4B8C-83A1-F6EECF244321}">
                <p14:modId xmlns:p14="http://schemas.microsoft.com/office/powerpoint/2010/main" val="2456069632"/>
              </p:ext>
            </p:extLst>
          </p:nvPr>
        </p:nvGraphicFramePr>
        <p:xfrm>
          <a:off x="954790" y="2840604"/>
          <a:ext cx="2687517" cy="1576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Объект 9"/>
          <p:cNvGraphicFramePr>
            <a:graphicFrameLocks/>
          </p:cNvGraphicFramePr>
          <p:nvPr>
            <p:extLst>
              <p:ext uri="{D42A27DB-BD31-4B8C-83A1-F6EECF244321}">
                <p14:modId xmlns:p14="http://schemas.microsoft.com/office/powerpoint/2010/main" val="2857964517"/>
              </p:ext>
            </p:extLst>
          </p:nvPr>
        </p:nvGraphicFramePr>
        <p:xfrm>
          <a:off x="4979943" y="2826352"/>
          <a:ext cx="3178406" cy="15766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Объект 9"/>
          <p:cNvGraphicFramePr>
            <a:graphicFrameLocks/>
          </p:cNvGraphicFramePr>
          <p:nvPr>
            <p:extLst>
              <p:ext uri="{D42A27DB-BD31-4B8C-83A1-F6EECF244321}">
                <p14:modId xmlns:p14="http://schemas.microsoft.com/office/powerpoint/2010/main" val="1959155496"/>
              </p:ext>
            </p:extLst>
          </p:nvPr>
        </p:nvGraphicFramePr>
        <p:xfrm>
          <a:off x="942241" y="1257449"/>
          <a:ext cx="2687517" cy="1576639"/>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2285999" y="1478077"/>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4" name="TextBox 13"/>
          <p:cNvSpPr txBox="1"/>
          <p:nvPr/>
        </p:nvSpPr>
        <p:spPr>
          <a:xfrm>
            <a:off x="6649078" y="1478077"/>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17" name="TextBox 16"/>
          <p:cNvSpPr txBox="1"/>
          <p:nvPr/>
        </p:nvSpPr>
        <p:spPr>
          <a:xfrm>
            <a:off x="2262909" y="308059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1" name="TextBox 20"/>
          <p:cNvSpPr txBox="1"/>
          <p:nvPr/>
        </p:nvSpPr>
        <p:spPr>
          <a:xfrm>
            <a:off x="6667254" y="3080594"/>
            <a:ext cx="253596" cy="215444"/>
          </a:xfrm>
          <a:prstGeom prst="rect">
            <a:avLst/>
          </a:prstGeom>
          <a:noFill/>
        </p:spPr>
        <p:txBody>
          <a:bodyPr wrap="none" rtlCol="0">
            <a:spAutoFit/>
          </a:bodyPr>
          <a:lstStyle/>
          <a:p>
            <a:r>
              <a:rPr lang="uk-UA" sz="800" dirty="0">
                <a:solidFill>
                  <a:srgbClr val="6C6463"/>
                </a:solidFill>
                <a:latin typeface="Gill Sans MT"/>
                <a:cs typeface="Gill Sans MT"/>
              </a:rPr>
              <a:t>%</a:t>
            </a:r>
            <a:endParaRPr lang="ru-RU" sz="800" dirty="0">
              <a:solidFill>
                <a:srgbClr val="6C6463"/>
              </a:solidFill>
              <a:latin typeface="Gill Sans MT"/>
              <a:cs typeface="Gill Sans MT"/>
            </a:endParaRPr>
          </a:p>
        </p:txBody>
      </p:sp>
      <p:sp>
        <p:nvSpPr>
          <p:cNvPr id="22" name="Прямоугольник 50"/>
          <p:cNvSpPr>
            <a:spLocks noChangeArrowheads="1"/>
          </p:cNvSpPr>
          <p:nvPr/>
        </p:nvSpPr>
        <p:spPr bwMode="auto">
          <a:xfrm>
            <a:off x="466669" y="715744"/>
            <a:ext cx="3557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lvl="0">
              <a:spcBef>
                <a:spcPct val="0"/>
              </a:spcBef>
              <a:defRPr/>
            </a:pPr>
            <a:r>
              <a:rPr lang="ru-RU" sz="1200" dirty="0">
                <a:solidFill>
                  <a:srgbClr val="BA0C2F"/>
                </a:solidFill>
                <a:latin typeface="Gill Sans MT"/>
                <a:cs typeface="Gill Sans MT"/>
              </a:rPr>
              <a:t>ВСІ РЕСПОНДЕНТИ</a:t>
            </a:r>
          </a:p>
        </p:txBody>
      </p:sp>
      <p:sp>
        <p:nvSpPr>
          <p:cNvPr id="24" name="Title 7"/>
          <p:cNvSpPr>
            <a:spLocks noGrp="1"/>
          </p:cNvSpPr>
          <p:nvPr>
            <p:ph type="title"/>
          </p:nvPr>
        </p:nvSpPr>
        <p:spPr>
          <a:xfrm>
            <a:off x="686104" y="329574"/>
            <a:ext cx="7772400" cy="646331"/>
          </a:xfrm>
        </p:spPr>
        <p:txBody>
          <a:bodyPr/>
          <a:lstStyle/>
          <a:p>
            <a:r>
              <a:rPr lang="uk-UA" altLang="en-US" sz="1800" b="1" dirty="0">
                <a:solidFill>
                  <a:srgbClr val="651D32"/>
                </a:solidFill>
              </a:rPr>
              <a:t>ПРОФІЛЬ РЕСПОДЕНТІВ</a:t>
            </a:r>
            <a:r>
              <a:rPr lang="en-US" altLang="en-US" sz="1800" b="1" dirty="0">
                <a:solidFill>
                  <a:srgbClr val="651D32"/>
                </a:solidFill>
              </a:rPr>
              <a:t> </a:t>
            </a:r>
            <a:r>
              <a:rPr lang="uk-UA" sz="1800" b="1" dirty="0">
                <a:solidFill>
                  <a:srgbClr val="651D32"/>
                </a:solidFill>
              </a:rPr>
              <a:t> (</a:t>
            </a:r>
            <a:r>
              <a:rPr lang="en-US" altLang="en-US" sz="1800" b="1" dirty="0">
                <a:solidFill>
                  <a:srgbClr val="651D32"/>
                </a:solidFill>
              </a:rPr>
              <a:t>1</a:t>
            </a:r>
            <a:r>
              <a:rPr lang="uk-UA" sz="1800" b="1" dirty="0">
                <a:solidFill>
                  <a:srgbClr val="651D32"/>
                </a:solidFill>
              </a:rPr>
              <a:t>/2)</a:t>
            </a:r>
            <a:br>
              <a:rPr lang="en-US" sz="1800" b="1" dirty="0">
                <a:solidFill>
                  <a:srgbClr val="651D32"/>
                </a:solidFill>
              </a:rPr>
            </a:br>
            <a:endParaRPr lang="en-US" sz="1800" b="1" dirty="0">
              <a:solidFill>
                <a:srgbClr val="651D32"/>
              </a:solidFill>
            </a:endParaRPr>
          </a:p>
        </p:txBody>
      </p:sp>
      <p:cxnSp>
        <p:nvCxnSpPr>
          <p:cNvPr id="18" name="Прямая со стрелкой 17"/>
          <p:cNvCxnSpPr/>
          <p:nvPr/>
        </p:nvCxnSpPr>
        <p:spPr>
          <a:xfrm flipV="1">
            <a:off x="2545271" y="2219529"/>
            <a:ext cx="0" cy="144000"/>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sp>
        <p:nvSpPr>
          <p:cNvPr id="35" name="Прямоугольник 34"/>
          <p:cNvSpPr/>
          <p:nvPr/>
        </p:nvSpPr>
        <p:spPr>
          <a:xfrm>
            <a:off x="626773" y="4847605"/>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dirty="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dirty="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dirty="0">
              <a:ln>
                <a:noFill/>
              </a:ln>
              <a:solidFill>
                <a:srgbClr val="6C6463"/>
              </a:solidFill>
              <a:effectLst/>
              <a:uLnTx/>
              <a:uFillTx/>
              <a:latin typeface="Gill Sans MT"/>
              <a:ea typeface="+mn-ea"/>
              <a:cs typeface="Gill Sans MT"/>
            </a:endParaRPr>
          </a:p>
        </p:txBody>
      </p:sp>
      <p:cxnSp>
        <p:nvCxnSpPr>
          <p:cNvPr id="23" name="Прямая со стрелкой 22"/>
          <p:cNvCxnSpPr/>
          <p:nvPr/>
        </p:nvCxnSpPr>
        <p:spPr>
          <a:xfrm>
            <a:off x="3372449" y="1910064"/>
            <a:ext cx="0" cy="18000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354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C838E6-2EFE-2E47-BF15-73F64BC0A44F}" type="datetime1">
              <a:rPr lang="en-US" smtClean="0"/>
              <a:pPr/>
              <a:t>10/23/2018</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8</a:t>
            </a:fld>
            <a:endParaRPr lang="en-US"/>
          </a:p>
        </p:txBody>
      </p:sp>
      <p:graphicFrame>
        <p:nvGraphicFramePr>
          <p:cNvPr id="5" name="Content Placeholder 9"/>
          <p:cNvGraphicFramePr>
            <a:graphicFrameLocks/>
          </p:cNvGraphicFramePr>
          <p:nvPr>
            <p:extLst/>
          </p:nvPr>
        </p:nvGraphicFramePr>
        <p:xfrm>
          <a:off x="475863" y="1267816"/>
          <a:ext cx="3932281" cy="363887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728714" y="1524257"/>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25" name="Прямоугольник 24"/>
          <p:cNvSpPr/>
          <p:nvPr/>
        </p:nvSpPr>
        <p:spPr>
          <a:xfrm>
            <a:off x="626773" y="4847605"/>
            <a:ext cx="1080000" cy="1440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Всі опитані, </a:t>
            </a:r>
            <a:r>
              <a:rPr kumimoji="0" lang="en-US" sz="600" i="0" u="none" strike="noStrike" kern="1200" cap="none" spc="0" normalizeH="0" baseline="0" noProof="0">
                <a:ln>
                  <a:noFill/>
                </a:ln>
                <a:solidFill>
                  <a:srgbClr val="6C6463"/>
                </a:solidFill>
                <a:effectLst/>
                <a:uLnTx/>
                <a:uFillTx/>
                <a:latin typeface="Gill Sans MT"/>
                <a:ea typeface="+mn-ea"/>
                <a:cs typeface="Gill Sans MT"/>
              </a:rPr>
              <a:t>N=400</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28" name="Прямоугольник 50"/>
          <p:cNvSpPr>
            <a:spLocks noChangeArrowheads="1"/>
          </p:cNvSpPr>
          <p:nvPr/>
        </p:nvSpPr>
        <p:spPr bwMode="auto">
          <a:xfrm>
            <a:off x="4634892" y="715744"/>
            <a:ext cx="3557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lvl="0">
              <a:spcBef>
                <a:spcPct val="0"/>
              </a:spcBef>
              <a:defRPr/>
            </a:pPr>
            <a:r>
              <a:rPr lang="uk-UA" sz="1200">
                <a:solidFill>
                  <a:srgbClr val="BA0C2F"/>
                </a:solidFill>
                <a:latin typeface="Gill Sans MT"/>
                <a:cs typeface="Gill Sans MT"/>
              </a:rPr>
              <a:t>АДВОКАТИ І ПРОКУРОРИ</a:t>
            </a:r>
            <a:endParaRPr lang="ru-RU" sz="1200">
              <a:solidFill>
                <a:srgbClr val="BA0C2F"/>
              </a:solidFill>
              <a:latin typeface="Gill Sans MT"/>
              <a:cs typeface="Gill Sans MT"/>
            </a:endParaRPr>
          </a:p>
        </p:txBody>
      </p:sp>
      <p:sp>
        <p:nvSpPr>
          <p:cNvPr id="29" name="Прямоугольник 50"/>
          <p:cNvSpPr>
            <a:spLocks noChangeArrowheads="1"/>
          </p:cNvSpPr>
          <p:nvPr/>
        </p:nvSpPr>
        <p:spPr bwMode="auto">
          <a:xfrm>
            <a:off x="466669" y="715744"/>
            <a:ext cx="3557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lvl="0">
              <a:spcBef>
                <a:spcPct val="0"/>
              </a:spcBef>
              <a:defRPr/>
            </a:pPr>
            <a:r>
              <a:rPr lang="ru-RU" sz="1200">
                <a:solidFill>
                  <a:srgbClr val="BA0C2F"/>
                </a:solidFill>
                <a:latin typeface="Gill Sans MT"/>
                <a:cs typeface="Gill Sans MT"/>
              </a:rPr>
              <a:t>ВСІ РЕСПОНДЕНТИ</a:t>
            </a:r>
          </a:p>
        </p:txBody>
      </p:sp>
      <p:graphicFrame>
        <p:nvGraphicFramePr>
          <p:cNvPr id="30" name="Объект 9"/>
          <p:cNvGraphicFramePr>
            <a:graphicFrameLocks/>
          </p:cNvGraphicFramePr>
          <p:nvPr>
            <p:extLst/>
          </p:nvPr>
        </p:nvGraphicFramePr>
        <p:xfrm>
          <a:off x="5321299" y="1257449"/>
          <a:ext cx="2690188" cy="15528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ontent Placeholder 9"/>
          <p:cNvGraphicFramePr>
            <a:graphicFrameLocks/>
          </p:cNvGraphicFramePr>
          <p:nvPr>
            <p:extLst>
              <p:ext uri="{D42A27DB-BD31-4B8C-83A1-F6EECF244321}">
                <p14:modId xmlns:p14="http://schemas.microsoft.com/office/powerpoint/2010/main" val="1633750816"/>
              </p:ext>
            </p:extLst>
          </p:nvPr>
        </p:nvGraphicFramePr>
        <p:xfrm>
          <a:off x="7144503" y="3067615"/>
          <a:ext cx="1432130" cy="1836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p:cNvSpPr txBox="1"/>
          <p:nvPr/>
        </p:nvSpPr>
        <p:spPr>
          <a:xfrm>
            <a:off x="7126554" y="2931711"/>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38" name="Прямоугольник 37"/>
          <p:cNvSpPr/>
          <p:nvPr/>
        </p:nvSpPr>
        <p:spPr>
          <a:xfrm>
            <a:off x="4849697" y="4847605"/>
            <a:ext cx="1527068"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600" i="0" u="none" strike="noStrike" kern="1200" cap="none" spc="0" normalizeH="0" baseline="0" noProof="0">
                <a:ln>
                  <a:noFill/>
                </a:ln>
                <a:solidFill>
                  <a:srgbClr val="6C6463"/>
                </a:solidFill>
                <a:effectLst/>
                <a:uLnTx/>
                <a:uFillTx/>
                <a:latin typeface="Gill Sans MT"/>
                <a:ea typeface="+mn-ea"/>
                <a:cs typeface="Gill Sans MT"/>
              </a:rPr>
              <a:t>База: Адвокати, прокурори, </a:t>
            </a:r>
            <a:r>
              <a:rPr kumimoji="0" lang="en-US" sz="600" i="0" u="none" strike="noStrike" kern="1200" cap="none" spc="0" normalizeH="0" baseline="0" noProof="0">
                <a:ln>
                  <a:noFill/>
                </a:ln>
                <a:solidFill>
                  <a:srgbClr val="6C6463"/>
                </a:solidFill>
                <a:effectLst/>
                <a:uLnTx/>
                <a:uFillTx/>
                <a:latin typeface="Gill Sans MT"/>
                <a:ea typeface="+mn-ea"/>
                <a:cs typeface="Gill Sans MT"/>
              </a:rPr>
              <a:t>N=</a:t>
            </a:r>
            <a:r>
              <a:rPr kumimoji="0" lang="ru-RU" sz="600" i="0" u="none" strike="noStrike" kern="1200" cap="none" spc="0" normalizeH="0" baseline="0" noProof="0">
                <a:ln>
                  <a:noFill/>
                </a:ln>
                <a:solidFill>
                  <a:srgbClr val="6C6463"/>
                </a:solidFill>
                <a:effectLst/>
                <a:uLnTx/>
                <a:uFillTx/>
                <a:latin typeface="Gill Sans MT"/>
                <a:ea typeface="+mn-ea"/>
                <a:cs typeface="Gill Sans MT"/>
              </a:rPr>
              <a:t>362</a:t>
            </a:r>
            <a:endParaRPr kumimoji="0" lang="uk-UA" sz="600" i="0" u="none" strike="noStrike" kern="1200" cap="none" spc="0" normalizeH="0" baseline="0" noProof="0">
              <a:ln>
                <a:noFill/>
              </a:ln>
              <a:solidFill>
                <a:srgbClr val="6C6463"/>
              </a:solidFill>
              <a:effectLst/>
              <a:uLnTx/>
              <a:uFillTx/>
              <a:latin typeface="Gill Sans MT"/>
              <a:ea typeface="+mn-ea"/>
              <a:cs typeface="Gill Sans MT"/>
            </a:endParaRPr>
          </a:p>
        </p:txBody>
      </p:sp>
      <p:sp>
        <p:nvSpPr>
          <p:cNvPr id="39" name="TextBox 38"/>
          <p:cNvSpPr txBox="1"/>
          <p:nvPr/>
        </p:nvSpPr>
        <p:spPr>
          <a:xfrm>
            <a:off x="6688011" y="1525655"/>
            <a:ext cx="253596" cy="215444"/>
          </a:xfrm>
          <a:prstGeom prst="rect">
            <a:avLst/>
          </a:prstGeom>
          <a:noFill/>
        </p:spPr>
        <p:txBody>
          <a:bodyPr wrap="none" rtlCol="0">
            <a:spAutoFit/>
          </a:bodyPr>
          <a:lstStyle/>
          <a:p>
            <a:r>
              <a:rPr lang="uk-UA" sz="800">
                <a:solidFill>
                  <a:srgbClr val="6C6463"/>
                </a:solidFill>
                <a:latin typeface="Gill Sans MT"/>
                <a:cs typeface="Gill Sans MT"/>
              </a:rPr>
              <a:t>%</a:t>
            </a:r>
            <a:endParaRPr lang="ru-RU" sz="800">
              <a:solidFill>
                <a:srgbClr val="6C6463"/>
              </a:solidFill>
              <a:latin typeface="Gill Sans MT"/>
              <a:cs typeface="Gill Sans MT"/>
            </a:endParaRPr>
          </a:p>
        </p:txBody>
      </p:sp>
      <p:sp>
        <p:nvSpPr>
          <p:cNvPr id="26" name="Content Placeholder 1"/>
          <p:cNvSpPr>
            <a:spLocks noGrp="1"/>
          </p:cNvSpPr>
          <p:nvPr>
            <p:ph sz="half" idx="4294967295"/>
          </p:nvPr>
        </p:nvSpPr>
        <p:spPr>
          <a:xfrm>
            <a:off x="534710" y="1143717"/>
            <a:ext cx="3810304" cy="3200400"/>
          </a:xfrm>
        </p:spPr>
        <p:txBody>
          <a:bodyPr>
            <a:normAutofit/>
          </a:bodyPr>
          <a:lstStyle/>
          <a:p>
            <a:r>
              <a:rPr lang="uk-UA" sz="1400"/>
              <a:t>Участь у судових провадженнях </a:t>
            </a:r>
            <a:endParaRPr lang="en-US" sz="1400"/>
          </a:p>
          <a:p>
            <a:endParaRPr lang="ru-RU" sz="1400"/>
          </a:p>
          <a:p>
            <a:pPr marL="0" indent="0">
              <a:buNone/>
            </a:pPr>
            <a:endParaRPr lang="en-US" sz="1400"/>
          </a:p>
          <a:p>
            <a:pPr marL="0" indent="0">
              <a:buNone/>
            </a:pPr>
            <a:endParaRPr lang="ru-RU" sz="1400"/>
          </a:p>
          <a:p>
            <a:endParaRPr lang="ru-RU" sz="1400"/>
          </a:p>
          <a:p>
            <a:endParaRPr lang="en-US" sz="1400"/>
          </a:p>
        </p:txBody>
      </p:sp>
      <p:sp>
        <p:nvSpPr>
          <p:cNvPr id="27" name="Content Placeholder 1"/>
          <p:cNvSpPr>
            <a:spLocks noGrp="1"/>
          </p:cNvSpPr>
          <p:nvPr>
            <p:ph sz="half" idx="4294967295"/>
          </p:nvPr>
        </p:nvSpPr>
        <p:spPr>
          <a:xfrm>
            <a:off x="4909657" y="1255563"/>
            <a:ext cx="3810304" cy="3200400"/>
          </a:xfrm>
        </p:spPr>
        <p:txBody>
          <a:bodyPr>
            <a:normAutofit/>
          </a:bodyPr>
          <a:lstStyle/>
          <a:p>
            <a:r>
              <a:rPr lang="uk-UA" sz="1400" dirty="0"/>
              <a:t>Стаж роботи</a:t>
            </a:r>
          </a:p>
          <a:p>
            <a:endParaRPr lang="en-US" sz="1400" dirty="0"/>
          </a:p>
          <a:p>
            <a:endParaRPr lang="uk-UA" sz="1400" dirty="0"/>
          </a:p>
          <a:p>
            <a:endParaRPr lang="uk-UA" sz="1400" dirty="0"/>
          </a:p>
          <a:p>
            <a:endParaRPr lang="uk-UA" sz="600" dirty="0"/>
          </a:p>
          <a:p>
            <a:r>
              <a:rPr lang="uk-UA" sz="1400" dirty="0"/>
              <a:t>Попередній досвід роботи</a:t>
            </a:r>
            <a:endParaRPr lang="en-US" sz="1400" dirty="0"/>
          </a:p>
        </p:txBody>
      </p:sp>
      <p:sp>
        <p:nvSpPr>
          <p:cNvPr id="44" name="Title 7"/>
          <p:cNvSpPr>
            <a:spLocks noGrp="1"/>
          </p:cNvSpPr>
          <p:nvPr>
            <p:ph type="title"/>
          </p:nvPr>
        </p:nvSpPr>
        <p:spPr>
          <a:xfrm>
            <a:off x="686104" y="329574"/>
            <a:ext cx="7772400" cy="646331"/>
          </a:xfrm>
        </p:spPr>
        <p:txBody>
          <a:bodyPr/>
          <a:lstStyle/>
          <a:p>
            <a:r>
              <a:rPr lang="uk-UA" altLang="en-US" sz="1800" b="1">
                <a:solidFill>
                  <a:srgbClr val="651D32"/>
                </a:solidFill>
              </a:rPr>
              <a:t>ПРОФІЛЬ РЕСПОДЕНТІВ</a:t>
            </a:r>
            <a:r>
              <a:rPr lang="en-US" altLang="en-US" sz="1800" b="1">
                <a:solidFill>
                  <a:srgbClr val="651D32"/>
                </a:solidFill>
              </a:rPr>
              <a:t> </a:t>
            </a:r>
            <a:r>
              <a:rPr lang="uk-UA" sz="1800" b="1">
                <a:solidFill>
                  <a:srgbClr val="651D32"/>
                </a:solidFill>
              </a:rPr>
              <a:t> (2/2)</a:t>
            </a:r>
            <a:br>
              <a:rPr lang="en-US" sz="1800" b="1">
                <a:solidFill>
                  <a:srgbClr val="651D32"/>
                </a:solidFill>
              </a:rPr>
            </a:br>
            <a:endParaRPr lang="en-US" sz="1800" b="1">
              <a:solidFill>
                <a:srgbClr val="651D32"/>
              </a:solidFill>
            </a:endParaRPr>
          </a:p>
        </p:txBody>
      </p:sp>
      <p:cxnSp>
        <p:nvCxnSpPr>
          <p:cNvPr id="22" name="Прямая со стрелкой 21"/>
          <p:cNvCxnSpPr/>
          <p:nvPr/>
        </p:nvCxnSpPr>
        <p:spPr>
          <a:xfrm flipV="1">
            <a:off x="7412258" y="3890550"/>
            <a:ext cx="0" cy="144000"/>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23" name="Прямая со стрелкой 22"/>
          <p:cNvCxnSpPr/>
          <p:nvPr/>
        </p:nvCxnSpPr>
        <p:spPr>
          <a:xfrm flipV="1">
            <a:off x="7588167" y="3612035"/>
            <a:ext cx="0" cy="144000"/>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24" name="Прямая со стрелкой 23"/>
          <p:cNvCxnSpPr/>
          <p:nvPr/>
        </p:nvCxnSpPr>
        <p:spPr>
          <a:xfrm flipV="1">
            <a:off x="8396697" y="3195653"/>
            <a:ext cx="0" cy="144000"/>
          </a:xfrm>
          <a:prstGeom prst="straightConnector1">
            <a:avLst/>
          </a:prstGeom>
          <a:ln>
            <a:solidFill>
              <a:srgbClr val="145D04"/>
            </a:solidFill>
            <a:tailEnd type="triangle"/>
          </a:ln>
        </p:spPr>
        <p:style>
          <a:lnRef idx="1">
            <a:schemeClr val="accent2"/>
          </a:lnRef>
          <a:fillRef idx="0">
            <a:schemeClr val="accent2"/>
          </a:fillRef>
          <a:effectRef idx="0">
            <a:schemeClr val="accent2"/>
          </a:effectRef>
          <a:fontRef idx="minor">
            <a:schemeClr val="tx1"/>
          </a:fontRef>
        </p:style>
      </p:cxnSp>
      <p:cxnSp>
        <p:nvCxnSpPr>
          <p:cNvPr id="34" name="Прямая со стрелкой 33"/>
          <p:cNvCxnSpPr/>
          <p:nvPr/>
        </p:nvCxnSpPr>
        <p:spPr>
          <a:xfrm flipV="1">
            <a:off x="3834343" y="2241552"/>
            <a:ext cx="0" cy="144000"/>
          </a:xfrm>
          <a:prstGeom prst="straightConnector1">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35" name="Таблица 34"/>
          <p:cNvGraphicFramePr>
            <a:graphicFrameLocks noGrp="1"/>
          </p:cNvGraphicFramePr>
          <p:nvPr/>
        </p:nvGraphicFramePr>
        <p:xfrm>
          <a:off x="4849697" y="3067615"/>
          <a:ext cx="2325802" cy="1763999"/>
        </p:xfrm>
        <a:graphic>
          <a:graphicData uri="http://schemas.openxmlformats.org/drawingml/2006/table">
            <a:tbl>
              <a:tblPr/>
              <a:tblGrid>
                <a:gridCol w="2325802">
                  <a:extLst>
                    <a:ext uri="{9D8B030D-6E8A-4147-A177-3AD203B41FA5}">
                      <a16:colId xmlns:a16="http://schemas.microsoft.com/office/drawing/2014/main" val="20000"/>
                    </a:ext>
                  </a:extLst>
                </a:gridCol>
              </a:tblGrid>
              <a:tr h="134036">
                <a:tc>
                  <a:txBody>
                    <a:bodyPr/>
                    <a:lstStyle/>
                    <a:p>
                      <a:pPr algn="r" rtl="0" fontAlgn="t"/>
                      <a:r>
                        <a:rPr lang="uk-UA" sz="800" b="0" i="0" u="none" strike="noStrike" noProof="0">
                          <a:solidFill>
                            <a:srgbClr val="6C6463"/>
                          </a:solidFill>
                          <a:latin typeface="Arial"/>
                        </a:rPr>
                        <a:t>В приватному секторі на юридичних посадах </a:t>
                      </a:r>
                    </a:p>
                  </a:txBody>
                  <a:tcPr marL="7620" marR="7620" marT="7620" marB="0">
                    <a:lnL>
                      <a:noFill/>
                    </a:lnL>
                    <a:lnR>
                      <a:noFill/>
                    </a:lnR>
                    <a:lnT>
                      <a:noFill/>
                    </a:lnT>
                    <a:lnB>
                      <a:noFill/>
                    </a:lnB>
                  </a:tcPr>
                </a:tc>
                <a:extLst>
                  <a:ext uri="{0D108BD9-81ED-4DB2-BD59-A6C34878D82A}">
                    <a16:rowId xmlns:a16="http://schemas.microsoft.com/office/drawing/2014/main" val="10000"/>
                  </a:ext>
                </a:extLst>
              </a:tr>
              <a:tr h="134036">
                <a:tc>
                  <a:txBody>
                    <a:bodyPr/>
                    <a:lstStyle/>
                    <a:p>
                      <a:pPr algn="r" rtl="0" fontAlgn="t"/>
                      <a:r>
                        <a:rPr lang="uk-UA" sz="800" b="0" i="0" u="none" strike="noStrike" noProof="0">
                          <a:solidFill>
                            <a:srgbClr val="6C6463"/>
                          </a:solidFill>
                          <a:latin typeface="Arial"/>
                        </a:rPr>
                        <a:t>Помічник адвоката</a:t>
                      </a:r>
                    </a:p>
                  </a:txBody>
                  <a:tcPr marL="7620" marR="7620" marT="7620" marB="0">
                    <a:lnL>
                      <a:noFill/>
                    </a:lnL>
                    <a:lnR>
                      <a:noFill/>
                    </a:lnR>
                    <a:lnT>
                      <a:noFill/>
                    </a:lnT>
                    <a:lnB>
                      <a:noFill/>
                    </a:lnB>
                  </a:tcPr>
                </a:tc>
                <a:extLst>
                  <a:ext uri="{0D108BD9-81ED-4DB2-BD59-A6C34878D82A}">
                    <a16:rowId xmlns:a16="http://schemas.microsoft.com/office/drawing/2014/main" val="10001"/>
                  </a:ext>
                </a:extLst>
              </a:tr>
              <a:tr h="134036">
                <a:tc>
                  <a:txBody>
                    <a:bodyPr/>
                    <a:lstStyle/>
                    <a:p>
                      <a:pPr algn="r" rtl="0" fontAlgn="t"/>
                      <a:r>
                        <a:rPr lang="uk-UA" sz="800" b="0" i="0" u="none" strike="noStrike" noProof="0">
                          <a:solidFill>
                            <a:srgbClr val="6C6463"/>
                          </a:solidFill>
                          <a:latin typeface="Arial"/>
                        </a:rPr>
                        <a:t>Працівник правоохоронних органів </a:t>
                      </a:r>
                    </a:p>
                  </a:txBody>
                  <a:tcPr marL="7620" marR="7620" marT="7620" marB="0">
                    <a:lnL>
                      <a:noFill/>
                    </a:lnL>
                    <a:lnR>
                      <a:noFill/>
                    </a:lnR>
                    <a:lnT>
                      <a:noFill/>
                    </a:lnT>
                    <a:lnB>
                      <a:noFill/>
                    </a:lnB>
                  </a:tcPr>
                </a:tc>
                <a:extLst>
                  <a:ext uri="{0D108BD9-81ED-4DB2-BD59-A6C34878D82A}">
                    <a16:rowId xmlns:a16="http://schemas.microsoft.com/office/drawing/2014/main" val="10002"/>
                  </a:ext>
                </a:extLst>
              </a:tr>
              <a:tr h="155567">
                <a:tc>
                  <a:txBody>
                    <a:bodyPr/>
                    <a:lstStyle/>
                    <a:p>
                      <a:pPr algn="r" rtl="0" fontAlgn="t"/>
                      <a:r>
                        <a:rPr lang="uk-UA" sz="800" b="0" i="0" u="none" strike="noStrike" noProof="0">
                          <a:solidFill>
                            <a:srgbClr val="6C6463"/>
                          </a:solidFill>
                          <a:latin typeface="Arial"/>
                        </a:rPr>
                        <a:t>На будь-якій іншій державній службі </a:t>
                      </a:r>
                    </a:p>
                  </a:txBody>
                  <a:tcPr marL="7620" marR="7620" marT="7620" marB="0">
                    <a:lnL>
                      <a:noFill/>
                    </a:lnL>
                    <a:lnR>
                      <a:noFill/>
                    </a:lnR>
                    <a:lnT>
                      <a:noFill/>
                    </a:lnT>
                    <a:lnB>
                      <a:noFill/>
                    </a:lnB>
                  </a:tcPr>
                </a:tc>
                <a:extLst>
                  <a:ext uri="{0D108BD9-81ED-4DB2-BD59-A6C34878D82A}">
                    <a16:rowId xmlns:a16="http://schemas.microsoft.com/office/drawing/2014/main" val="10003"/>
                  </a:ext>
                </a:extLst>
              </a:tr>
              <a:tr h="134036">
                <a:tc>
                  <a:txBody>
                    <a:bodyPr/>
                    <a:lstStyle/>
                    <a:p>
                      <a:pPr algn="r" rtl="0" fontAlgn="t"/>
                      <a:r>
                        <a:rPr lang="uk-UA" sz="800" b="0" i="0" u="none" strike="noStrike" noProof="0">
                          <a:solidFill>
                            <a:srgbClr val="6C6463"/>
                          </a:solidFill>
                          <a:latin typeface="Arial"/>
                        </a:rPr>
                        <a:t>В апараті суду</a:t>
                      </a:r>
                    </a:p>
                  </a:txBody>
                  <a:tcPr marL="7620" marR="7620" marT="7620" marB="0">
                    <a:lnL>
                      <a:noFill/>
                    </a:lnL>
                    <a:lnR>
                      <a:noFill/>
                    </a:lnR>
                    <a:lnT>
                      <a:noFill/>
                    </a:lnT>
                    <a:lnB>
                      <a:noFill/>
                    </a:lnB>
                  </a:tcPr>
                </a:tc>
                <a:extLst>
                  <a:ext uri="{0D108BD9-81ED-4DB2-BD59-A6C34878D82A}">
                    <a16:rowId xmlns:a16="http://schemas.microsoft.com/office/drawing/2014/main" val="10004"/>
                  </a:ext>
                </a:extLst>
              </a:tr>
              <a:tr h="134036">
                <a:tc>
                  <a:txBody>
                    <a:bodyPr/>
                    <a:lstStyle/>
                    <a:p>
                      <a:pPr algn="r" rtl="0" fontAlgn="t"/>
                      <a:r>
                        <a:rPr lang="uk-UA" sz="800" b="0" i="0" u="none" strike="noStrike" noProof="0">
                          <a:solidFill>
                            <a:srgbClr val="6C6463"/>
                          </a:solidFill>
                          <a:latin typeface="Arial"/>
                        </a:rPr>
                        <a:t>Помічник судді</a:t>
                      </a:r>
                    </a:p>
                  </a:txBody>
                  <a:tcPr marL="7620" marR="7620" marT="7620" marB="0">
                    <a:lnL>
                      <a:noFill/>
                    </a:lnL>
                    <a:lnR>
                      <a:noFill/>
                    </a:lnR>
                    <a:lnT>
                      <a:noFill/>
                    </a:lnT>
                    <a:lnB>
                      <a:noFill/>
                    </a:lnB>
                  </a:tcPr>
                </a:tc>
                <a:extLst>
                  <a:ext uri="{0D108BD9-81ED-4DB2-BD59-A6C34878D82A}">
                    <a16:rowId xmlns:a16="http://schemas.microsoft.com/office/drawing/2014/main" val="10005"/>
                  </a:ext>
                </a:extLst>
              </a:tr>
              <a:tr h="134036">
                <a:tc>
                  <a:txBody>
                    <a:bodyPr/>
                    <a:lstStyle/>
                    <a:p>
                      <a:pPr algn="r" rtl="0" fontAlgn="t"/>
                      <a:r>
                        <a:rPr lang="uk-UA" sz="800" b="0" i="0" u="none" strike="noStrike" noProof="0">
                          <a:solidFill>
                            <a:srgbClr val="6C6463"/>
                          </a:solidFill>
                          <a:latin typeface="Arial"/>
                        </a:rPr>
                        <a:t>Приватний нотаріус  </a:t>
                      </a:r>
                    </a:p>
                  </a:txBody>
                  <a:tcPr marL="7620" marR="7620" marT="7620" marB="0">
                    <a:lnL>
                      <a:noFill/>
                    </a:lnL>
                    <a:lnR>
                      <a:noFill/>
                    </a:lnR>
                    <a:lnT>
                      <a:noFill/>
                    </a:lnT>
                    <a:lnB>
                      <a:noFill/>
                    </a:lnB>
                  </a:tcPr>
                </a:tc>
                <a:extLst>
                  <a:ext uri="{0D108BD9-81ED-4DB2-BD59-A6C34878D82A}">
                    <a16:rowId xmlns:a16="http://schemas.microsoft.com/office/drawing/2014/main" val="10006"/>
                  </a:ext>
                </a:extLst>
              </a:tr>
              <a:tr h="134036">
                <a:tc>
                  <a:txBody>
                    <a:bodyPr/>
                    <a:lstStyle/>
                    <a:p>
                      <a:pPr algn="r" rtl="0" fontAlgn="t"/>
                      <a:r>
                        <a:rPr lang="uk-UA" sz="800" b="0" i="0" u="none" strike="noStrike" noProof="0">
                          <a:solidFill>
                            <a:srgbClr val="6C6463"/>
                          </a:solidFill>
                          <a:latin typeface="Arial"/>
                        </a:rPr>
                        <a:t>В сфері освіти чи науки</a:t>
                      </a:r>
                    </a:p>
                  </a:txBody>
                  <a:tcPr marL="7620" marR="7620" marT="7620" marB="0">
                    <a:lnL>
                      <a:noFill/>
                    </a:lnL>
                    <a:lnR>
                      <a:noFill/>
                    </a:lnR>
                    <a:lnT>
                      <a:noFill/>
                    </a:lnT>
                    <a:lnB>
                      <a:noFill/>
                    </a:lnB>
                  </a:tcPr>
                </a:tc>
                <a:extLst>
                  <a:ext uri="{0D108BD9-81ED-4DB2-BD59-A6C34878D82A}">
                    <a16:rowId xmlns:a16="http://schemas.microsoft.com/office/drawing/2014/main" val="10007"/>
                  </a:ext>
                </a:extLst>
              </a:tr>
              <a:tr h="134036">
                <a:tc>
                  <a:txBody>
                    <a:bodyPr/>
                    <a:lstStyle/>
                    <a:p>
                      <a:pPr algn="r" rtl="0" fontAlgn="t"/>
                      <a:r>
                        <a:rPr lang="uk-UA" sz="800" b="0" i="0" u="none" strike="noStrike" noProof="0">
                          <a:solidFill>
                            <a:srgbClr val="6C6463"/>
                          </a:solidFill>
                          <a:latin typeface="Arial"/>
                        </a:rPr>
                        <a:t>Суддя</a:t>
                      </a:r>
                    </a:p>
                  </a:txBody>
                  <a:tcPr marL="7620" marR="7620" marT="7620" marB="0">
                    <a:lnL>
                      <a:noFill/>
                    </a:lnL>
                    <a:lnR>
                      <a:noFill/>
                    </a:lnR>
                    <a:lnT>
                      <a:noFill/>
                    </a:lnT>
                    <a:lnB>
                      <a:noFill/>
                    </a:lnB>
                  </a:tcPr>
                </a:tc>
                <a:extLst>
                  <a:ext uri="{0D108BD9-81ED-4DB2-BD59-A6C34878D82A}">
                    <a16:rowId xmlns:a16="http://schemas.microsoft.com/office/drawing/2014/main" val="10008"/>
                  </a:ext>
                </a:extLst>
              </a:tr>
              <a:tr h="134036">
                <a:tc>
                  <a:txBody>
                    <a:bodyPr/>
                    <a:lstStyle/>
                    <a:p>
                      <a:pPr algn="r" rtl="0" fontAlgn="t"/>
                      <a:r>
                        <a:rPr lang="uk-UA" sz="800" b="0" i="0" u="none" strike="noStrike" noProof="0">
                          <a:solidFill>
                            <a:srgbClr val="6C6463"/>
                          </a:solidFill>
                          <a:latin typeface="Arial"/>
                        </a:rPr>
                        <a:t>Державний нотаріус</a:t>
                      </a:r>
                    </a:p>
                  </a:txBody>
                  <a:tcPr marL="7620" marR="7620" marT="7620" marB="0">
                    <a:lnL>
                      <a:noFill/>
                    </a:lnL>
                    <a:lnR>
                      <a:noFill/>
                    </a:lnR>
                    <a:lnT>
                      <a:noFill/>
                    </a:lnT>
                    <a:lnB>
                      <a:noFill/>
                    </a:lnB>
                  </a:tcPr>
                </a:tc>
                <a:extLst>
                  <a:ext uri="{0D108BD9-81ED-4DB2-BD59-A6C34878D82A}">
                    <a16:rowId xmlns:a16="http://schemas.microsoft.com/office/drawing/2014/main" val="10009"/>
                  </a:ext>
                </a:extLst>
              </a:tr>
              <a:tr h="134036">
                <a:tc>
                  <a:txBody>
                    <a:bodyPr/>
                    <a:lstStyle/>
                    <a:p>
                      <a:pPr algn="r" rtl="0" fontAlgn="t"/>
                      <a:r>
                        <a:rPr lang="uk-UA" sz="800" b="0" i="0" u="none" strike="noStrike" noProof="0">
                          <a:solidFill>
                            <a:srgbClr val="6C6463"/>
                          </a:solidFill>
                          <a:latin typeface="Arial"/>
                        </a:rPr>
                        <a:t>Інше</a:t>
                      </a:r>
                    </a:p>
                  </a:txBody>
                  <a:tcPr marL="7620" marR="7620" marT="7620" marB="0">
                    <a:lnL>
                      <a:noFill/>
                    </a:lnL>
                    <a:lnR>
                      <a:noFill/>
                    </a:lnR>
                    <a:lnT>
                      <a:noFill/>
                    </a:lnT>
                    <a:lnB>
                      <a:noFill/>
                    </a:lnB>
                  </a:tcPr>
                </a:tc>
                <a:extLst>
                  <a:ext uri="{0D108BD9-81ED-4DB2-BD59-A6C34878D82A}">
                    <a16:rowId xmlns:a16="http://schemas.microsoft.com/office/drawing/2014/main" val="10010"/>
                  </a:ext>
                </a:extLst>
              </a:tr>
              <a:tr h="134036">
                <a:tc>
                  <a:txBody>
                    <a:bodyPr/>
                    <a:lstStyle/>
                    <a:p>
                      <a:pPr algn="r" rtl="0" fontAlgn="t"/>
                      <a:r>
                        <a:rPr lang="uk-UA" sz="800" b="0" i="0" u="none" strike="noStrike" noProof="0">
                          <a:solidFill>
                            <a:srgbClr val="6C6463"/>
                          </a:solidFill>
                          <a:latin typeface="Arial"/>
                        </a:rPr>
                        <a:t>Досвіду не було </a:t>
                      </a:r>
                    </a:p>
                  </a:txBody>
                  <a:tcPr marL="7620" marR="7620" marT="7620" marB="0">
                    <a:lnL>
                      <a:noFill/>
                    </a:lnL>
                    <a:lnR>
                      <a:noFill/>
                    </a:lnR>
                    <a:lnT>
                      <a:noFill/>
                    </a:lnT>
                    <a:lnB>
                      <a:noFill/>
                    </a:lnB>
                  </a:tcPr>
                </a:tc>
                <a:extLst>
                  <a:ext uri="{0D108BD9-81ED-4DB2-BD59-A6C34878D82A}">
                    <a16:rowId xmlns:a16="http://schemas.microsoft.com/office/drawing/2014/main" val="10011"/>
                  </a:ext>
                </a:extLst>
              </a:tr>
              <a:tr h="134036">
                <a:tc>
                  <a:txBody>
                    <a:bodyPr/>
                    <a:lstStyle/>
                    <a:p>
                      <a:pPr algn="r" rtl="0" fontAlgn="t"/>
                      <a:r>
                        <a:rPr lang="uk-UA" sz="800" b="0" i="0" u="none" strike="noStrike" noProof="0" dirty="0">
                          <a:solidFill>
                            <a:srgbClr val="6C6463"/>
                          </a:solidFill>
                          <a:latin typeface="Arial"/>
                        </a:rPr>
                        <a:t>Відмова від відповіді </a:t>
                      </a:r>
                    </a:p>
                  </a:txBody>
                  <a:tcPr marL="7620" marR="7620" marT="7620" marB="0">
                    <a:lnL>
                      <a:noFill/>
                    </a:lnL>
                    <a:lnR>
                      <a:noFill/>
                    </a:lnR>
                    <a:lnT>
                      <a:noFill/>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8289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uk-UA" dirty="0"/>
              <a:t>ОСНОВНІ ВИСНОВКИ</a:t>
            </a:r>
            <a:endParaRPr lang="ru-RU"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F57F02-9C8D-9C43-8CF1-E7D544BE7C72}"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10/23/2018</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3810658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IDTH" val="53.73977"/>
  <p:tag name="HEIGHT" val="84.21716"/>
  <p:tag name="TOP" val="212.4844"/>
  <p:tag name="LEFT" val="305.2062"/>
</p:tagLst>
</file>

<file path=ppt/theme/theme1.xml><?xml version="1.0" encoding="utf-8"?>
<a:theme xmlns:a="http://schemas.openxmlformats.org/drawingml/2006/main" name="1_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16.9-Template_4.29.2016</Template>
  <TotalTime>8797</TotalTime>
  <Words>8289</Words>
  <Application>Microsoft Office PowerPoint</Application>
  <PresentationFormat>Custom</PresentationFormat>
  <Paragraphs>1109</Paragraphs>
  <Slides>60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微軟正黑體</vt:lpstr>
      <vt:lpstr>Arial</vt:lpstr>
      <vt:lpstr>Calibri</vt:lpstr>
      <vt:lpstr>Corbel</vt:lpstr>
      <vt:lpstr>Gill Sans MT</vt:lpstr>
      <vt:lpstr>Wingdings</vt:lpstr>
      <vt:lpstr>1_16.9-Template_4.29.2016</vt:lpstr>
      <vt:lpstr>Опитування професійних юристів – учасників судових проваджень, що не є суддями або працівниками апарату суду</vt:lpstr>
      <vt:lpstr>PowerPoint Presentation</vt:lpstr>
      <vt:lpstr>ДИЗАЙН ДОСЛІДЖЕННЯ</vt:lpstr>
      <vt:lpstr>PowerPoint Presentation</vt:lpstr>
      <vt:lpstr>Умовні позначення, що використовуються у звіті:</vt:lpstr>
      <vt:lpstr>ПРОФІЛЬ РЕСПОНДЕНТІВ</vt:lpstr>
      <vt:lpstr>ПРОФІЛЬ РЕСПОДЕНТІВ  (1/2) </vt:lpstr>
      <vt:lpstr>ПРОФІЛЬ РЕСПОДЕНТІВ  (2/2) </vt:lpstr>
      <vt:lpstr>ОСНОВНІ ВИСНОВКИ</vt:lpstr>
      <vt:lpstr>ОСНОВНІ ВИСНОВКИ (1/2) </vt:lpstr>
      <vt:lpstr>ОСНОВНІ ВИСНОВКИ (2/2) </vt:lpstr>
      <vt:lpstr>СПРИЙНЯТТЯ СУЧАСНОГО СТАНУ УКРАЇНСЬКОЇ СУДОВОЇ СИСТЕМИ ТА СУДОВОЇ РЕФОРМИ</vt:lpstr>
      <vt:lpstr>ВИСНОВКИ</vt:lpstr>
      <vt:lpstr>ВИСНОВКИ</vt:lpstr>
      <vt:lpstr>ВИСНОВКИ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РЕФОРМА ЮРИДИЧНОЇ ОСВІТИ</vt:lpstr>
      <vt:lpstr>ВИСНОВКИ</vt:lpstr>
      <vt:lpstr>PowerPoint Presentation</vt:lpstr>
      <vt:lpstr>PowerPoint Presentation</vt:lpstr>
      <vt:lpstr>PowerPoint Presentation</vt:lpstr>
      <vt:lpstr>ДОВІРА ДО СУДОВОЇ ВЛАДИ ТА ДОСТУПНІСТЬ ПРАВОСУДДЯ</vt:lpstr>
      <vt:lpstr>ВИСНОВКИ</vt:lpstr>
      <vt:lpstr>PowerPoint Presentation</vt:lpstr>
      <vt:lpstr>PowerPoint Presentation</vt:lpstr>
      <vt:lpstr>PowerPoint Presentation</vt:lpstr>
      <vt:lpstr>PowerPoint Presentation</vt:lpstr>
      <vt:lpstr>PowerPoint Presentation</vt:lpstr>
      <vt:lpstr>PowerPoint Presentation</vt:lpstr>
      <vt:lpstr>СПРИЙНЯТТЯ КОРУПЦІЇ</vt:lpstr>
      <vt:lpstr>Висновки</vt:lpstr>
      <vt:lpstr>Висновки</vt:lpstr>
      <vt:lpstr>PowerPoint Presentation</vt:lpstr>
      <vt:lpstr>PowerPoint Presentation</vt:lpstr>
      <vt:lpstr>PowerPoint Presentation</vt:lpstr>
      <vt:lpstr>PowerPoint Presentation</vt:lpstr>
      <vt:lpstr>PowerPoint Presentation</vt:lpstr>
      <vt:lpstr>ГОТОВНІСТЬ ІНФОРМУВАТИ ПРО КОРУПЦІЮ</vt:lpstr>
      <vt:lpstr>Висновки</vt:lpstr>
      <vt:lpstr>PowerPoint Presentation</vt:lpstr>
      <vt:lpstr>PowerPoint Presentation</vt:lpstr>
      <vt:lpstr>ОБІЗНАНОСТЬ З НОРМАМИ ГУМАНІТАРНОГО ПРАВА В УМОВАХ КОНФЛІКТУ</vt:lpstr>
      <vt:lpstr>PowerPoint Presentation</vt:lpstr>
      <vt:lpstr>PowerPoint Presentation</vt:lpstr>
      <vt:lpstr>УЧАСТЬ В ОНЛАЙН ОПИТУВАННІ</vt:lpstr>
      <vt:lpstr>PowerPoint Presentation</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Tomas Verteletskyy</cp:lastModifiedBy>
  <cp:revision>975</cp:revision>
  <dcterms:created xsi:type="dcterms:W3CDTF">2016-05-03T19:58:32Z</dcterms:created>
  <dcterms:modified xsi:type="dcterms:W3CDTF">2018-10-23T12:03:11Z</dcterms:modified>
</cp:coreProperties>
</file>