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56" r:id="rId5"/>
    <p:sldId id="265" r:id="rId6"/>
    <p:sldId id="264" r:id="rId7"/>
    <p:sldId id="267" r:id="rId8"/>
    <p:sldId id="266" r:id="rId9"/>
  </p:sldIdLst>
  <p:sldSz cx="12192000" cy="6858000"/>
  <p:notesSz cx="6810375" cy="9942513"/>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guide id="3" pos="597" userDrawn="1">
          <p15:clr>
            <a:srgbClr val="A4A3A4"/>
          </p15:clr>
        </p15:guide>
        <p15:guide id="4" pos="7061" userDrawn="1">
          <p15:clr>
            <a:srgbClr val="A4A3A4"/>
          </p15:clr>
        </p15:guide>
        <p15:guide id="5" orient="horz" pos="8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4F7E"/>
    <a:srgbClr val="E2F3FA"/>
    <a:srgbClr val="CAE8F6"/>
    <a:srgbClr val="B7E0F3"/>
    <a:srgbClr val="EAF6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DE889-13C7-3A07-94A8-DA41FA396352}" v="43" dt="2024-07-11T05:30:21.137"/>
    <p1510:client id="{1642E60D-022A-8A42-98AF-F87F774B0118}" v="635" dt="2024-07-11T07:39:27.352"/>
    <p1510:client id="{40F6D997-844A-4182-89EE-3BAE845FCF6B}" v="26" dt="2024-07-10T13:58:38.121"/>
    <p1510:client id="{80947CBE-3AAD-4C21-83E1-54E915C7AC3B}" v="75" dt="2024-07-11T05:11:43.341"/>
    <p1510:client id="{A84C76F6-8430-A998-E227-DE76030CF78A}" v="2" dt="2024-07-10T08:51:32.481"/>
    <p1510:client id="{F1B8F723-92A3-407C-9CCC-EC7AF389F823}" v="7" dt="2024-07-11T07:46:47.744"/>
  </p1510:revLst>
</p1510:revInfo>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guide orient="horz" pos="2137"/>
        <p:guide pos="3840"/>
        <p:guide pos="597"/>
        <p:guide pos="7061"/>
        <p:guide orient="horz" pos="82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UA"/>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6CCDF7C0-BC86-5D4E-8E5B-42717C1F02AE}" type="datetimeFigureOut">
              <a:t>06.09.2024</a:t>
            </a:fld>
            <a:endParaRPr lang="en-UA"/>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UA"/>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A"/>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UA"/>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EDFFE3E9-8F89-1640-96DD-C101A332F4EE}" type="slidenum">
              <a:t>‹#›</a:t>
            </a:fld>
            <a:endParaRPr lang="en-UA"/>
          </a:p>
        </p:txBody>
      </p:sp>
    </p:spTree>
    <p:extLst>
      <p:ext uri="{BB962C8B-B14F-4D97-AF65-F5344CB8AC3E}">
        <p14:creationId xmlns:p14="http://schemas.microsoft.com/office/powerpoint/2010/main" val="302052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298293-2634-EE00-E470-11EA034D82AA}"/>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EBE36AAF-E825-2CD2-9105-2C741C81D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4C9F889D-07E2-6CF4-3747-9F98D2257837}"/>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15DABC75-601A-BC3D-99D3-F3FCAC23F9C3}"/>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5BA8D1F0-FA85-3669-902F-AD9B508C758B}"/>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399990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27847D2-8D7F-40D4-03E5-4CA7317AD119}"/>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4D74214-318B-D121-8870-99CEC12766E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5DDC208-3BAD-9916-1CEE-42C2E0F57D9A}"/>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51BB87AC-2EE8-5284-3569-0D6B350E003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4DD5163-F9F4-D8BA-3C8E-96D233E4015B}"/>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3791878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CB2A5A8-CB70-3019-B2DD-E89CBB15F064}"/>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95A38296-20F9-D906-6008-33DDD91A23C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A38A7D25-B440-D7EC-84C9-003AC5A39E74}"/>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A9AE73DA-4E74-9068-DDCC-95F67296C6E8}"/>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78D2252-C9F2-880D-0474-8B18B4C61A96}"/>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70693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E62C07-2735-A3E9-0912-4BE8C6966BF2}"/>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C24668D3-59AE-AB31-B016-3DB275C3953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128CDB4-312B-091C-CB5D-3E1C53D8325B}"/>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0B390957-2617-0FDE-645B-AE8FFC6565B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28056DDD-EADB-4D1D-52B5-8849293D3083}"/>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156188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24FB4E-6211-1692-4E65-CE67556FDF3A}"/>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63348D64-BBE2-2FBA-C8FF-80F118C61FF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EC1483C2-256F-1B8B-9E7D-789166458121}"/>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9F005C91-37C5-4629-F7EA-A2385CFB4EC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7C8E2B04-6403-2C6B-5E83-A5B6DAFA53D9}"/>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190984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3440A3-BE49-8B49-C7A5-6B541E3AF758}"/>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F5FB4E9-6A2D-5A85-6971-929D1CD5FA2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EC0B7C72-8EDD-69DC-F6FB-ED4189B557E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DDB6C8BA-4EDC-375A-367D-316C85211F40}"/>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6" name="Нижний колонтитул 5">
            <a:extLst>
              <a:ext uri="{FF2B5EF4-FFF2-40B4-BE49-F238E27FC236}">
                <a16:creationId xmlns:a16="http://schemas.microsoft.com/office/drawing/2014/main" id="{E9FF36F7-735C-CF46-2C68-5616CA42E6A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CAB87883-80CD-C864-E925-858A577FFD2A}"/>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318278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381092-8B74-C7E1-47A3-A7FA3059036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ADEBE9E9-E508-C7A4-7EE6-4C42308AD7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0029EE3-F1AC-8324-C74F-C259DADDA85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1914289E-9AF4-8D43-89D3-8DE49FEBA7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1169AD-3E93-05F2-30FF-E1885F5314E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12352A5C-9955-6B38-CEF0-DD0C52517413}"/>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8" name="Нижний колонтитул 7">
            <a:extLst>
              <a:ext uri="{FF2B5EF4-FFF2-40B4-BE49-F238E27FC236}">
                <a16:creationId xmlns:a16="http://schemas.microsoft.com/office/drawing/2014/main" id="{A3B22902-748A-5EB1-C9CF-380AD7505999}"/>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77AD01C8-F1D5-2A8F-01E1-F6E7846EA5FF}"/>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194141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DA65D4D-B2F0-A1A5-0426-8699D94E696D}"/>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1765375E-778D-33D5-4E6A-39A9F440D001}"/>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4" name="Нижний колонтитул 3">
            <a:extLst>
              <a:ext uri="{FF2B5EF4-FFF2-40B4-BE49-F238E27FC236}">
                <a16:creationId xmlns:a16="http://schemas.microsoft.com/office/drawing/2014/main" id="{588644C3-22E3-D2EE-2661-ABA533A43AE4}"/>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302DBAB8-293F-BAFC-E0E2-395748C7904E}"/>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4187132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16F82F0-99AB-A5E7-CB1D-9F6B61719356}"/>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3" name="Нижний колонтитул 2">
            <a:extLst>
              <a:ext uri="{FF2B5EF4-FFF2-40B4-BE49-F238E27FC236}">
                <a16:creationId xmlns:a16="http://schemas.microsoft.com/office/drawing/2014/main" id="{FE765C79-679C-0397-180D-CFCA6C67C6EC}"/>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696A1A46-AA9E-B3A9-FB46-82D99D1D5473}"/>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446412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29143E-7853-BFCC-65A8-810262D84C8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0007692F-0C91-20BB-6F99-88557434E5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BA6603A7-61A5-1DA1-F167-AC3DCA118C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D501A90-95F5-1CA6-524F-863F6E240C57}"/>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6" name="Нижний колонтитул 5">
            <a:extLst>
              <a:ext uri="{FF2B5EF4-FFF2-40B4-BE49-F238E27FC236}">
                <a16:creationId xmlns:a16="http://schemas.microsoft.com/office/drawing/2014/main" id="{29F0544A-0D79-FD5C-6AEB-562A7AFD8789}"/>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2EE9653F-95A4-ABB4-65C9-6AA348937AED}"/>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3166669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7D5CEF-C0AA-0881-F993-9EF7E09075EE}"/>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A89EB75A-7E86-52A0-5BD4-8F393C3B3E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9F479C7B-414F-4AE9-2634-BF772A7303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9D7EA22-37C7-6F31-BD56-FB20A51E01BE}"/>
              </a:ext>
            </a:extLst>
          </p:cNvPr>
          <p:cNvSpPr>
            <a:spLocks noGrp="1"/>
          </p:cNvSpPr>
          <p:nvPr>
            <p:ph type="dt" sz="half" idx="10"/>
          </p:nvPr>
        </p:nvSpPr>
        <p:spPr/>
        <p:txBody>
          <a:bodyPr/>
          <a:lstStyle/>
          <a:p>
            <a:fld id="{C36DBF83-BD91-5046-964F-480C027229C8}" type="datetimeFigureOut">
              <a:rPr lang="uk-UA" smtClean="0"/>
              <a:t>06.09.2024</a:t>
            </a:fld>
            <a:endParaRPr lang="uk-UA"/>
          </a:p>
        </p:txBody>
      </p:sp>
      <p:sp>
        <p:nvSpPr>
          <p:cNvPr id="6" name="Нижний колонтитул 5">
            <a:extLst>
              <a:ext uri="{FF2B5EF4-FFF2-40B4-BE49-F238E27FC236}">
                <a16:creationId xmlns:a16="http://schemas.microsoft.com/office/drawing/2014/main" id="{4ACC3C63-4C71-CB7A-8E81-9C90BE9B166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1A0385D-0010-E1EE-CBF8-40E2773D1A25}"/>
              </a:ext>
            </a:extLst>
          </p:cNvPr>
          <p:cNvSpPr>
            <a:spLocks noGrp="1"/>
          </p:cNvSpPr>
          <p:nvPr>
            <p:ph type="sldNum" sz="quarter" idx="12"/>
          </p:nvPr>
        </p:nvSpPr>
        <p:spPr/>
        <p:txBody>
          <a:bodyPr/>
          <a:lstStyle/>
          <a:p>
            <a:fld id="{CF6D0387-9032-D647-A8D4-7DF6D6901165}" type="slidenum">
              <a:rPr lang="uk-UA" smtClean="0"/>
              <a:t>‹#›</a:t>
            </a:fld>
            <a:endParaRPr lang="uk-UA"/>
          </a:p>
        </p:txBody>
      </p:sp>
    </p:spTree>
    <p:extLst>
      <p:ext uri="{BB962C8B-B14F-4D97-AF65-F5344CB8AC3E}">
        <p14:creationId xmlns:p14="http://schemas.microsoft.com/office/powerpoint/2010/main" val="1493025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913512-B20C-8C1F-8145-4C8E5C1D64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C0C6E605-6A9F-B751-8241-4830665EA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C2434C3B-568D-2579-D0A8-F7C34AE382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6DBF83-BD91-5046-964F-480C027229C8}" type="datetimeFigureOut">
              <a:rPr lang="uk-UA" smtClean="0"/>
              <a:t>06.09.2024</a:t>
            </a:fld>
            <a:endParaRPr lang="uk-UA"/>
          </a:p>
        </p:txBody>
      </p:sp>
      <p:sp>
        <p:nvSpPr>
          <p:cNvPr id="5" name="Нижний колонтитул 4">
            <a:extLst>
              <a:ext uri="{FF2B5EF4-FFF2-40B4-BE49-F238E27FC236}">
                <a16:creationId xmlns:a16="http://schemas.microsoft.com/office/drawing/2014/main" id="{2FDF88DE-8AC6-1037-7F44-ABDADC4EAC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uk-UA"/>
          </a:p>
        </p:txBody>
      </p:sp>
      <p:sp>
        <p:nvSpPr>
          <p:cNvPr id="6" name="Номер слайда 5">
            <a:extLst>
              <a:ext uri="{FF2B5EF4-FFF2-40B4-BE49-F238E27FC236}">
                <a16:creationId xmlns:a16="http://schemas.microsoft.com/office/drawing/2014/main" id="{54C03A9E-55C2-CE1B-56C6-16636C6EB9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6D0387-9032-D647-A8D4-7DF6D6901165}" type="slidenum">
              <a:rPr lang="uk-UA" smtClean="0"/>
              <a:t>‹#›</a:t>
            </a:fld>
            <a:endParaRPr lang="uk-UA"/>
          </a:p>
        </p:txBody>
      </p:sp>
    </p:spTree>
    <p:extLst>
      <p:ext uri="{BB962C8B-B14F-4D97-AF65-F5344CB8AC3E}">
        <p14:creationId xmlns:p14="http://schemas.microsoft.com/office/powerpoint/2010/main" val="248007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4ED00A1-A82F-0305-1F86-26FF2A7D40CA}"/>
              </a:ext>
            </a:extLst>
          </p:cNvPr>
          <p:cNvSpPr/>
          <p:nvPr/>
        </p:nvSpPr>
        <p:spPr>
          <a:xfrm>
            <a:off x="0" y="0"/>
            <a:ext cx="12192000" cy="5034579"/>
          </a:xfrm>
          <a:prstGeom prst="rect">
            <a:avLst/>
          </a:prstGeom>
          <a:solidFill>
            <a:schemeClr val="tx2">
              <a:lumMod val="90000"/>
              <a:lumOff val="1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 name="Заголовок 1">
            <a:extLst>
              <a:ext uri="{FF2B5EF4-FFF2-40B4-BE49-F238E27FC236}">
                <a16:creationId xmlns:a16="http://schemas.microsoft.com/office/drawing/2014/main" id="{86F2F2C7-D68E-8DE3-44E3-6A86C20B946D}"/>
              </a:ext>
            </a:extLst>
          </p:cNvPr>
          <p:cNvSpPr>
            <a:spLocks noGrp="1"/>
          </p:cNvSpPr>
          <p:nvPr>
            <p:ph type="ctrTitle"/>
          </p:nvPr>
        </p:nvSpPr>
        <p:spPr>
          <a:xfrm>
            <a:off x="1524000" y="1122363"/>
            <a:ext cx="9144000" cy="1986597"/>
          </a:xfrm>
        </p:spPr>
        <p:txBody>
          <a:bodyPr>
            <a:normAutofit/>
          </a:bodyPr>
          <a:lstStyle/>
          <a:p>
            <a:r>
              <a:rPr lang="ru-RU" b="1" dirty="0" err="1">
                <a:solidFill>
                  <a:schemeClr val="bg1"/>
                </a:solidFill>
                <a:latin typeface="+mn-lt"/>
              </a:rPr>
              <a:t>Перерозподіл</a:t>
            </a:r>
            <a:r>
              <a:rPr lang="ru-RU" b="1" dirty="0">
                <a:solidFill>
                  <a:schemeClr val="bg1"/>
                </a:solidFill>
                <a:latin typeface="+mn-lt"/>
              </a:rPr>
              <a:t> справ ОАСК </a:t>
            </a:r>
            <a:r>
              <a:rPr lang="uk-UA" b="1" dirty="0">
                <a:solidFill>
                  <a:schemeClr val="bg1"/>
                </a:solidFill>
                <a:latin typeface="+mn-lt"/>
              </a:rPr>
              <a:t/>
            </a:r>
            <a:br>
              <a:rPr lang="uk-UA" b="1" dirty="0">
                <a:solidFill>
                  <a:schemeClr val="bg1"/>
                </a:solidFill>
                <a:latin typeface="+mn-lt"/>
              </a:rPr>
            </a:br>
            <a:r>
              <a:rPr lang="uk-UA" sz="3200" b="1" dirty="0">
                <a:solidFill>
                  <a:schemeClr val="accent1">
                    <a:lumMod val="40000"/>
                    <a:lumOff val="60000"/>
                  </a:schemeClr>
                </a:solidFill>
                <a:latin typeface="+mn-lt"/>
              </a:rPr>
              <a:t>на окружні суди України </a:t>
            </a:r>
            <a:endParaRPr lang="uk-UA" b="1" dirty="0">
              <a:solidFill>
                <a:schemeClr val="accent1">
                  <a:lumMod val="40000"/>
                  <a:lumOff val="60000"/>
                </a:schemeClr>
              </a:solidFill>
              <a:latin typeface="+mn-lt"/>
            </a:endParaRPr>
          </a:p>
        </p:txBody>
      </p:sp>
    </p:spTree>
    <p:extLst>
      <p:ext uri="{BB962C8B-B14F-4D97-AF65-F5344CB8AC3E}">
        <p14:creationId xmlns:p14="http://schemas.microsoft.com/office/powerpoint/2010/main" val="2573093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0B5336-70B8-57CF-DA4C-D296AAC4F75F}"/>
              </a:ext>
            </a:extLst>
          </p:cNvPr>
          <p:cNvSpPr/>
          <p:nvPr/>
        </p:nvSpPr>
        <p:spPr>
          <a:xfrm>
            <a:off x="0" y="0"/>
            <a:ext cx="12192000" cy="693174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dirty="0"/>
          </a:p>
        </p:txBody>
      </p:sp>
      <p:sp>
        <p:nvSpPr>
          <p:cNvPr id="5" name="Заголовок 1">
            <a:extLst>
              <a:ext uri="{FF2B5EF4-FFF2-40B4-BE49-F238E27FC236}">
                <a16:creationId xmlns:a16="http://schemas.microsoft.com/office/drawing/2014/main" id="{CD5E0ECB-F46A-9941-322F-7E14C250E660}"/>
              </a:ext>
            </a:extLst>
          </p:cNvPr>
          <p:cNvSpPr txBox="1">
            <a:spLocks/>
          </p:cNvSpPr>
          <p:nvPr/>
        </p:nvSpPr>
        <p:spPr>
          <a:xfrm>
            <a:off x="629265" y="618855"/>
            <a:ext cx="10933469" cy="41694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tabLst>
                <a:tab pos="4395788" algn="l"/>
              </a:tabLst>
            </a:pPr>
            <a:r>
              <a:rPr lang="uk-UA" sz="2000" dirty="0">
                <a:solidFill>
                  <a:schemeClr val="accent1">
                    <a:lumMod val="50000"/>
                  </a:schemeClr>
                </a:solidFill>
                <a:latin typeface="Times New Roman" panose="02020603050405020304" pitchFamily="18" charset="0"/>
                <a:cs typeface="Times New Roman" panose="02020603050405020304" pitchFamily="18" charset="0"/>
              </a:rPr>
              <a:t>           </a:t>
            </a:r>
          </a:p>
          <a:p>
            <a:pPr algn="just">
              <a:tabLst>
                <a:tab pos="4395788" algn="l"/>
              </a:tabLst>
            </a:pPr>
            <a:r>
              <a:rPr lang="uk-UA" sz="2000" dirty="0">
                <a:solidFill>
                  <a:schemeClr val="accent1">
                    <a:lumMod val="50000"/>
                  </a:schemeClr>
                </a:solidFill>
                <a:latin typeface="Times New Roman" panose="02020603050405020304" pitchFamily="18" charset="0"/>
                <a:cs typeface="Times New Roman" panose="02020603050405020304" pitchFamily="18" charset="0"/>
              </a:rPr>
              <a:t>         На виконання вимог Закону України "Про внесення зміни до пункту 2 розділу ІІ "Прикінцеві та перехідні положення" Закону України "Про ліквідацію Окружного адміністративного суду міста Києва та утворення Київського міського окружного адміністративного суду" щодо забезпечення розгляду адміністративних справ" (далі – Закон) ДСА України розроблений Порядок передачі судових справ, нерозглянутих Окружним адміністративним судом міста Києва.</a:t>
            </a:r>
          </a:p>
        </p:txBody>
      </p:sp>
      <p:cxnSp>
        <p:nvCxnSpPr>
          <p:cNvPr id="3" name="Пряма сполучна лінія 2">
            <a:extLst>
              <a:ext uri="{FF2B5EF4-FFF2-40B4-BE49-F238E27FC236}">
                <a16:creationId xmlns:a16="http://schemas.microsoft.com/office/drawing/2014/main" id="{A72FCA88-119D-426E-B25B-11F54090F10B}"/>
              </a:ext>
            </a:extLst>
          </p:cNvPr>
          <p:cNvCxnSpPr>
            <a:cxnSpLocks/>
          </p:cNvCxnSpPr>
          <p:nvPr/>
        </p:nvCxnSpPr>
        <p:spPr>
          <a:xfrm>
            <a:off x="1848464" y="1838632"/>
            <a:ext cx="8229600" cy="0"/>
          </a:xfrm>
          <a:prstGeom prst="line">
            <a:avLst/>
          </a:prstGeom>
          <a:ln w="19050"/>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60454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кутник 17">
            <a:extLst>
              <a:ext uri="{FF2B5EF4-FFF2-40B4-BE49-F238E27FC236}">
                <a16:creationId xmlns:a16="http://schemas.microsoft.com/office/drawing/2014/main" id="{08365DDB-EA0E-48C5-BF09-A58C3EF1ED73}"/>
              </a:ext>
            </a:extLst>
          </p:cNvPr>
          <p:cNvSpPr/>
          <p:nvPr/>
        </p:nvSpPr>
        <p:spPr>
          <a:xfrm>
            <a:off x="512408" y="5139404"/>
            <a:ext cx="11167184" cy="675985"/>
          </a:xfrm>
          <a:prstGeom prst="rect">
            <a:avLst/>
          </a:prstGeom>
          <a:solidFill>
            <a:srgbClr val="EAF6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кутник 16">
            <a:extLst>
              <a:ext uri="{FF2B5EF4-FFF2-40B4-BE49-F238E27FC236}">
                <a16:creationId xmlns:a16="http://schemas.microsoft.com/office/drawing/2014/main" id="{62E507B7-A39F-4CC6-A751-06DECD446A61}"/>
              </a:ext>
            </a:extLst>
          </p:cNvPr>
          <p:cNvSpPr/>
          <p:nvPr/>
        </p:nvSpPr>
        <p:spPr>
          <a:xfrm>
            <a:off x="512408" y="3399404"/>
            <a:ext cx="11167184" cy="675985"/>
          </a:xfrm>
          <a:prstGeom prst="rect">
            <a:avLst/>
          </a:prstGeom>
          <a:solidFill>
            <a:srgbClr val="EAF6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5" name="Прямокутник 4">
            <a:extLst>
              <a:ext uri="{FF2B5EF4-FFF2-40B4-BE49-F238E27FC236}">
                <a16:creationId xmlns:a16="http://schemas.microsoft.com/office/drawing/2014/main" id="{80679EBB-817C-4A1F-BFDC-5FA4CC7BF74A}"/>
              </a:ext>
            </a:extLst>
          </p:cNvPr>
          <p:cNvSpPr/>
          <p:nvPr/>
        </p:nvSpPr>
        <p:spPr>
          <a:xfrm>
            <a:off x="512408" y="1216887"/>
            <a:ext cx="11167184" cy="675985"/>
          </a:xfrm>
          <a:prstGeom prst="rect">
            <a:avLst/>
          </a:prstGeom>
          <a:solidFill>
            <a:srgbClr val="EAF6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TextBox 11">
            <a:extLst>
              <a:ext uri="{FF2B5EF4-FFF2-40B4-BE49-F238E27FC236}">
                <a16:creationId xmlns:a16="http://schemas.microsoft.com/office/drawing/2014/main" id="{7A99E448-9E50-4A70-8F49-2B362DB96E06}"/>
              </a:ext>
            </a:extLst>
          </p:cNvPr>
          <p:cNvSpPr txBox="1"/>
          <p:nvPr/>
        </p:nvSpPr>
        <p:spPr>
          <a:xfrm>
            <a:off x="512408" y="1216887"/>
            <a:ext cx="11167184" cy="5403082"/>
          </a:xfrm>
          <a:prstGeom prst="rect">
            <a:avLst/>
          </a:prstGeom>
          <a:noFill/>
        </p:spPr>
        <p:txBody>
          <a:bodyPr wrap="square">
            <a:spAutoFit/>
          </a:bodyPr>
          <a:lstStyle/>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Розподіл судових справ здійснюється автоматизованою системою відповідно до Положення про автоматизовану систему документообігу суду, затвердженого рішенням Ради суддів України від 26.11.2010 № 30.</a:t>
            </a:r>
          </a:p>
          <a:p>
            <a:pPr indent="449580" algn="just">
              <a:lnSpc>
                <a:spcPct val="107000"/>
              </a:lnSpc>
              <a:spcAft>
                <a:spcPts val="800"/>
              </a:spcAft>
            </a:pPr>
            <a:endParaRPr lang="uk-UA" sz="7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Розподіл судових справ, які не розглянуті Окружним адміністративним судом міста Києва та передані до Київського міського окружного адміністративного суду, але не розподілені між суддями, передаються на розгляд та вирішення іншим окружним адміністративним судам України шляхом їх автоматичного розподілу між цими судами з урахуванням навантаження, за принципом випадковості та відповідно до хронологічного надходження справ.</a:t>
            </a:r>
          </a:p>
          <a:p>
            <a:pPr indent="449580" algn="just">
              <a:lnSpc>
                <a:spcPct val="107000"/>
              </a:lnSpc>
              <a:spcAft>
                <a:spcPts val="800"/>
              </a:spcAft>
            </a:pPr>
            <a:endParaRPr lang="uk-UA" sz="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Автоматизований розподіл судових справ, що підлягають передачі судам, здійснюється на підставі Інформації про показники часу</a:t>
            </a:r>
            <a:r>
              <a:rPr lang="uk-UA" sz="1600"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сформованої за даними останньої звітності судів щодо здійснення судочинства.</a:t>
            </a:r>
          </a:p>
          <a:p>
            <a:pPr indent="449580" algn="just">
              <a:lnSpc>
                <a:spcPct val="107000"/>
              </a:lnSpc>
              <a:spcAft>
                <a:spcPts val="800"/>
              </a:spcAft>
            </a:pPr>
            <a:endParaRPr lang="uk-UA" sz="7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Визначення суду здійснюється відповідно до квоти (точної кількості справ) на кожен суд, на підставі дефініції коефіцієнта навантаження суду відповідно до Інформації про показники часу.</a:t>
            </a:r>
          </a:p>
          <a:p>
            <a:pPr indent="449580" algn="just">
              <a:lnSpc>
                <a:spcPct val="107000"/>
              </a:lnSpc>
              <a:spcAft>
                <a:spcPts val="800"/>
              </a:spcAft>
            </a:pPr>
            <a:endParaRPr lang="uk-UA" sz="9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Визначення суду для розгляду конкретних судових справ, в тому числі поєднаних судових справ здійснюється в базі даних шляхом пакетного автоматизованого розподілу судових справ, без урахування складності справи.</a:t>
            </a:r>
          </a:p>
          <a:p>
            <a:pPr indent="449580" algn="just">
              <a:lnSpc>
                <a:spcPct val="107000"/>
              </a:lnSpc>
              <a:spcAft>
                <a:spcPts val="800"/>
              </a:spcAft>
            </a:pPr>
            <a:endParaRPr lang="uk-UA" sz="8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Процес обрання цільового суду на окрему судову справу відбувається по випадковому числу (від 1 до кількості судів з квотою більше 0). </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a:extLst>
              <a:ext uri="{FF2B5EF4-FFF2-40B4-BE49-F238E27FC236}">
                <a16:creationId xmlns:a16="http://schemas.microsoft.com/office/drawing/2014/main" id="{1484E07A-E46E-3EC0-48EF-B144458A332B}"/>
              </a:ext>
            </a:extLst>
          </p:cNvPr>
          <p:cNvSpPr/>
          <p:nvPr/>
        </p:nvSpPr>
        <p:spPr>
          <a:xfrm>
            <a:off x="0" y="13973"/>
            <a:ext cx="12192000" cy="98149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36" name="Объект 2">
            <a:extLst>
              <a:ext uri="{FF2B5EF4-FFF2-40B4-BE49-F238E27FC236}">
                <a16:creationId xmlns:a16="http://schemas.microsoft.com/office/drawing/2014/main" id="{815E3B64-0207-5584-3E89-CDFCADED813B}"/>
              </a:ext>
            </a:extLst>
          </p:cNvPr>
          <p:cNvSpPr txBox="1">
            <a:spLocks/>
          </p:cNvSpPr>
          <p:nvPr/>
        </p:nvSpPr>
        <p:spPr>
          <a:xfrm>
            <a:off x="871469" y="4277541"/>
            <a:ext cx="4745017" cy="14092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uk-UA" sz="1500" i="1"/>
          </a:p>
        </p:txBody>
      </p:sp>
      <p:sp>
        <p:nvSpPr>
          <p:cNvPr id="4" name="Объект 2">
            <a:extLst>
              <a:ext uri="{FF2B5EF4-FFF2-40B4-BE49-F238E27FC236}">
                <a16:creationId xmlns:a16="http://schemas.microsoft.com/office/drawing/2014/main" id="{60D92207-7BB1-5A01-E043-F966B6ACA3B8}"/>
              </a:ext>
            </a:extLst>
          </p:cNvPr>
          <p:cNvSpPr txBox="1">
            <a:spLocks/>
          </p:cNvSpPr>
          <p:nvPr/>
        </p:nvSpPr>
        <p:spPr>
          <a:xfrm>
            <a:off x="827883" y="2783051"/>
            <a:ext cx="4773953" cy="313617"/>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uk-UA" sz="1800" dirty="0">
              <a:solidFill>
                <a:schemeClr val="bg1"/>
              </a:solidFill>
            </a:endParaRPr>
          </a:p>
        </p:txBody>
      </p:sp>
      <p:sp>
        <p:nvSpPr>
          <p:cNvPr id="26" name="Rectangle 3">
            <a:extLst>
              <a:ext uri="{FF2B5EF4-FFF2-40B4-BE49-F238E27FC236}">
                <a16:creationId xmlns:a16="http://schemas.microsoft.com/office/drawing/2014/main" id="{73A57DA7-DA97-4EAC-AB21-3B516B4667A8}"/>
              </a:ext>
            </a:extLst>
          </p:cNvPr>
          <p:cNvSpPr/>
          <p:nvPr/>
        </p:nvSpPr>
        <p:spPr>
          <a:xfrm>
            <a:off x="0" y="13973"/>
            <a:ext cx="12192000" cy="981490"/>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27" name="Заголовок 1">
            <a:extLst>
              <a:ext uri="{FF2B5EF4-FFF2-40B4-BE49-F238E27FC236}">
                <a16:creationId xmlns:a16="http://schemas.microsoft.com/office/drawing/2014/main" id="{A68F1BFC-2344-47F1-9ED7-EA8A096B9316}"/>
              </a:ext>
            </a:extLst>
          </p:cNvPr>
          <p:cNvSpPr txBox="1">
            <a:spLocks/>
          </p:cNvSpPr>
          <p:nvPr/>
        </p:nvSpPr>
        <p:spPr>
          <a:xfrm>
            <a:off x="168897" y="235397"/>
            <a:ext cx="11836289" cy="538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4395788" algn="l"/>
              </a:tabLst>
            </a:pPr>
            <a:r>
              <a:rPr lang="uk-UA" sz="2800" b="1" dirty="0">
                <a:solidFill>
                  <a:schemeClr val="accent1">
                    <a:lumMod val="50000"/>
                  </a:schemeClr>
                </a:solidFill>
                <a:latin typeface="+mn-lt"/>
                <a:cs typeface="Arial"/>
              </a:rPr>
              <a:t>ПРИНЦИПИ АВТОРОЗПОДІЛУ</a:t>
            </a:r>
          </a:p>
        </p:txBody>
      </p:sp>
    </p:spTree>
    <p:extLst>
      <p:ext uri="{BB962C8B-B14F-4D97-AF65-F5344CB8AC3E}">
        <p14:creationId xmlns:p14="http://schemas.microsoft.com/office/powerpoint/2010/main" val="306022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ppt_x"/>
                                          </p:val>
                                        </p:tav>
                                        <p:tav tm="100000">
                                          <p:val>
                                            <p:strVal val="#ppt_x"/>
                                          </p:val>
                                        </p:tav>
                                      </p:tavLst>
                                    </p:anim>
                                    <p:anim calcmode="lin" valueType="num">
                                      <p:cBhvr additive="base">
                                        <p:cTn id="8" dur="500" fill="hold"/>
                                        <p:tgtEl>
                                          <p:spTgt spid="3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0B5336-70B8-57CF-DA4C-D296AAC4F75F}"/>
              </a:ext>
            </a:extLst>
          </p:cNvPr>
          <p:cNvSpPr/>
          <p:nvPr/>
        </p:nvSpPr>
        <p:spPr>
          <a:xfrm>
            <a:off x="0" y="13973"/>
            <a:ext cx="12192000" cy="981490"/>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5" name="Заголовок 1">
            <a:extLst>
              <a:ext uri="{FF2B5EF4-FFF2-40B4-BE49-F238E27FC236}">
                <a16:creationId xmlns:a16="http://schemas.microsoft.com/office/drawing/2014/main" id="{CD5E0ECB-F46A-9941-322F-7E14C250E660}"/>
              </a:ext>
            </a:extLst>
          </p:cNvPr>
          <p:cNvSpPr txBox="1">
            <a:spLocks/>
          </p:cNvSpPr>
          <p:nvPr/>
        </p:nvSpPr>
        <p:spPr>
          <a:xfrm>
            <a:off x="168898" y="235397"/>
            <a:ext cx="10515600" cy="538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4395788" algn="l"/>
              </a:tabLst>
            </a:pPr>
            <a:r>
              <a:rPr lang="uk-UA" sz="2800" b="1" dirty="0">
                <a:solidFill>
                  <a:schemeClr val="accent1">
                    <a:lumMod val="50000"/>
                  </a:schemeClr>
                </a:solidFill>
                <a:latin typeface="+mn-lt"/>
                <a:cs typeface="Arial"/>
              </a:rPr>
              <a:t>КВОТИ РОЗПОДІЛУ МІЖ СУДАМИ</a:t>
            </a:r>
            <a:endParaRPr lang="uk-UA" sz="2800" b="1" dirty="0">
              <a:solidFill>
                <a:schemeClr val="accent1">
                  <a:lumMod val="50000"/>
                </a:schemeClr>
              </a:solidFill>
              <a:latin typeface="+mn-lt"/>
              <a:cs typeface="Arial" panose="020B0604020202020204" pitchFamily="34" charset="0"/>
            </a:endParaRPr>
          </a:p>
        </p:txBody>
      </p:sp>
      <p:sp>
        <p:nvSpPr>
          <p:cNvPr id="6" name="TextBox 5">
            <a:extLst>
              <a:ext uri="{FF2B5EF4-FFF2-40B4-BE49-F238E27FC236}">
                <a16:creationId xmlns:a16="http://schemas.microsoft.com/office/drawing/2014/main" id="{9608D689-B085-47F1-AD08-DAD2A6245180}"/>
              </a:ext>
            </a:extLst>
          </p:cNvPr>
          <p:cNvSpPr txBox="1"/>
          <p:nvPr/>
        </p:nvSpPr>
        <p:spPr>
          <a:xfrm>
            <a:off x="0" y="6484103"/>
            <a:ext cx="11855953" cy="276999"/>
          </a:xfrm>
          <a:prstGeom prst="rect">
            <a:avLst/>
          </a:prstGeom>
          <a:noFill/>
        </p:spPr>
        <p:txBody>
          <a:bodyPr wrap="square">
            <a:spAutoFit/>
          </a:bodyPr>
          <a:lstStyle/>
          <a:p>
            <a:pPr indent="450215" algn="ctr">
              <a:spcAft>
                <a:spcPts val="80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Інформація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про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показники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часу за І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півріччя</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2024 року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показники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розраховані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при 20 000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судових</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справ ОАСК,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які</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підлягатимуть</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автоматизованому</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розподілу</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graphicFrame>
        <p:nvGraphicFramePr>
          <p:cNvPr id="14" name="Таблиця 13">
            <a:extLst>
              <a:ext uri="{FF2B5EF4-FFF2-40B4-BE49-F238E27FC236}">
                <a16:creationId xmlns:a16="http://schemas.microsoft.com/office/drawing/2014/main" id="{72D47969-92CD-468A-BAD4-C8E4F6BEAE5A}"/>
              </a:ext>
            </a:extLst>
          </p:cNvPr>
          <p:cNvGraphicFramePr>
            <a:graphicFrameLocks noGrp="1"/>
          </p:cNvGraphicFramePr>
          <p:nvPr>
            <p:extLst>
              <p:ext uri="{D42A27DB-BD31-4B8C-83A1-F6EECF244321}">
                <p14:modId xmlns:p14="http://schemas.microsoft.com/office/powerpoint/2010/main" val="2653946724"/>
              </p:ext>
            </p:extLst>
          </p:nvPr>
        </p:nvGraphicFramePr>
        <p:xfrm>
          <a:off x="168023" y="1113447"/>
          <a:ext cx="11855953" cy="6226834"/>
        </p:xfrm>
        <a:graphic>
          <a:graphicData uri="http://schemas.openxmlformats.org/drawingml/2006/table">
            <a:tbl>
              <a:tblPr firstRow="1" firstCol="1" bandRow="1">
                <a:tableStyleId>{5C22544A-7EE6-4342-B048-85BDC9FD1C3A}</a:tableStyleId>
              </a:tblPr>
              <a:tblGrid>
                <a:gridCol w="2871280">
                  <a:extLst>
                    <a:ext uri="{9D8B030D-6E8A-4147-A177-3AD203B41FA5}">
                      <a16:colId xmlns:a16="http://schemas.microsoft.com/office/drawing/2014/main" val="455137648"/>
                    </a:ext>
                  </a:extLst>
                </a:gridCol>
                <a:gridCol w="1769387">
                  <a:extLst>
                    <a:ext uri="{9D8B030D-6E8A-4147-A177-3AD203B41FA5}">
                      <a16:colId xmlns:a16="http://schemas.microsoft.com/office/drawing/2014/main" val="2452581969"/>
                    </a:ext>
                  </a:extLst>
                </a:gridCol>
                <a:gridCol w="1843553">
                  <a:extLst>
                    <a:ext uri="{9D8B030D-6E8A-4147-A177-3AD203B41FA5}">
                      <a16:colId xmlns:a16="http://schemas.microsoft.com/office/drawing/2014/main" val="2740963119"/>
                    </a:ext>
                  </a:extLst>
                </a:gridCol>
                <a:gridCol w="1483319">
                  <a:extLst>
                    <a:ext uri="{9D8B030D-6E8A-4147-A177-3AD203B41FA5}">
                      <a16:colId xmlns:a16="http://schemas.microsoft.com/office/drawing/2014/main" val="964063706"/>
                    </a:ext>
                  </a:extLst>
                </a:gridCol>
                <a:gridCol w="2373310">
                  <a:extLst>
                    <a:ext uri="{9D8B030D-6E8A-4147-A177-3AD203B41FA5}">
                      <a16:colId xmlns:a16="http://schemas.microsoft.com/office/drawing/2014/main" val="4032295735"/>
                    </a:ext>
                  </a:extLst>
                </a:gridCol>
                <a:gridCol w="1515104">
                  <a:extLst>
                    <a:ext uri="{9D8B030D-6E8A-4147-A177-3AD203B41FA5}">
                      <a16:colId xmlns:a16="http://schemas.microsoft.com/office/drawing/2014/main" val="3579858595"/>
                    </a:ext>
                  </a:extLst>
                </a:gridCol>
              </a:tblGrid>
              <a:tr h="295307">
                <a:tc>
                  <a:txBody>
                    <a:bodyPr/>
                    <a:lstStyle/>
                    <a:p>
                      <a:pPr algn="ctr" rtl="0" fontAlgn="ctr"/>
                      <a:r>
                        <a:rPr lang="uk-UA" sz="900" u="none" strike="noStrike">
                          <a:effectLst/>
                        </a:rPr>
                        <a:t>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Надійшло справ</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Нормативний час</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Чисельність суддів</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ru-RU" sz="900" u="none" strike="noStrike">
                          <a:effectLst/>
                        </a:rPr>
                        <a:t>% справ ОАСК, які отримає суд суд</a:t>
                      </a:r>
                      <a:br>
                        <a:rPr lang="ru-RU" sz="900" u="none" strike="noStrike">
                          <a:effectLst/>
                        </a:rPr>
                      </a:br>
                      <a:r>
                        <a:rPr lang="ru-RU" sz="900" u="none" strike="noStrike">
                          <a:effectLst/>
                        </a:rPr>
                        <a:t>(умовний коеф. / суму умовних коеф.)</a:t>
                      </a:r>
                      <a:endParaRPr lang="ru-RU"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ru-RU" sz="900" u="none" strike="noStrike">
                          <a:effectLst/>
                        </a:rPr>
                        <a:t>Кількість справ ОАСК, які отримає суд</a:t>
                      </a:r>
                      <a:endParaRPr lang="ru-RU" sz="900" b="1" i="0" u="none" strike="noStrike">
                        <a:solidFill>
                          <a:srgbClr val="FFFFFF"/>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678151401"/>
                  </a:ext>
                </a:extLst>
              </a:tr>
              <a:tr h="181070">
                <a:tc>
                  <a:txBody>
                    <a:bodyPr/>
                    <a:lstStyle/>
                    <a:p>
                      <a:pPr algn="ctr" rtl="0" fontAlgn="ctr"/>
                      <a:r>
                        <a:rPr lang="uk-UA" sz="900" u="none" strike="noStrike">
                          <a:effectLst/>
                        </a:rPr>
                        <a:t>Донецький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7 790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51 060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25,95%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5 190</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797985355"/>
                  </a:ext>
                </a:extLst>
              </a:tr>
              <a:tr h="212613">
                <a:tc>
                  <a:txBody>
                    <a:bodyPr/>
                    <a:lstStyle/>
                    <a:p>
                      <a:pPr algn="ctr" rtl="0" fontAlgn="ctr"/>
                      <a:r>
                        <a:rPr lang="uk-UA" sz="900" u="none" strike="noStrike">
                          <a:effectLst/>
                        </a:rPr>
                        <a:t>Луганський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1 989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10 798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14,31%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2 862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4029313286"/>
                  </a:ext>
                </a:extLst>
              </a:tr>
              <a:tr h="229881">
                <a:tc>
                  <a:txBody>
                    <a:bodyPr/>
                    <a:lstStyle/>
                    <a:p>
                      <a:pPr algn="ctr" rtl="0" fontAlgn="ctr"/>
                      <a:r>
                        <a:rPr lang="uk-UA" sz="900" u="none" strike="noStrike">
                          <a:effectLst/>
                        </a:rPr>
                        <a:t>Дніпропетровський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23 497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175 015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7,21%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1 442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665665189"/>
                  </a:ext>
                </a:extLst>
              </a:tr>
              <a:tr h="206118">
                <a:tc>
                  <a:txBody>
                    <a:bodyPr/>
                    <a:lstStyle/>
                    <a:p>
                      <a:pPr algn="ctr" rtl="0" fontAlgn="ctr"/>
                      <a:r>
                        <a:rPr lang="uk-UA" sz="900" u="none" strike="noStrike">
                          <a:effectLst/>
                        </a:rPr>
                        <a:t>Львівський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16 264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138 645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4,78%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956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550377814"/>
                  </a:ext>
                </a:extLst>
              </a:tr>
              <a:tr h="206118">
                <a:tc>
                  <a:txBody>
                    <a:bodyPr/>
                    <a:lstStyle/>
                    <a:p>
                      <a:pPr algn="ctr" rtl="0" fontAlgn="ctr"/>
                      <a:r>
                        <a:rPr lang="uk-UA" sz="900" u="none" strike="noStrike">
                          <a:effectLst/>
                        </a:rPr>
                        <a:t>Запорізький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8 045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61 444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4,63%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926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2669094555"/>
                  </a:ext>
                </a:extLst>
              </a:tr>
              <a:tr h="215080">
                <a:tc>
                  <a:txBody>
                    <a:bodyPr/>
                    <a:lstStyle/>
                    <a:p>
                      <a:pPr algn="ctr" rtl="0" fontAlgn="ctr"/>
                      <a:r>
                        <a:rPr lang="uk-UA" sz="900" u="none" strike="noStrike">
                          <a:effectLst/>
                        </a:rPr>
                        <a:t>Івано-Франківський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6 432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50 545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dirty="0">
                          <a:effectLst/>
                        </a:rPr>
                        <a:t>17</a:t>
                      </a:r>
                      <a:endParaRPr lang="uk-UA" sz="900" b="0" i="0" u="none" strike="noStrike" dirty="0">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4,51%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902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607630662"/>
                  </a:ext>
                </a:extLst>
              </a:tr>
              <a:tr h="197157">
                <a:tc>
                  <a:txBody>
                    <a:bodyPr/>
                    <a:lstStyle/>
                    <a:p>
                      <a:pPr algn="ctr" rtl="0" fontAlgn="ctr"/>
                      <a:r>
                        <a:rPr lang="uk-UA" sz="900" u="none" strike="noStrike">
                          <a:effectLst/>
                        </a:rPr>
                        <a:t>Одеський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25 470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213 737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3,78%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756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423072191"/>
                  </a:ext>
                </a:extLst>
              </a:tr>
              <a:tr h="226091">
                <a:tc>
                  <a:txBody>
                    <a:bodyPr/>
                    <a:lstStyle/>
                    <a:p>
                      <a:pPr algn="ctr" rtl="0" fontAlgn="ctr"/>
                      <a:r>
                        <a:rPr lang="uk-UA" sz="900" u="none" strike="noStrike">
                          <a:effectLst/>
                        </a:rPr>
                        <a:t>Вінницький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9 169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85 390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3,69%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738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686527809"/>
                  </a:ext>
                </a:extLst>
              </a:tr>
              <a:tr h="233003">
                <a:tc>
                  <a:txBody>
                    <a:bodyPr/>
                    <a:lstStyle/>
                    <a:p>
                      <a:pPr algn="ctr" rtl="0" fontAlgn="ctr"/>
                      <a:r>
                        <a:rPr lang="uk-UA" sz="900" u="none" strike="noStrike">
                          <a:effectLst/>
                        </a:rPr>
                        <a:t>Харківський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20 177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171 254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3,61%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722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268789928"/>
                  </a:ext>
                </a:extLst>
              </a:tr>
              <a:tr h="215080">
                <a:tc>
                  <a:txBody>
                    <a:bodyPr/>
                    <a:lstStyle/>
                    <a:p>
                      <a:pPr algn="ctr" rtl="0" fontAlgn="ctr"/>
                      <a:r>
                        <a:rPr lang="uk-UA" sz="900" u="none" strike="noStrike">
                          <a:effectLst/>
                        </a:rPr>
                        <a:t>Сумський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7 940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54 828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3,23%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646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260948024"/>
                  </a:ext>
                </a:extLst>
              </a:tr>
              <a:tr h="190243">
                <a:tc>
                  <a:txBody>
                    <a:bodyPr/>
                    <a:lstStyle/>
                    <a:p>
                      <a:pPr algn="ctr" rtl="0" fontAlgn="ctr"/>
                      <a:r>
                        <a:rPr lang="uk-UA" sz="900" u="none" strike="noStrike">
                          <a:effectLst/>
                        </a:rPr>
                        <a:t>Кіровоградський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5 500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44 062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3,02%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604</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466468200"/>
                  </a:ext>
                </a:extLst>
              </a:tr>
              <a:tr h="246828">
                <a:tc>
                  <a:txBody>
                    <a:bodyPr/>
                    <a:lstStyle/>
                    <a:p>
                      <a:pPr algn="ctr" rtl="0" fontAlgn="ctr"/>
                      <a:r>
                        <a:rPr lang="uk-UA" sz="900" u="none" strike="noStrike">
                          <a:effectLst/>
                        </a:rPr>
                        <a:t>Полтавський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10 284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79 127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2,88%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576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2503482035"/>
                  </a:ext>
                </a:extLst>
              </a:tr>
              <a:tr h="183747">
                <a:tc>
                  <a:txBody>
                    <a:bodyPr/>
                    <a:lstStyle/>
                    <a:p>
                      <a:pPr algn="ctr" rtl="0" fontAlgn="ctr"/>
                      <a:r>
                        <a:rPr lang="uk-UA" sz="900" u="none" strike="noStrike">
                          <a:effectLst/>
                        </a:rPr>
                        <a:t>Волинський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9 473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68 504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2,59%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518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4037530233"/>
                  </a:ext>
                </a:extLst>
              </a:tr>
              <a:tr h="183682">
                <a:tc>
                  <a:txBody>
                    <a:bodyPr/>
                    <a:lstStyle/>
                    <a:p>
                      <a:pPr algn="ctr" rtl="0" fontAlgn="ctr"/>
                      <a:r>
                        <a:rPr lang="uk-UA" sz="900" u="none" strike="noStrike">
                          <a:effectLst/>
                        </a:rPr>
                        <a:t>Рівненський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9 522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67 475</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2,29%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458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008105162"/>
                  </a:ext>
                </a:extLst>
              </a:tr>
              <a:tr h="196872">
                <a:tc>
                  <a:txBody>
                    <a:bodyPr/>
                    <a:lstStyle/>
                    <a:p>
                      <a:pPr algn="ctr" rtl="0" fontAlgn="ctr"/>
                      <a:r>
                        <a:rPr lang="uk-UA" sz="900" u="none" strike="noStrike">
                          <a:effectLst/>
                        </a:rPr>
                        <a:t>Житомирський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15 339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121 303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2,11%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422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527926314"/>
                  </a:ext>
                </a:extLst>
              </a:tr>
              <a:tr h="215365">
                <a:tc>
                  <a:txBody>
                    <a:bodyPr/>
                    <a:lstStyle/>
                    <a:p>
                      <a:pPr algn="ctr" rtl="0" fontAlgn="ctr"/>
                      <a:r>
                        <a:rPr lang="uk-UA" sz="900" u="none" strike="noStrike">
                          <a:effectLst/>
                        </a:rPr>
                        <a:t>Закарпатський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9 596</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54 200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2,09%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418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902086685"/>
                  </a:ext>
                </a:extLst>
              </a:tr>
              <a:tr h="215080">
                <a:tc>
                  <a:txBody>
                    <a:bodyPr/>
                    <a:lstStyle/>
                    <a:p>
                      <a:pPr algn="ctr" rtl="0" fontAlgn="ctr"/>
                      <a:r>
                        <a:rPr lang="uk-UA" sz="900" u="none" strike="noStrike">
                          <a:effectLst/>
                        </a:rPr>
                        <a:t>Миколаївський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7 130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59 657</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1,90%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380</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251889162"/>
                  </a:ext>
                </a:extLst>
              </a:tr>
              <a:tr h="183747">
                <a:tc>
                  <a:txBody>
                    <a:bodyPr/>
                    <a:lstStyle/>
                    <a:p>
                      <a:pPr algn="ctr" rtl="0" fontAlgn="ctr"/>
                      <a:r>
                        <a:rPr lang="uk-UA" sz="900" u="none" strike="noStrike">
                          <a:effectLst/>
                        </a:rPr>
                        <a:t>Чернівецький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3 179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27 434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1,84%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368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607252596"/>
                  </a:ext>
                </a:extLst>
              </a:tr>
              <a:tr h="209997">
                <a:tc>
                  <a:txBody>
                    <a:bodyPr/>
                    <a:lstStyle/>
                    <a:p>
                      <a:pPr algn="ctr" rtl="0" fontAlgn="ctr"/>
                      <a:r>
                        <a:rPr lang="uk-UA" sz="900" u="none" strike="noStrike">
                          <a:effectLst/>
                        </a:rPr>
                        <a:t>Хмельницький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10 292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94 721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14</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1,63%</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326</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460408668"/>
                  </a:ext>
                </a:extLst>
              </a:tr>
              <a:tr h="233573">
                <a:tc>
                  <a:txBody>
                    <a:bodyPr/>
                    <a:lstStyle/>
                    <a:p>
                      <a:pPr algn="ctr" rtl="0" fontAlgn="ctr"/>
                      <a:r>
                        <a:rPr lang="uk-UA" sz="900" u="none" strike="noStrike">
                          <a:effectLst/>
                        </a:rPr>
                        <a:t>Черкаський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8 436</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63 229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1,51%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302</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370929243"/>
                  </a:ext>
                </a:extLst>
              </a:tr>
              <a:tr h="215080">
                <a:tc>
                  <a:txBody>
                    <a:bodyPr/>
                    <a:lstStyle/>
                    <a:p>
                      <a:pPr algn="ctr" rtl="0" fontAlgn="ctr"/>
                      <a:r>
                        <a:rPr lang="uk-UA" sz="900" u="none" strike="noStrike">
                          <a:effectLst/>
                        </a:rPr>
                        <a:t>Тернопільський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4 352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36 321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1,39%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a:effectLst/>
                        </a:rPr>
                        <a:t>278</a:t>
                      </a:r>
                      <a:endParaRPr lang="uk-UA" sz="900" b="1"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306413684"/>
                  </a:ext>
                </a:extLst>
              </a:tr>
              <a:tr h="196872">
                <a:tc>
                  <a:txBody>
                    <a:bodyPr/>
                    <a:lstStyle/>
                    <a:p>
                      <a:pPr algn="ctr" rtl="0" fontAlgn="ctr"/>
                      <a:r>
                        <a:rPr lang="uk-UA" sz="900" u="none" strike="noStrike">
                          <a:effectLst/>
                        </a:rPr>
                        <a:t>Чернігівський окружний адміністративний суд</a:t>
                      </a:r>
                      <a:endParaRPr lang="uk-UA" sz="900" b="1" i="0" u="none" strike="noStrike">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10 800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89 792</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1,06%</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b="1" u="none" strike="noStrike" dirty="0">
                          <a:effectLst/>
                        </a:rPr>
                        <a:t>212</a:t>
                      </a:r>
                      <a:endParaRPr lang="uk-UA" sz="900" b="1" i="0" u="none" strike="noStrike" dirty="0">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793277673"/>
                  </a:ext>
                </a:extLst>
              </a:tr>
              <a:tr h="242250">
                <a:tc>
                  <a:txBody>
                    <a:bodyPr/>
                    <a:lstStyle/>
                    <a:p>
                      <a:pPr algn="ctr" rtl="0" fontAlgn="ctr"/>
                      <a:r>
                        <a:rPr lang="uk-UA" sz="900" u="none" strike="noStrike" dirty="0">
                          <a:effectLst/>
                        </a:rPr>
                        <a:t>Київський окружний адміністративний суд</a:t>
                      </a:r>
                      <a:endParaRPr lang="uk-UA" sz="900" b="1" i="0" u="none" strike="noStrike" dirty="0">
                        <a:solidFill>
                          <a:srgbClr val="FFFFFF"/>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34 771</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310 850</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ctr"/>
                      <a:r>
                        <a:rPr lang="uk-UA" sz="900" u="none" strike="noStrike">
                          <a:effectLst/>
                        </a:rPr>
                        <a:t>29</a:t>
                      </a:r>
                      <a:endParaRPr lang="uk-UA" sz="900" b="0" i="0" u="none" strike="noStrike">
                        <a:solidFill>
                          <a:srgbClr val="000000"/>
                        </a:solidFill>
                        <a:effectLst/>
                        <a:latin typeface="Times New Roman" panose="02020603050405020304" pitchFamily="18" charset="0"/>
                      </a:endParaRPr>
                    </a:p>
                  </a:txBody>
                  <a:tcPr marL="5638" marR="5638" marT="5638" marB="0" anchor="ctr"/>
                </a:tc>
                <a:tc>
                  <a:txBody>
                    <a:bodyPr/>
                    <a:lstStyle/>
                    <a:p>
                      <a:pPr algn="ctr" rtl="0" fontAlgn="b"/>
                      <a:r>
                        <a:rPr lang="uk-UA" sz="900" u="none" strike="noStrike">
                          <a:effectLst/>
                        </a:rPr>
                        <a:t> </a:t>
                      </a:r>
                      <a:endParaRPr lang="uk-UA" sz="900" b="0" i="0" u="none" strike="noStrike">
                        <a:solidFill>
                          <a:srgbClr val="000000"/>
                        </a:solidFill>
                        <a:effectLst/>
                        <a:latin typeface="Times New Roman" panose="02020603050405020304" pitchFamily="18" charset="0"/>
                      </a:endParaRPr>
                    </a:p>
                  </a:txBody>
                  <a:tcPr marL="5638" marR="5638" marT="5638" marB="0" anchor="b"/>
                </a:tc>
                <a:tc>
                  <a:txBody>
                    <a:bodyPr/>
                    <a:lstStyle/>
                    <a:p>
                      <a:pPr algn="ctr" rtl="0" fontAlgn="ctr"/>
                      <a:r>
                        <a:rPr lang="uk-UA" sz="900" u="none" strike="noStrike">
                          <a:effectLst/>
                        </a:rPr>
                        <a:t> </a:t>
                      </a:r>
                      <a:endParaRPr lang="uk-UA" sz="900" b="0" i="0" u="none" strike="noStrike">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1752101456"/>
                  </a:ext>
                </a:extLst>
              </a:tr>
              <a:tr h="242806">
                <a:tc>
                  <a:txBody>
                    <a:bodyPr/>
                    <a:lstStyle/>
                    <a:p>
                      <a:pPr algn="ctr" rtl="0" fontAlgn="ctr"/>
                      <a:r>
                        <a:rPr lang="uk-UA" sz="900" u="none" strike="noStrike" dirty="0">
                          <a:effectLst/>
                        </a:rPr>
                        <a:t>Херсонський окружний адміністративний суд</a:t>
                      </a:r>
                      <a:endParaRPr lang="uk-UA" sz="900" b="1" i="0" u="none" strike="noStrike" dirty="0">
                        <a:solidFill>
                          <a:srgbClr val="FFFFFF"/>
                        </a:solidFill>
                        <a:effectLst/>
                        <a:latin typeface="Times New Roman" panose="02020603050405020304" pitchFamily="18" charset="0"/>
                      </a:endParaRPr>
                    </a:p>
                  </a:txBody>
                  <a:tcPr marL="5638" marR="5638" marT="5638" marB="0" anchor="ctr"/>
                </a:tc>
                <a:tc>
                  <a:txBody>
                    <a:bodyPr/>
                    <a:lstStyle/>
                    <a:p>
                      <a:pPr algn="l" fontAlgn="ctr"/>
                      <a:r>
                        <a:rPr lang="uk-UA" sz="900" u="none" strike="noStrike">
                          <a:effectLst/>
                        </a:rPr>
                        <a:t> </a:t>
                      </a:r>
                      <a:endParaRPr lang="uk-UA" sz="900" b="0" i="0" u="none" strike="noStrike">
                        <a:solidFill>
                          <a:srgbClr val="000000"/>
                        </a:solidFill>
                        <a:effectLst/>
                        <a:latin typeface="Arial" panose="020B0604020202020204" pitchFamily="34" charset="0"/>
                      </a:endParaRPr>
                    </a:p>
                  </a:txBody>
                  <a:tcPr marL="5638" marR="5638" marT="5638" marB="0" anchor="ctr"/>
                </a:tc>
                <a:tc>
                  <a:txBody>
                    <a:bodyPr/>
                    <a:lstStyle/>
                    <a:p>
                      <a:pPr algn="l" fontAlgn="ctr"/>
                      <a:r>
                        <a:rPr lang="uk-UA" sz="900" u="none" strike="noStrike" dirty="0">
                          <a:effectLst/>
                        </a:rPr>
                        <a:t> </a:t>
                      </a:r>
                      <a:endParaRPr lang="uk-UA" sz="900" b="0" i="0" u="none" strike="noStrike" dirty="0">
                        <a:solidFill>
                          <a:srgbClr val="000000"/>
                        </a:solidFill>
                        <a:effectLst/>
                        <a:latin typeface="Arial" panose="020B0604020202020204" pitchFamily="34" charset="0"/>
                      </a:endParaRPr>
                    </a:p>
                  </a:txBody>
                  <a:tcPr marL="5638" marR="5638" marT="5638" marB="0" anchor="ctr"/>
                </a:tc>
                <a:tc>
                  <a:txBody>
                    <a:bodyPr/>
                    <a:lstStyle/>
                    <a:p>
                      <a:pPr algn="l" fontAlgn="ctr"/>
                      <a:r>
                        <a:rPr lang="uk-UA" sz="900" u="none" strike="noStrike">
                          <a:effectLst/>
                        </a:rPr>
                        <a:t> </a:t>
                      </a:r>
                      <a:endParaRPr lang="uk-UA" sz="900" b="0" i="0" u="none" strike="noStrike">
                        <a:solidFill>
                          <a:srgbClr val="000000"/>
                        </a:solidFill>
                        <a:effectLst/>
                        <a:latin typeface="Arial" panose="020B0604020202020204" pitchFamily="34" charset="0"/>
                      </a:endParaRPr>
                    </a:p>
                  </a:txBody>
                  <a:tcPr marL="5638" marR="5638" marT="5638" marB="0" anchor="ctr"/>
                </a:tc>
                <a:tc>
                  <a:txBody>
                    <a:bodyPr/>
                    <a:lstStyle/>
                    <a:p>
                      <a:pPr algn="ctr" rtl="0" fontAlgn="b"/>
                      <a:r>
                        <a:rPr lang="uk-UA" sz="900" u="none" strike="noStrike" dirty="0">
                          <a:effectLst/>
                        </a:rPr>
                        <a:t> </a:t>
                      </a:r>
                      <a:endParaRPr lang="uk-UA" sz="900" b="0" i="0" u="none" strike="noStrike" dirty="0">
                        <a:solidFill>
                          <a:srgbClr val="000000"/>
                        </a:solidFill>
                        <a:effectLst/>
                        <a:latin typeface="Times New Roman" panose="02020603050405020304" pitchFamily="18" charset="0"/>
                      </a:endParaRPr>
                    </a:p>
                  </a:txBody>
                  <a:tcPr marL="5638" marR="5638" marT="5638" marB="0" anchor="b"/>
                </a:tc>
                <a:tc>
                  <a:txBody>
                    <a:bodyPr/>
                    <a:lstStyle/>
                    <a:p>
                      <a:pPr algn="ctr" rtl="0" fontAlgn="ctr"/>
                      <a:r>
                        <a:rPr lang="uk-UA" sz="900" u="none" strike="noStrike" dirty="0">
                          <a:effectLst/>
                        </a:rPr>
                        <a:t> </a:t>
                      </a:r>
                      <a:endParaRPr lang="uk-UA" sz="900" b="0" i="0" u="none" strike="noStrike" dirty="0">
                        <a:solidFill>
                          <a:srgbClr val="000000"/>
                        </a:solidFill>
                        <a:effectLst/>
                        <a:latin typeface="Times New Roman" panose="02020603050405020304" pitchFamily="18" charset="0"/>
                      </a:endParaRPr>
                    </a:p>
                  </a:txBody>
                  <a:tcPr marL="5638" marR="5638" marT="5638" marB="0" anchor="ctr"/>
                </a:tc>
                <a:extLst>
                  <a:ext uri="{0D108BD9-81ED-4DB2-BD59-A6C34878D82A}">
                    <a16:rowId xmlns:a16="http://schemas.microsoft.com/office/drawing/2014/main" val="2949251514"/>
                  </a:ext>
                </a:extLst>
              </a:tr>
            </a:tbl>
          </a:graphicData>
        </a:graphic>
      </p:graphicFrame>
    </p:spTree>
    <p:extLst>
      <p:ext uri="{BB962C8B-B14F-4D97-AF65-F5344CB8AC3E}">
        <p14:creationId xmlns:p14="http://schemas.microsoft.com/office/powerpoint/2010/main" val="36110356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кутник 4">
            <a:extLst>
              <a:ext uri="{FF2B5EF4-FFF2-40B4-BE49-F238E27FC236}">
                <a16:creationId xmlns:a16="http://schemas.microsoft.com/office/drawing/2014/main" id="{229C967A-9013-443C-90E2-A67599D1A21D}"/>
              </a:ext>
            </a:extLst>
          </p:cNvPr>
          <p:cNvSpPr/>
          <p:nvPr/>
        </p:nvSpPr>
        <p:spPr>
          <a:xfrm>
            <a:off x="456005" y="1829126"/>
            <a:ext cx="11293543" cy="4207886"/>
          </a:xfrm>
          <a:prstGeom prst="rect">
            <a:avLst/>
          </a:prstGeom>
          <a:solidFill>
            <a:srgbClr val="CAE8F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6" name="Rectangle 5">
            <a:extLst>
              <a:ext uri="{FF2B5EF4-FFF2-40B4-BE49-F238E27FC236}">
                <a16:creationId xmlns:a16="http://schemas.microsoft.com/office/drawing/2014/main" id="{1484E07A-E46E-3EC0-48EF-B144458A332B}"/>
              </a:ext>
            </a:extLst>
          </p:cNvPr>
          <p:cNvSpPr/>
          <p:nvPr/>
        </p:nvSpPr>
        <p:spPr>
          <a:xfrm>
            <a:off x="0" y="13973"/>
            <a:ext cx="12192000" cy="98149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25" name="Rectangle 5">
            <a:extLst>
              <a:ext uri="{FF2B5EF4-FFF2-40B4-BE49-F238E27FC236}">
                <a16:creationId xmlns:a16="http://schemas.microsoft.com/office/drawing/2014/main" id="{BE8A19EA-00DE-4181-BAE4-6682D7A68ACE}"/>
              </a:ext>
            </a:extLst>
          </p:cNvPr>
          <p:cNvSpPr/>
          <p:nvPr/>
        </p:nvSpPr>
        <p:spPr>
          <a:xfrm>
            <a:off x="0" y="13973"/>
            <a:ext cx="12192000" cy="981490"/>
          </a:xfrm>
          <a:prstGeom prst="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26" name="Rectangle 3">
            <a:extLst>
              <a:ext uri="{FF2B5EF4-FFF2-40B4-BE49-F238E27FC236}">
                <a16:creationId xmlns:a16="http://schemas.microsoft.com/office/drawing/2014/main" id="{54500094-15B7-4FA1-9B9D-ED106971CC0F}"/>
              </a:ext>
            </a:extLst>
          </p:cNvPr>
          <p:cNvSpPr/>
          <p:nvPr/>
        </p:nvSpPr>
        <p:spPr>
          <a:xfrm>
            <a:off x="0" y="13973"/>
            <a:ext cx="12192000" cy="981490"/>
          </a:xfrm>
          <a:prstGeom prst="rect">
            <a:avLst/>
          </a:prstGeom>
          <a:solidFill>
            <a:schemeClr val="tx2">
              <a:lumMod val="25000"/>
              <a:lumOff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A"/>
          </a:p>
        </p:txBody>
      </p:sp>
      <p:sp>
        <p:nvSpPr>
          <p:cNvPr id="27" name="Заголовок 1">
            <a:extLst>
              <a:ext uri="{FF2B5EF4-FFF2-40B4-BE49-F238E27FC236}">
                <a16:creationId xmlns:a16="http://schemas.microsoft.com/office/drawing/2014/main" id="{9D839ECE-F414-45A8-BD40-49C5E60B565A}"/>
              </a:ext>
            </a:extLst>
          </p:cNvPr>
          <p:cNvSpPr txBox="1">
            <a:spLocks/>
          </p:cNvSpPr>
          <p:nvPr/>
        </p:nvSpPr>
        <p:spPr>
          <a:xfrm>
            <a:off x="168897" y="235397"/>
            <a:ext cx="11788331" cy="538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tabLst>
                <a:tab pos="4395788" algn="l"/>
              </a:tabLst>
            </a:pPr>
            <a:r>
              <a:rPr lang="uk-UA" sz="2800" b="1" dirty="0">
                <a:solidFill>
                  <a:schemeClr val="accent1">
                    <a:lumMod val="50000"/>
                  </a:schemeClr>
                </a:solidFill>
                <a:latin typeface="+mn-lt"/>
              </a:rPr>
              <a:t>СКЛАДОВІ ЧАСТИНИ ЗВІТУ</a:t>
            </a:r>
          </a:p>
        </p:txBody>
      </p:sp>
      <p:sp>
        <p:nvSpPr>
          <p:cNvPr id="28" name="Rectangle 36">
            <a:extLst>
              <a:ext uri="{FF2B5EF4-FFF2-40B4-BE49-F238E27FC236}">
                <a16:creationId xmlns:a16="http://schemas.microsoft.com/office/drawing/2014/main" id="{7A34FC40-3F5F-49B3-803D-E87A4F0C8D93}"/>
              </a:ext>
            </a:extLst>
          </p:cNvPr>
          <p:cNvSpPr/>
          <p:nvPr/>
        </p:nvSpPr>
        <p:spPr>
          <a:xfrm>
            <a:off x="569950" y="1943709"/>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56" name="Rectangle 36">
            <a:extLst>
              <a:ext uri="{FF2B5EF4-FFF2-40B4-BE49-F238E27FC236}">
                <a16:creationId xmlns:a16="http://schemas.microsoft.com/office/drawing/2014/main" id="{CE153C13-F85B-4308-8694-153EB70D8653}"/>
              </a:ext>
            </a:extLst>
          </p:cNvPr>
          <p:cNvSpPr/>
          <p:nvPr/>
        </p:nvSpPr>
        <p:spPr>
          <a:xfrm>
            <a:off x="569950" y="2509069"/>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57" name="Rectangle 36">
            <a:extLst>
              <a:ext uri="{FF2B5EF4-FFF2-40B4-BE49-F238E27FC236}">
                <a16:creationId xmlns:a16="http://schemas.microsoft.com/office/drawing/2014/main" id="{D069150D-95B8-42C8-A2C5-26EA558AB0C5}"/>
              </a:ext>
            </a:extLst>
          </p:cNvPr>
          <p:cNvSpPr/>
          <p:nvPr/>
        </p:nvSpPr>
        <p:spPr>
          <a:xfrm>
            <a:off x="569950" y="3221909"/>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58" name="Rectangle 36">
            <a:extLst>
              <a:ext uri="{FF2B5EF4-FFF2-40B4-BE49-F238E27FC236}">
                <a16:creationId xmlns:a16="http://schemas.microsoft.com/office/drawing/2014/main" id="{F7713296-B10C-4EE7-8CC9-A5639ADBF4E5}"/>
              </a:ext>
            </a:extLst>
          </p:cNvPr>
          <p:cNvSpPr/>
          <p:nvPr/>
        </p:nvSpPr>
        <p:spPr>
          <a:xfrm>
            <a:off x="569950" y="4180550"/>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61" name="Rectangle 36">
            <a:extLst>
              <a:ext uri="{FF2B5EF4-FFF2-40B4-BE49-F238E27FC236}">
                <a16:creationId xmlns:a16="http://schemas.microsoft.com/office/drawing/2014/main" id="{3FAE37BD-81C9-4D34-A6BB-241B6614D7B4}"/>
              </a:ext>
            </a:extLst>
          </p:cNvPr>
          <p:cNvSpPr/>
          <p:nvPr/>
        </p:nvSpPr>
        <p:spPr>
          <a:xfrm>
            <a:off x="569950" y="4981883"/>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62" name="Rectangle 36">
            <a:extLst>
              <a:ext uri="{FF2B5EF4-FFF2-40B4-BE49-F238E27FC236}">
                <a16:creationId xmlns:a16="http://schemas.microsoft.com/office/drawing/2014/main" id="{C3FB3250-68C8-48F1-9D3F-DC7D140D3C37}"/>
              </a:ext>
            </a:extLst>
          </p:cNvPr>
          <p:cNvSpPr/>
          <p:nvPr/>
        </p:nvSpPr>
        <p:spPr>
          <a:xfrm>
            <a:off x="569950" y="5596397"/>
            <a:ext cx="185062" cy="189126"/>
          </a:xfrm>
          <a:prstGeom prst="round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n-UA" dirty="0"/>
          </a:p>
        </p:txBody>
      </p:sp>
      <p:sp>
        <p:nvSpPr>
          <p:cNvPr id="16" name="TextBox 15">
            <a:extLst>
              <a:ext uri="{FF2B5EF4-FFF2-40B4-BE49-F238E27FC236}">
                <a16:creationId xmlns:a16="http://schemas.microsoft.com/office/drawing/2014/main" id="{FAB45576-6049-4DF4-BE11-75ECF13831DB}"/>
              </a:ext>
            </a:extLst>
          </p:cNvPr>
          <p:cNvSpPr txBox="1"/>
          <p:nvPr/>
        </p:nvSpPr>
        <p:spPr>
          <a:xfrm>
            <a:off x="456005" y="1073387"/>
            <a:ext cx="11501224" cy="338554"/>
          </a:xfrm>
          <a:prstGeom prst="rect">
            <a:avLst/>
          </a:prstGeom>
          <a:noFill/>
        </p:spPr>
        <p:txBody>
          <a:bodyPr wrap="square">
            <a:spAutoFit/>
          </a:bodyPr>
          <a:lstStyle/>
          <a:p>
            <a:r>
              <a:rPr lang="ru-RU" sz="1600" dirty="0">
                <a:solidFill>
                  <a:schemeClr val="accent1">
                    <a:lumMod val="50000"/>
                  </a:schemeClr>
                </a:solidFill>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За результатами </a:t>
            </a:r>
            <a:r>
              <a:rPr lang="ru-RU" sz="1600" dirty="0" err="1">
                <a:latin typeface="Times New Roman" panose="02020603050405020304" pitchFamily="18" charset="0"/>
                <a:cs typeface="Times New Roman" panose="02020603050405020304" pitchFamily="18" charset="0"/>
              </a:rPr>
              <a:t>здійсненого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автоматизованого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розподілу</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судових</a:t>
            </a:r>
            <a:r>
              <a:rPr lang="ru-RU" sz="1600" dirty="0">
                <a:latin typeface="Times New Roman" panose="02020603050405020304" pitchFamily="18" charset="0"/>
                <a:cs typeface="Times New Roman" panose="02020603050405020304" pitchFamily="18" charset="0"/>
              </a:rPr>
              <a:t> справ, в </a:t>
            </a:r>
            <a:r>
              <a:rPr lang="ru-RU" sz="1600" dirty="0" err="1">
                <a:latin typeface="Times New Roman" panose="02020603050405020304" pitchFamily="18" charset="0"/>
                <a:cs typeface="Times New Roman" panose="02020603050405020304" pitchFamily="18" charset="0"/>
              </a:rPr>
              <a:t>базі</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даних</a:t>
            </a:r>
            <a:r>
              <a:rPr lang="ru-RU" sz="1600" dirty="0">
                <a:latin typeface="Times New Roman" panose="02020603050405020304" pitchFamily="18" charset="0"/>
                <a:cs typeface="Times New Roman" panose="02020603050405020304" pitchFamily="18" charset="0"/>
              </a:rPr>
              <a:t> автоматично </a:t>
            </a:r>
            <a:r>
              <a:rPr lang="ru-RU" sz="1600" dirty="0" err="1">
                <a:latin typeface="Times New Roman" panose="02020603050405020304" pitchFamily="18" charset="0"/>
                <a:cs typeface="Times New Roman" panose="02020603050405020304" pitchFamily="18" charset="0"/>
              </a:rPr>
              <a:t>створюється</a:t>
            </a:r>
            <a:r>
              <a:rPr lang="ru-RU" sz="1600" dirty="0">
                <a:latin typeface="Times New Roman" panose="02020603050405020304" pitchFamily="18" charset="0"/>
                <a:cs typeface="Times New Roman" panose="02020603050405020304" pitchFamily="18" charset="0"/>
              </a:rPr>
              <a:t> Протокол.</a:t>
            </a:r>
            <a:endParaRPr lang="uk-UA" sz="1600" dirty="0">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EA64CFED-A34B-47B2-9798-0B55B7A76542}"/>
              </a:ext>
            </a:extLst>
          </p:cNvPr>
          <p:cNvSpPr txBox="1"/>
          <p:nvPr/>
        </p:nvSpPr>
        <p:spPr>
          <a:xfrm>
            <a:off x="3359191" y="1447040"/>
            <a:ext cx="5407741" cy="338554"/>
          </a:xfrm>
          <a:prstGeom prst="rect">
            <a:avLst/>
          </a:prstGeom>
          <a:noFill/>
        </p:spPr>
        <p:txBody>
          <a:bodyPr wrap="square">
            <a:spAutoFit/>
          </a:bodyPr>
          <a:lstStyle/>
          <a:p>
            <a:pPr algn="ctr"/>
            <a:r>
              <a:rPr lang="ru-RU" sz="1600" b="1" dirty="0">
                <a:solidFill>
                  <a:schemeClr val="tx2">
                    <a:lumMod val="90000"/>
                    <a:lumOff val="10000"/>
                  </a:schemeClr>
                </a:solidFill>
              </a:rPr>
              <a:t>У </a:t>
            </a:r>
            <a:r>
              <a:rPr lang="ru-RU" sz="1600" b="1" dirty="0" err="1">
                <a:solidFill>
                  <a:schemeClr val="tx2">
                    <a:lumMod val="90000"/>
                    <a:lumOff val="10000"/>
                  </a:schemeClr>
                </a:solidFill>
              </a:rPr>
              <a:t>Протоколі</a:t>
            </a:r>
            <a:r>
              <a:rPr lang="ru-RU" sz="1600" b="1" dirty="0">
                <a:solidFill>
                  <a:schemeClr val="tx2">
                    <a:lumMod val="90000"/>
                    <a:lumOff val="10000"/>
                  </a:schemeClr>
                </a:solidFill>
              </a:rPr>
              <a:t> </a:t>
            </a:r>
            <a:r>
              <a:rPr lang="ru-RU" sz="1600" b="1" dirty="0" err="1">
                <a:solidFill>
                  <a:schemeClr val="tx2">
                    <a:lumMod val="90000"/>
                    <a:lumOff val="10000"/>
                  </a:schemeClr>
                </a:solidFill>
              </a:rPr>
              <a:t>містяться</a:t>
            </a:r>
            <a:r>
              <a:rPr lang="ru-RU" sz="1600" b="1" dirty="0">
                <a:solidFill>
                  <a:schemeClr val="tx2">
                    <a:lumMod val="90000"/>
                    <a:lumOff val="10000"/>
                  </a:schemeClr>
                </a:solidFill>
              </a:rPr>
              <a:t> </a:t>
            </a:r>
            <a:r>
              <a:rPr lang="ru-RU" sz="1600" b="1" dirty="0" err="1">
                <a:solidFill>
                  <a:schemeClr val="tx2">
                    <a:lumMod val="90000"/>
                    <a:lumOff val="10000"/>
                  </a:schemeClr>
                </a:solidFill>
              </a:rPr>
              <a:t>такі</a:t>
            </a:r>
            <a:r>
              <a:rPr lang="ru-RU" sz="1600" b="1" dirty="0">
                <a:solidFill>
                  <a:schemeClr val="tx2">
                    <a:lumMod val="90000"/>
                    <a:lumOff val="10000"/>
                  </a:schemeClr>
                </a:solidFill>
              </a:rPr>
              <a:t> </a:t>
            </a:r>
            <a:r>
              <a:rPr lang="ru-RU" sz="1600" b="1" dirty="0" err="1">
                <a:solidFill>
                  <a:schemeClr val="tx2">
                    <a:lumMod val="90000"/>
                    <a:lumOff val="10000"/>
                  </a:schemeClr>
                </a:solidFill>
              </a:rPr>
              <a:t>відомості</a:t>
            </a:r>
            <a:r>
              <a:rPr lang="ru-RU" sz="1600" b="1" dirty="0">
                <a:solidFill>
                  <a:schemeClr val="tx2">
                    <a:lumMod val="90000"/>
                    <a:lumOff val="10000"/>
                  </a:schemeClr>
                </a:solidFill>
              </a:rPr>
              <a:t>: </a:t>
            </a:r>
            <a:endParaRPr lang="uk-UA" sz="1600" b="1" dirty="0">
              <a:solidFill>
                <a:schemeClr val="tx2">
                  <a:lumMod val="90000"/>
                  <a:lumOff val="10000"/>
                </a:schemeClr>
              </a:solidFill>
            </a:endParaRPr>
          </a:p>
        </p:txBody>
      </p:sp>
      <p:sp>
        <p:nvSpPr>
          <p:cNvPr id="20" name="TextBox 19">
            <a:extLst>
              <a:ext uri="{FF2B5EF4-FFF2-40B4-BE49-F238E27FC236}">
                <a16:creationId xmlns:a16="http://schemas.microsoft.com/office/drawing/2014/main" id="{08447DB7-BA55-42EC-87FB-A93832E2DD32}"/>
              </a:ext>
            </a:extLst>
          </p:cNvPr>
          <p:cNvSpPr txBox="1"/>
          <p:nvPr/>
        </p:nvSpPr>
        <p:spPr>
          <a:xfrm>
            <a:off x="823456" y="1770134"/>
            <a:ext cx="10912538" cy="4090222"/>
          </a:xfrm>
          <a:prstGeom prst="rect">
            <a:avLst/>
          </a:prstGeom>
          <a:noFill/>
        </p:spPr>
        <p:txBody>
          <a:bodyPr wrap="square">
            <a:spAutoFit/>
          </a:bodyPr>
          <a:lstStyle/>
          <a:p>
            <a:pPr algn="just">
              <a:lnSpc>
                <a:spcPct val="150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дата, час початку та закінчення автоматизованого розподілу</a:t>
            </a:r>
          </a:p>
          <a:p>
            <a:pPr algn="just">
              <a:lnSpc>
                <a:spcPct val="150000"/>
              </a:lnSpc>
              <a:spcAft>
                <a:spcPts val="800"/>
              </a:spcAft>
            </a:pPr>
            <a:endParaRPr lang="uk-UA" sz="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перелік справ для розподілу (номер судової справи (єдиний унікальний номер судової справи, номер провадження             (за наявності)), ідентифікатор справи, дата надходження, тип картки справи (Справа/КДМ)), ознака поєднаних справ/КДМ </a:t>
            </a:r>
          </a:p>
          <a:p>
            <a:pPr algn="just">
              <a:spcAft>
                <a:spcPts val="800"/>
              </a:spcAft>
            </a:pPr>
            <a:endParaRPr lang="uk-UA" sz="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інформація про визначення списку судів для участі в автоматизованому розподілі, із вказанням відсоткового співвідношення кількості справ на кожен суд, числове значення квоти (кількості справ) на кожен суд згідно з відсотковим співвідношенням</a:t>
            </a:r>
            <a:endParaRPr lang="uk-UA" sz="16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endParaRPr lang="uk-UA" sz="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інформація про визначення суду по кожній справі із переліку наборів даних (із зазначенням переліку судів, які брали участь у розподілі даної справи, максимуму випадкового числа (від 1 до n), саме випадкове число)</a:t>
            </a:r>
          </a:p>
          <a:p>
            <a:pPr algn="just">
              <a:spcAft>
                <a:spcPts val="800"/>
              </a:spcAft>
            </a:pPr>
            <a:endParaRPr lang="uk-UA" sz="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перелік інших справ для передачі у зв`язку з поєднанням</a:t>
            </a:r>
          </a:p>
          <a:p>
            <a:pPr algn="just">
              <a:lnSpc>
                <a:spcPct val="150000"/>
              </a:lnSpc>
              <a:spcAft>
                <a:spcPts val="800"/>
              </a:spcAft>
            </a:pPr>
            <a:endParaRPr lang="uk-UA" sz="2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прізвище, ініціали та посада уповноваженої особи</a:t>
            </a:r>
          </a:p>
        </p:txBody>
      </p:sp>
      <p:sp>
        <p:nvSpPr>
          <p:cNvPr id="23" name="TextBox 22">
            <a:extLst>
              <a:ext uri="{FF2B5EF4-FFF2-40B4-BE49-F238E27FC236}">
                <a16:creationId xmlns:a16="http://schemas.microsoft.com/office/drawing/2014/main" id="{24B97EB4-26A0-4D1D-B946-D38C882A961E}"/>
              </a:ext>
            </a:extLst>
          </p:cNvPr>
          <p:cNvSpPr txBox="1"/>
          <p:nvPr/>
        </p:nvSpPr>
        <p:spPr>
          <a:xfrm>
            <a:off x="442452" y="6056352"/>
            <a:ext cx="11293542" cy="606256"/>
          </a:xfrm>
          <a:prstGeom prst="rect">
            <a:avLst/>
          </a:prstGeom>
          <a:noFill/>
        </p:spPr>
        <p:txBody>
          <a:bodyPr wrap="square">
            <a:spAutoFit/>
          </a:bodyPr>
          <a:lstStyle/>
          <a:p>
            <a:pPr indent="449580" algn="just">
              <a:lnSpc>
                <a:spcPct val="107000"/>
              </a:lnSpc>
              <a:spcAft>
                <a:spcPts val="800"/>
              </a:spcAft>
            </a:pPr>
            <a:r>
              <a:rPr lang="uk-UA" sz="1600" dirty="0">
                <a:effectLst/>
                <a:latin typeface="Times New Roman" panose="02020603050405020304" pitchFamily="18" charset="0"/>
                <a:ea typeface="Calibri" panose="020F0502020204030204" pitchFamily="34" charset="0"/>
                <a:cs typeface="Times New Roman" panose="02020603050405020304" pitchFamily="18" charset="0"/>
              </a:rPr>
              <a:t>Після завершення автоматизованого розподілу судових справ, передаються судові справи до судів, визначених за результатами автоматизованого розподілу.</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54775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6"/>
                                        </p:tgtEl>
                                        <p:attrNameLst>
                                          <p:attrName>style.visibility</p:attrName>
                                        </p:attrNameLst>
                                      </p:cBhvr>
                                      <p:to>
                                        <p:strVal val="visible"/>
                                      </p:to>
                                    </p:set>
                                    <p:anim calcmode="lin" valueType="num">
                                      <p:cBhvr additive="base">
                                        <p:cTn id="11" dur="500" fill="hold"/>
                                        <p:tgtEl>
                                          <p:spTgt spid="56"/>
                                        </p:tgtEl>
                                        <p:attrNameLst>
                                          <p:attrName>ppt_x</p:attrName>
                                        </p:attrNameLst>
                                      </p:cBhvr>
                                      <p:tavLst>
                                        <p:tav tm="0">
                                          <p:val>
                                            <p:strVal val="#ppt_x"/>
                                          </p:val>
                                        </p:tav>
                                        <p:tav tm="100000">
                                          <p:val>
                                            <p:strVal val="#ppt_x"/>
                                          </p:val>
                                        </p:tav>
                                      </p:tavLst>
                                    </p:anim>
                                    <p:anim calcmode="lin" valueType="num">
                                      <p:cBhvr additive="base">
                                        <p:cTn id="12" dur="500" fill="hold"/>
                                        <p:tgtEl>
                                          <p:spTgt spid="5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anim calcmode="lin" valueType="num">
                                      <p:cBhvr additive="base">
                                        <p:cTn id="15" dur="500" fill="hold"/>
                                        <p:tgtEl>
                                          <p:spTgt spid="57"/>
                                        </p:tgtEl>
                                        <p:attrNameLst>
                                          <p:attrName>ppt_x</p:attrName>
                                        </p:attrNameLst>
                                      </p:cBhvr>
                                      <p:tavLst>
                                        <p:tav tm="0">
                                          <p:val>
                                            <p:strVal val="#ppt_x"/>
                                          </p:val>
                                        </p:tav>
                                        <p:tav tm="100000">
                                          <p:val>
                                            <p:strVal val="#ppt_x"/>
                                          </p:val>
                                        </p:tav>
                                      </p:tavLst>
                                    </p:anim>
                                    <p:anim calcmode="lin" valueType="num">
                                      <p:cBhvr additive="base">
                                        <p:cTn id="16" dur="500" fill="hold"/>
                                        <p:tgtEl>
                                          <p:spTgt spid="5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anim calcmode="lin" valueType="num">
                                      <p:cBhvr additive="base">
                                        <p:cTn id="19" dur="500" fill="hold"/>
                                        <p:tgtEl>
                                          <p:spTgt spid="58"/>
                                        </p:tgtEl>
                                        <p:attrNameLst>
                                          <p:attrName>ppt_x</p:attrName>
                                        </p:attrNameLst>
                                      </p:cBhvr>
                                      <p:tavLst>
                                        <p:tav tm="0">
                                          <p:val>
                                            <p:strVal val="#ppt_x"/>
                                          </p:val>
                                        </p:tav>
                                        <p:tav tm="100000">
                                          <p:val>
                                            <p:strVal val="#ppt_x"/>
                                          </p:val>
                                        </p:tav>
                                      </p:tavLst>
                                    </p:anim>
                                    <p:anim calcmode="lin" valueType="num">
                                      <p:cBhvr additive="base">
                                        <p:cTn id="20" dur="500" fill="hold"/>
                                        <p:tgtEl>
                                          <p:spTgt spid="5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anim calcmode="lin" valueType="num">
                                      <p:cBhvr additive="base">
                                        <p:cTn id="23" dur="500" fill="hold"/>
                                        <p:tgtEl>
                                          <p:spTgt spid="61"/>
                                        </p:tgtEl>
                                        <p:attrNameLst>
                                          <p:attrName>ppt_x</p:attrName>
                                        </p:attrNameLst>
                                      </p:cBhvr>
                                      <p:tavLst>
                                        <p:tav tm="0">
                                          <p:val>
                                            <p:strVal val="#ppt_x"/>
                                          </p:val>
                                        </p:tav>
                                        <p:tav tm="100000">
                                          <p:val>
                                            <p:strVal val="#ppt_x"/>
                                          </p:val>
                                        </p:tav>
                                      </p:tavLst>
                                    </p:anim>
                                    <p:anim calcmode="lin" valueType="num">
                                      <p:cBhvr additive="base">
                                        <p:cTn id="24" dur="500" fill="hold"/>
                                        <p:tgtEl>
                                          <p:spTgt spid="6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additive="base">
                                        <p:cTn id="27" dur="500" fill="hold"/>
                                        <p:tgtEl>
                                          <p:spTgt spid="62"/>
                                        </p:tgtEl>
                                        <p:attrNameLst>
                                          <p:attrName>ppt_x</p:attrName>
                                        </p:attrNameLst>
                                      </p:cBhvr>
                                      <p:tavLst>
                                        <p:tav tm="0">
                                          <p:val>
                                            <p:strVal val="#ppt_x"/>
                                          </p:val>
                                        </p:tav>
                                        <p:tav tm="100000">
                                          <p:val>
                                            <p:strVal val="#ppt_x"/>
                                          </p:val>
                                        </p:tav>
                                      </p:tavLst>
                                    </p:anim>
                                    <p:anim calcmode="lin" valueType="num">
                                      <p:cBhvr additive="base">
                                        <p:cTn id="2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6" grpId="0" animBg="1"/>
      <p:bldP spid="57" grpId="0" animBg="1"/>
      <p:bldP spid="58" grpId="0" animBg="1"/>
      <p:bldP spid="61" grpId="0" animBg="1"/>
      <p:bldP spid="62"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Стандартная">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E20024ACCD55448D7628CA7D65AF71" ma:contentTypeVersion="8" ma:contentTypeDescription="Create a new document." ma:contentTypeScope="" ma:versionID="8f0412f0612f96cf1a0105869f0d2446">
  <xsd:schema xmlns:xsd="http://www.w3.org/2001/XMLSchema" xmlns:xs="http://www.w3.org/2001/XMLSchema" xmlns:p="http://schemas.microsoft.com/office/2006/metadata/properties" xmlns:ns2="71a30bff-9a21-4617-a774-80e99b2950de" targetNamespace="http://schemas.microsoft.com/office/2006/metadata/properties" ma:root="true" ma:fieldsID="7c530d833164d7920d72de3e3b969e76" ns2:_="">
    <xsd:import namespace="71a30bff-9a21-4617-a774-80e99b2950d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30bff-9a21-4617-a774-80e99b2950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A1C484-74B2-4F4A-8760-2A31D4B2DF20}">
  <ds:schemaRefs>
    <ds:schemaRef ds:uri="71a30bff-9a21-4617-a774-80e99b2950d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4C2293E-BB84-4055-962F-7E78255013A5}">
  <ds:schemaRef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71a30bff-9a21-4617-a774-80e99b2950de"/>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DCDAA03-A2CD-417E-9C84-C958552292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TM03457475[[fn=Рамка]]</Template>
  <TotalTime>3276</TotalTime>
  <Words>759</Words>
  <Application>Microsoft Office PowerPoint</Application>
  <PresentationFormat>Широкоэкранный</PresentationFormat>
  <Paragraphs>182</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Aptos</vt:lpstr>
      <vt:lpstr>Aptos Display</vt:lpstr>
      <vt:lpstr>Arial</vt:lpstr>
      <vt:lpstr>Calibri</vt:lpstr>
      <vt:lpstr>Times New Roman</vt:lpstr>
      <vt:lpstr>Тема Office</vt:lpstr>
      <vt:lpstr>Перерозподіл справ ОАСК  на окружні суди України </vt:lpstr>
      <vt:lpstr>Презентация PowerPoint</vt:lpstr>
      <vt:lpstr>Презентация PowerPoint</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Проєкти ДСА</dc:title>
  <dc:subject/>
  <dc:creator>Sapelnikov Leonid</dc:creator>
  <cp:keywords/>
  <dc:description/>
  <cp:lastModifiedBy>Пастухова Валентина Миколаївна</cp:lastModifiedBy>
  <cp:revision>13</cp:revision>
  <cp:lastPrinted>2024-07-11T08:48:34Z</cp:lastPrinted>
  <dcterms:created xsi:type="dcterms:W3CDTF">2024-04-01T05:22:33Z</dcterms:created>
  <dcterms:modified xsi:type="dcterms:W3CDTF">2024-09-08T11:20:28Z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0x0101001FE20024ACCD55448D7628CA7D65AF71</vt:lpwstr>
  </property>
</Properties>
</file>