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1.xml" ContentType="application/vnd.openxmlformats-officedocument.presentationml.notesSl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6.xml" ContentType="application/vnd.openxmlformats-officedocument.drawingml.chartshape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17" r:id="rId2"/>
    <p:sldId id="263" r:id="rId3"/>
    <p:sldId id="257" r:id="rId4"/>
    <p:sldId id="262" r:id="rId5"/>
    <p:sldId id="264" r:id="rId6"/>
    <p:sldId id="268" r:id="rId7"/>
    <p:sldId id="269" r:id="rId8"/>
    <p:sldId id="312" r:id="rId9"/>
    <p:sldId id="270" r:id="rId10"/>
    <p:sldId id="271" r:id="rId11"/>
    <p:sldId id="313" r:id="rId12"/>
    <p:sldId id="272" r:id="rId13"/>
    <p:sldId id="314" r:id="rId14"/>
    <p:sldId id="275" r:id="rId15"/>
    <p:sldId id="315" r:id="rId16"/>
    <p:sldId id="276" r:id="rId17"/>
    <p:sldId id="277" r:id="rId18"/>
    <p:sldId id="273" r:id="rId19"/>
    <p:sldId id="307" r:id="rId20"/>
    <p:sldId id="311" r:id="rId2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407F"/>
    <a:srgbClr val="F7CA22"/>
    <a:srgbClr val="F8F8F8"/>
    <a:srgbClr val="EAEAEA"/>
    <a:srgbClr val="E6E6E6"/>
    <a:srgbClr val="2B6DBA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40" autoAdjust="0"/>
  </p:normalViewPr>
  <p:slideViewPr>
    <p:cSldViewPr snapToGrid="0">
      <p:cViewPr varScale="1">
        <p:scale>
          <a:sx n="86" d="100"/>
          <a:sy n="86" d="100"/>
        </p:scale>
        <p:origin x="4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ykhailo_II\Desktop\&#1043;&#1088;&#1072;&#1092;&#1110;&#1082;&#1080;%20&#1079;&#1074;&#1110;&#1090;\&#1043;&#1088;&#1072;&#1092;&#1110;&#1082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4544\Desktop\&#1044;&#1057;&#1040;%20&#1059;&#1082;&#1088;&#1072;&#1111;&#1085;&#1080;\234324234\&#1050;&#1085;&#1080;&#1075;&#1072;1.xlsx" TargetMode="Externa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6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ykhailo_II\Desktop\&#1043;&#1088;&#1072;&#1092;&#1110;&#1082;&#1080;%20&#1079;&#1074;&#1110;&#1090;\&#1043;&#1088;&#1072;&#1092;&#1110;&#1082;&#1080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ykhailo_II\Desktop\&#1043;&#1088;&#1072;&#1092;&#1110;&#1082;&#1080;%20&#1079;&#1074;&#1110;&#1090;\&#1043;&#1088;&#1072;&#1092;&#1110;&#1082;&#1080;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ykhailo_II\Desktop\&#1043;&#1088;&#1072;&#1092;&#1110;&#1082;&#1080;%20&#1079;&#1074;&#1110;&#1090;\&#1043;&#1088;&#1072;&#1092;&#1110;&#1082;&#1080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ykhailo_II\Desktop\&#1043;&#1088;&#1072;&#1092;&#1110;&#1082;&#1080;%20&#1079;&#1074;&#1110;&#1090;\&#1043;&#1088;&#1072;&#1092;&#1110;&#1082;&#1080;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24544\Downloads\&#1043;&#1088;&#1072;&#1092;&#1110;&#1082;&#1080;%20(1)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ykhailo_II\Desktop\&#1043;&#1088;&#1072;&#1092;&#1110;&#1082;&#1080;%20&#1079;&#1074;&#1110;&#1090;\&#1043;&#1088;&#1072;&#1092;&#1110;&#1082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24544\Desktop\&#1044;&#1057;&#1040;%20&#1059;&#1082;&#1088;&#1072;&#1111;&#1085;&#1080;\234324234\&#1043;&#1088;&#1072;&#1092;&#1110;&#1082;&#1080;%20&#1079;&#1074;&#1110;&#1090;11111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ykhailo_II\Desktop\&#1043;&#1088;&#1072;&#1092;&#1110;&#1082;&#1080;%20&#1079;&#1074;&#1110;&#1090;\&#1043;&#1088;&#1072;&#1092;&#1110;&#1082;&#1080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ykhailo_II\Downloads\&#1050;&#1072;&#1076;&#1088;&#1080;%20&#1055;&#1088;&#1072;&#1094;&#1110;&#1074;&#1085;&#1080;&#1082;&#1080;%20&#1072;&#1087;&#1072;&#1088;&#1072;&#1090;&#1110;&#1074;%20+&#1050;&#1050;%20(2)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G:\&#1052;&#1110;&#1081;%20&#1076;&#1080;&#1089;&#1082;\!&#1056;&#1040;&#1061;&#1059;&#1053;&#1050;&#1054;&#1042;&#1040;%20&#1055;&#1040;&#1051;&#1040;&#1058;&#1040;\&#1052;&#1054;&#1031;%20&#1040;&#1059;&#1044;&#1048;&#1058;&#1048;\1%20&#1047;&#1040;&#1056;&#1055;&#1051;&#1040;&#1058;&#1040;%20&#1044;-&#1057;\&#1042;&#1089;&#1103;%20&#1059;&#1082;&#1088;&#1072;&#1111;&#1085;&#1072;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ykhailo_II\Desktop\&#1043;&#1088;&#1072;&#1092;&#1110;&#1082;&#1080;%20&#1079;&#1074;&#1110;&#1090;\&#1043;&#1088;&#1072;&#1092;&#1110;&#1082;&#1080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ykhailo_II\Desktop\&#1043;&#1088;&#1072;&#1092;&#1110;&#1082;&#1080;%20&#1079;&#1074;&#1110;&#1090;\&#1043;&#1088;&#1072;&#1092;&#1110;&#1082;&#1080;.xlsx" TargetMode="Externa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885780623820181E-2"/>
          <c:y val="3.8095965290948733E-2"/>
          <c:w val="0.95422843875235963"/>
          <c:h val="0.770186702953732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'25,2'!$B$1</c:f>
              <c:strCache>
                <c:ptCount val="1"/>
                <c:pt idx="0">
                  <c:v>Потреба в бюджетних коштах, млн грн</c:v>
                </c:pt>
              </c:strCache>
            </c:strRef>
          </c:tx>
          <c:spPr>
            <a:solidFill>
              <a:srgbClr val="0B407F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5.5412313150470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D1-4A08-A2DD-A937D9857701}"/>
                </c:ext>
              </c:extLst>
            </c:dLbl>
            <c:dLbl>
              <c:idx val="1"/>
              <c:layout>
                <c:manualLayout>
                  <c:x val="0"/>
                  <c:y val="5.54123131504707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D1-4A08-A2DD-A937D9857701}"/>
                </c:ext>
              </c:extLst>
            </c:dLbl>
            <c:dLbl>
              <c:idx val="2"/>
              <c:layout>
                <c:manualLayout>
                  <c:x val="0"/>
                  <c:y val="5.9315856699786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6D1-4A08-A2DD-A937D9857701}"/>
                </c:ext>
              </c:extLst>
            </c:dLbl>
            <c:dLbl>
              <c:idx val="3"/>
              <c:layout>
                <c:manualLayout>
                  <c:x val="-2.9855718647370965E-4"/>
                  <c:y val="5.51759831606804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6D1-4A08-A2DD-A937D9857701}"/>
                </c:ext>
              </c:extLst>
            </c:dLbl>
            <c:dLbl>
              <c:idx val="4"/>
              <c:layout>
                <c:manualLayout>
                  <c:x val="-2.2529270755888963E-3"/>
                  <c:y val="6.5567166528384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6D1-4A08-A2DD-A937D9857701}"/>
                </c:ext>
              </c:extLst>
            </c:dLbl>
            <c:dLbl>
              <c:idx val="5"/>
              <c:layout>
                <c:manualLayout>
                  <c:x val="2.2529270755888963E-3"/>
                  <c:y val="7.03081902563277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6D1-4A08-A2DD-A937D9857701}"/>
                </c:ext>
              </c:extLst>
            </c:dLbl>
            <c:dLbl>
              <c:idx val="6"/>
              <c:layout>
                <c:manualLayout>
                  <c:x val="0"/>
                  <c:y val="7.1818179931840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6D1-4A08-A2DD-A937D9857701}"/>
                </c:ext>
              </c:extLst>
            </c:dLbl>
            <c:dLbl>
              <c:idx val="7"/>
              <c:layout>
                <c:manualLayout>
                  <c:x val="3.7334784568128515E-4"/>
                  <c:y val="5.2802589543925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6D1-4A08-A2DD-A937D9857701}"/>
                </c:ext>
              </c:extLst>
            </c:dLbl>
            <c:dLbl>
              <c:idx val="8"/>
              <c:layout>
                <c:manualLayout>
                  <c:x val="1.8675583329380352E-4"/>
                  <c:y val="5.62658591158299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6D1-4A08-A2DD-A937D9857701}"/>
                </c:ext>
              </c:extLst>
            </c:dLbl>
            <c:dLbl>
              <c:idx val="9"/>
              <c:layout>
                <c:manualLayout>
                  <c:x val="1.1205349997632788E-4"/>
                  <c:y val="5.4558767185111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6D1-4A08-A2DD-A937D9857701}"/>
                </c:ext>
              </c:extLst>
            </c:dLbl>
            <c:dLbl>
              <c:idx val="10"/>
              <c:layout>
                <c:manualLayout>
                  <c:x val="0"/>
                  <c:y val="5.54123131504708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6D1-4A08-A2DD-A937D9857701}"/>
                </c:ext>
              </c:extLst>
            </c:dLbl>
            <c:dLbl>
              <c:idx val="11"/>
              <c:layout>
                <c:manualLayout>
                  <c:x val="-1.5257010832255723E-16"/>
                  <c:y val="5.8875582722375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6D1-4A08-A2DD-A937D985770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baseline="0">
                    <a:solidFill>
                      <a:schemeClr val="bg1"/>
                    </a:solidFill>
                    <a:latin typeface="Montserrat" panose="00000500000000000000" pitchFamily="2" charset="-52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'25,2'!$A$2:$A$13</c:f>
              <c:strCach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 *</c:v>
                </c:pt>
              </c:strCache>
            </c:strRef>
          </c:cat>
          <c:val>
            <c:numRef>
              <c:f>'25,2'!$B$2:$B$13</c:f>
              <c:numCache>
                <c:formatCode>#\ ##0.0</c:formatCode>
                <c:ptCount val="12"/>
                <c:pt idx="0">
                  <c:v>10619.8</c:v>
                </c:pt>
                <c:pt idx="1">
                  <c:v>11780.4</c:v>
                </c:pt>
                <c:pt idx="2">
                  <c:v>12103.7</c:v>
                </c:pt>
                <c:pt idx="3">
                  <c:v>17310.8</c:v>
                </c:pt>
                <c:pt idx="4">
                  <c:v>21785.5</c:v>
                </c:pt>
                <c:pt idx="5">
                  <c:v>24368.2</c:v>
                </c:pt>
                <c:pt idx="6">
                  <c:v>40754.6</c:v>
                </c:pt>
                <c:pt idx="7">
                  <c:v>26691.599999999999</c:v>
                </c:pt>
                <c:pt idx="8">
                  <c:v>33710.1</c:v>
                </c:pt>
                <c:pt idx="9">
                  <c:v>36042</c:v>
                </c:pt>
                <c:pt idx="10">
                  <c:v>36278</c:v>
                </c:pt>
                <c:pt idx="11">
                  <c:v>38219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26D1-4A08-A2DD-A937D9857701}"/>
            </c:ext>
          </c:extLst>
        </c:ser>
        <c:ser>
          <c:idx val="1"/>
          <c:order val="1"/>
          <c:tx>
            <c:strRef>
              <c:f>'25,2'!$C$1</c:f>
              <c:strCache>
                <c:ptCount val="1"/>
                <c:pt idx="0">
                  <c:v>Бюджетні призначення, млн грн</c:v>
                </c:pt>
              </c:strCache>
            </c:strRef>
          </c:tx>
          <c:spPr>
            <a:solidFill>
              <a:srgbClr val="E6F0F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3.733478456813567E-4"/>
                  <c:y val="6.49485759008250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6D1-4A08-A2DD-A937D9857701}"/>
                </c:ext>
              </c:extLst>
            </c:dLbl>
            <c:dLbl>
              <c:idx val="1"/>
              <c:layout>
                <c:manualLayout>
                  <c:x val="4.1069901234013742E-4"/>
                  <c:y val="5.9729128687734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6D1-4A08-A2DD-A937D9857701}"/>
                </c:ext>
              </c:extLst>
            </c:dLbl>
            <c:dLbl>
              <c:idx val="2"/>
              <c:layout>
                <c:manualLayout>
                  <c:x val="2.9864551236377142E-4"/>
                  <c:y val="5.97291286877344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6D1-4A08-A2DD-A937D9857701}"/>
                </c:ext>
              </c:extLst>
            </c:dLbl>
            <c:dLbl>
              <c:idx val="3"/>
              <c:layout>
                <c:manualLayout>
                  <c:x val="2.4912245235965175E-3"/>
                  <c:y val="6.67047535420111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6D1-4A08-A2DD-A937D9857701}"/>
                </c:ext>
              </c:extLst>
            </c:dLbl>
            <c:dLbl>
              <c:idx val="4"/>
              <c:layout>
                <c:manualLayout>
                  <c:x val="3.7334784568136147E-4"/>
                  <c:y val="5.9778214398202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6D1-4A08-A2DD-A937D9857701}"/>
                </c:ext>
              </c:extLst>
            </c:dLbl>
            <c:dLbl>
              <c:idx val="5"/>
              <c:layout>
                <c:manualLayout>
                  <c:x val="4.1069901234006115E-4"/>
                  <c:y val="5.9827300108670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6D1-4A08-A2DD-A937D9857701}"/>
                </c:ext>
              </c:extLst>
            </c:dLbl>
            <c:dLbl>
              <c:idx val="6"/>
              <c:layout>
                <c:manualLayout>
                  <c:x val="5.6976911245273151E-4"/>
                  <c:y val="5.5363227440002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6D1-4A08-A2DD-A937D9857701}"/>
                </c:ext>
              </c:extLst>
            </c:dLbl>
            <c:dLbl>
              <c:idx val="7"/>
              <c:layout>
                <c:manualLayout>
                  <c:x val="4.7164038952016927E-4"/>
                  <c:y val="6.0631760363561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6D1-4A08-A2DD-A937D9857701}"/>
                </c:ext>
              </c:extLst>
            </c:dLbl>
            <c:dLbl>
              <c:idx val="8"/>
              <c:layout>
                <c:manualLayout>
                  <c:x val="2.5895170674354018E-3"/>
                  <c:y val="6.14853063289206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6D1-4A08-A2DD-A937D9857701}"/>
                </c:ext>
              </c:extLst>
            </c:dLbl>
            <c:dLbl>
              <c:idx val="9"/>
              <c:layout>
                <c:manualLayout>
                  <c:x val="-2.2189541771629614E-3"/>
                  <c:y val="6.05826746530934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6D1-4A08-A2DD-A937D9857701}"/>
                </c:ext>
              </c:extLst>
            </c:dLbl>
            <c:dLbl>
              <c:idx val="10"/>
              <c:layout>
                <c:manualLayout>
                  <c:x val="0"/>
                  <c:y val="5.8875582722375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6D1-4A08-A2DD-A937D9857701}"/>
                </c:ext>
              </c:extLst>
            </c:dLbl>
            <c:dLbl>
              <c:idx val="11"/>
              <c:layout>
                <c:manualLayout>
                  <c:x val="0"/>
                  <c:y val="6.23388522942796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22 705,3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6D1-4A08-A2DD-A937D985770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0B407F"/>
                    </a:solidFill>
                    <a:latin typeface="Montserrat" panose="00000500000000000000" pitchFamily="2" charset="-52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'25,2'!$A$2:$A$13</c:f>
              <c:strCach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 *</c:v>
                </c:pt>
              </c:strCache>
            </c:strRef>
          </c:cat>
          <c:val>
            <c:numRef>
              <c:f>'25,2'!$C$2:$C$13</c:f>
              <c:numCache>
                <c:formatCode>#\ ##0.0</c:formatCode>
                <c:ptCount val="12"/>
                <c:pt idx="0">
                  <c:v>3760</c:v>
                </c:pt>
                <c:pt idx="1">
                  <c:v>5313.2</c:v>
                </c:pt>
                <c:pt idx="2">
                  <c:v>8632.1</c:v>
                </c:pt>
                <c:pt idx="3">
                  <c:v>13487.3</c:v>
                </c:pt>
                <c:pt idx="4">
                  <c:v>14112.3</c:v>
                </c:pt>
                <c:pt idx="5">
                  <c:v>15699.8</c:v>
                </c:pt>
                <c:pt idx="6">
                  <c:v>16395.2</c:v>
                </c:pt>
                <c:pt idx="7">
                  <c:v>19035.400000000001</c:v>
                </c:pt>
                <c:pt idx="8">
                  <c:v>17324.5</c:v>
                </c:pt>
                <c:pt idx="9">
                  <c:v>20601.2</c:v>
                </c:pt>
                <c:pt idx="10">
                  <c:v>22110</c:v>
                </c:pt>
                <c:pt idx="11">
                  <c:v>22705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26D1-4A08-A2DD-A937D98577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"/>
        <c:overlap val="100"/>
        <c:axId val="2115081743"/>
        <c:axId val="2115078415"/>
      </c:barChart>
      <c:lineChart>
        <c:grouping val="standard"/>
        <c:varyColors val="0"/>
        <c:ser>
          <c:idx val="2"/>
          <c:order val="2"/>
          <c:tx>
            <c:strRef>
              <c:f>'25,2'!$D$1</c:f>
              <c:strCache>
                <c:ptCount val="1"/>
                <c:pt idx="0">
                  <c:v>Забезпечення потреби, відс.</c:v>
                </c:pt>
              </c:strCache>
            </c:strRef>
          </c:tx>
          <c:spPr>
            <a:ln w="28575" cap="rnd">
              <a:solidFill>
                <a:srgbClr val="F7CA22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rgbClr val="F7CA22"/>
              </a:solidFill>
              <a:ln w="0">
                <a:solidFill>
                  <a:srgbClr val="F7CA2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924362576948727E-2"/>
                  <c:y val="-4.1411977731449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6D1-4A08-A2DD-A937D9857701}"/>
                </c:ext>
              </c:extLst>
            </c:dLbl>
            <c:dLbl>
              <c:idx val="1"/>
              <c:layout>
                <c:manualLayout>
                  <c:x val="-4.3691035736383985E-2"/>
                  <c:y val="-5.1949043578566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6D1-4A08-A2DD-A937D9857701}"/>
                </c:ext>
              </c:extLst>
            </c:dLbl>
            <c:dLbl>
              <c:idx val="2"/>
              <c:layout>
                <c:manualLayout>
                  <c:x val="-3.9529984713871223E-2"/>
                  <c:y val="-4.1608320573321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6D1-4A08-A2DD-A937D9857701}"/>
                </c:ext>
              </c:extLst>
            </c:dLbl>
            <c:dLbl>
              <c:idx val="3"/>
              <c:layout>
                <c:manualLayout>
                  <c:x val="-2.2885780623820181E-2"/>
                  <c:y val="-3.80959652909487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6D1-4A08-A2DD-A937D9857701}"/>
                </c:ext>
              </c:extLst>
            </c:dLbl>
            <c:dLbl>
              <c:idx val="4"/>
              <c:layout>
                <c:manualLayout>
                  <c:x val="-2.9127357157589323E-2"/>
                  <c:y val="-4.3168155372635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6D1-4A08-A2DD-A937D9857701}"/>
                </c:ext>
              </c:extLst>
            </c:dLbl>
            <c:dLbl>
              <c:idx val="5"/>
              <c:layout>
                <c:manualLayout>
                  <c:x val="-3.7449459202614846E-2"/>
                  <c:y val="-4.155923486285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6D1-4A08-A2DD-A937D9857701}"/>
                </c:ext>
              </c:extLst>
            </c:dLbl>
            <c:dLbl>
              <c:idx val="6"/>
              <c:layout>
                <c:manualLayout>
                  <c:x val="-4.153580789181005E-2"/>
                  <c:y val="2.702686488203755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-52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6D1-4A08-A2DD-A937D9857701}"/>
                </c:ext>
              </c:extLst>
            </c:dLbl>
            <c:dLbl>
              <c:idx val="7"/>
              <c:layout>
                <c:manualLayout>
                  <c:x val="-3.3288408180102085E-2"/>
                  <c:y val="-3.4632695719044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6D1-4A08-A2DD-A937D9857701}"/>
                </c:ext>
              </c:extLst>
            </c:dLbl>
            <c:dLbl>
              <c:idx val="8"/>
              <c:layout>
                <c:manualLayout>
                  <c:x val="-3.5406284858017313E-2"/>
                  <c:y val="3.568258452627517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-52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6D1-4A08-A2DD-A937D9857701}"/>
                </c:ext>
              </c:extLst>
            </c:dLbl>
            <c:dLbl>
              <c:idx val="9"/>
              <c:layout>
                <c:manualLayout>
                  <c:x val="-3.5308156135084756E-2"/>
                  <c:y val="3.5584413105339295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-52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6D1-4A08-A2DD-A937D9857701}"/>
                </c:ext>
              </c:extLst>
            </c:dLbl>
            <c:dLbl>
              <c:idx val="10"/>
              <c:layout>
                <c:manualLayout>
                  <c:x val="-3.7449459202614999E-2"/>
                  <c:y val="3.463269571904423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-52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6D1-4A08-A2DD-A937D9857701}"/>
                </c:ext>
              </c:extLst>
            </c:dLbl>
            <c:dLbl>
              <c:idx val="11"/>
              <c:layout>
                <c:manualLayout>
                  <c:x val="-3.5368933691358462E-2"/>
                  <c:y val="3.4632695719044239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Montserrat" panose="00000500000000000000" pitchFamily="2" charset="-52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6D1-4A08-A2DD-A937D985770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B407F"/>
                    </a:solidFill>
                    <a:latin typeface="Montserrat" panose="00000500000000000000" pitchFamily="2" charset="-52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'25,2'!$A$2:$A$13</c:f>
              <c:strCach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 *</c:v>
                </c:pt>
              </c:strCache>
            </c:strRef>
          </c:cat>
          <c:val>
            <c:numRef>
              <c:f>'25,2'!$D$2:$D$13</c:f>
              <c:numCache>
                <c:formatCode>#\ ##0.0</c:formatCode>
                <c:ptCount val="12"/>
                <c:pt idx="0">
                  <c:v>35.405563193280479</c:v>
                </c:pt>
                <c:pt idx="1">
                  <c:v>45.10203388679502</c:v>
                </c:pt>
                <c:pt idx="2">
                  <c:v>71.317861480373764</c:v>
                </c:pt>
                <c:pt idx="3">
                  <c:v>77.912632576195207</c:v>
                </c:pt>
                <c:pt idx="4">
                  <c:v>64.778407656468744</c:v>
                </c:pt>
                <c:pt idx="5">
                  <c:v>64.427409492699496</c:v>
                </c:pt>
                <c:pt idx="6">
                  <c:v>40.229078435317732</c:v>
                </c:pt>
                <c:pt idx="7">
                  <c:v>71.316069475040848</c:v>
                </c:pt>
                <c:pt idx="8">
                  <c:v>51.392609336667647</c:v>
                </c:pt>
                <c:pt idx="9">
                  <c:v>57.158870206980751</c:v>
                </c:pt>
                <c:pt idx="10" formatCode="General">
                  <c:v>60.946027895694364</c:v>
                </c:pt>
                <c:pt idx="11" formatCode="General">
                  <c:v>59.4076244799707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26D1-4A08-A2DD-A937D985770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15082159"/>
        <c:axId val="2115080079"/>
      </c:lineChart>
      <c:catAx>
        <c:axId val="211508174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B407F"/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15078415"/>
        <c:crosses val="autoZero"/>
        <c:auto val="1"/>
        <c:lblAlgn val="ctr"/>
        <c:lblOffset val="100"/>
        <c:noMultiLvlLbl val="0"/>
      </c:catAx>
      <c:valAx>
        <c:axId val="2115078415"/>
        <c:scaling>
          <c:orientation val="minMax"/>
        </c:scaling>
        <c:delete val="0"/>
        <c:axPos val="l"/>
        <c:numFmt formatCode="#\ ##0.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15081743"/>
        <c:crosses val="autoZero"/>
        <c:crossBetween val="between"/>
      </c:valAx>
      <c:valAx>
        <c:axId val="2115080079"/>
        <c:scaling>
          <c:orientation val="minMax"/>
        </c:scaling>
        <c:delete val="0"/>
        <c:axPos val="r"/>
        <c:numFmt formatCode="#\ ##0.0" sourceLinked="1"/>
        <c:majorTickMark val="out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15082159"/>
        <c:crosses val="max"/>
        <c:crossBetween val="between"/>
      </c:valAx>
      <c:catAx>
        <c:axId val="2115082159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115080079"/>
        <c:crosses val="max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990506414653345E-2"/>
          <c:y val="0.88889585784778258"/>
          <c:w val="0.96569672130476159"/>
          <c:h val="9.03245247207909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B407F"/>
              </a:solidFill>
              <a:latin typeface="Montserrat" panose="00000500000000000000" pitchFamily="2" charset="-52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Montserrat" panose="00000500000000000000" pitchFamily="2" charset="-52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402725043226892"/>
          <c:y val="1.7843141461217092E-2"/>
          <c:w val="0.75403260850671816"/>
          <c:h val="0.7829983684471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Аркуш4!$F$5</c:f>
              <c:strCache>
                <c:ptCount val="1"/>
                <c:pt idx="0">
                  <c:v>Комп’ютери</c:v>
                </c:pt>
              </c:strCache>
            </c:strRef>
          </c:tx>
          <c:spPr>
            <a:solidFill>
              <a:srgbClr val="E6F0FA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96,2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27-47EB-A621-91B69CBA1380}"/>
                </c:ext>
              </c:extLst>
            </c:dLbl>
            <c:dLbl>
              <c:idx val="1"/>
              <c:layout>
                <c:manualLayout>
                  <c:x val="-1.6188186796952573E-16"/>
                  <c:y val="3.6036036036034714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93,6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127-47EB-A621-91B69CBA138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60B1F7D6-635F-4CDC-A1A5-70B7D71B8173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,1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127-47EB-A621-91B69CBA138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80,0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27-47EB-A621-91B69CBA138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BBCF33D6-1472-4B69-919B-59D6EEC51477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,4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127-47EB-A621-91B69CBA138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78,7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27-47EB-A621-91B69CBA13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B407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Аркуш4!$E$6:$E$11</c:f>
              <c:strCache>
                <c:ptCount val="6"/>
                <c:pt idx="0">
                  <c:v>Апеляційні адміністративні суди</c:v>
                </c:pt>
                <c:pt idx="1">
                  <c:v>Апеляційні господарські суди</c:v>
                </c:pt>
                <c:pt idx="2">
                  <c:v>Апеляційні загальні суди</c:v>
                </c:pt>
                <c:pt idx="3">
                  <c:v>Окружні адміністративні суди</c:v>
                </c:pt>
                <c:pt idx="4">
                  <c:v>Місцеві господарські суди</c:v>
                </c:pt>
                <c:pt idx="5">
                  <c:v>Місцеві загальні суди</c:v>
                </c:pt>
              </c:strCache>
            </c:strRef>
          </c:cat>
          <c:val>
            <c:numRef>
              <c:f>Аркуш4!$F$6:$F$11</c:f>
              <c:numCache>
                <c:formatCode>General</c:formatCode>
                <c:ptCount val="6"/>
                <c:pt idx="0">
                  <c:v>96</c:v>
                </c:pt>
                <c:pt idx="1">
                  <c:v>94</c:v>
                </c:pt>
                <c:pt idx="2">
                  <c:v>81</c:v>
                </c:pt>
                <c:pt idx="3">
                  <c:v>80</c:v>
                </c:pt>
                <c:pt idx="4">
                  <c:v>75</c:v>
                </c:pt>
                <c:pt idx="5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127-47EB-A621-91B69CBA1380}"/>
            </c:ext>
          </c:extLst>
        </c:ser>
        <c:ser>
          <c:idx val="1"/>
          <c:order val="1"/>
          <c:tx>
            <c:strRef>
              <c:f>Аркуш4!$G$5</c:f>
              <c:strCache>
                <c:ptCount val="1"/>
                <c:pt idx="0">
                  <c:v>Сервери</c:v>
                </c:pt>
              </c:strCache>
            </c:strRef>
          </c:tx>
          <c:spPr>
            <a:solidFill>
              <a:srgbClr val="0B407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89,3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27-47EB-A621-91B69CBA13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5C1851E-8906-4471-8380-2282879DEE19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127-47EB-A621-91B69CBA138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86,5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27-47EB-A621-91B69CBA138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81,9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127-47EB-A621-91B69CBA138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84,5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127-47EB-A621-91B69CBA138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0B61F89A-1509-477D-B8A2-923131EE29A5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,4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E127-47EB-A621-91B69CBA13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B407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Аркуш4!$E$6:$E$11</c:f>
              <c:strCache>
                <c:ptCount val="6"/>
                <c:pt idx="0">
                  <c:v>Апеляційні адміністративні суди</c:v>
                </c:pt>
                <c:pt idx="1">
                  <c:v>Апеляційні господарські суди</c:v>
                </c:pt>
                <c:pt idx="2">
                  <c:v>Апеляційні загальні суди</c:v>
                </c:pt>
                <c:pt idx="3">
                  <c:v>Окружні адміністративні суди</c:v>
                </c:pt>
                <c:pt idx="4">
                  <c:v>Місцеві господарські суди</c:v>
                </c:pt>
                <c:pt idx="5">
                  <c:v>Місцеві загальні суди</c:v>
                </c:pt>
              </c:strCache>
            </c:strRef>
          </c:cat>
          <c:val>
            <c:numRef>
              <c:f>Аркуш4!$G$6:$G$11</c:f>
              <c:numCache>
                <c:formatCode>General</c:formatCode>
                <c:ptCount val="6"/>
                <c:pt idx="0">
                  <c:v>90</c:v>
                </c:pt>
                <c:pt idx="1">
                  <c:v>100</c:v>
                </c:pt>
                <c:pt idx="2">
                  <c:v>87</c:v>
                </c:pt>
                <c:pt idx="3">
                  <c:v>82</c:v>
                </c:pt>
                <c:pt idx="4">
                  <c:v>85</c:v>
                </c:pt>
                <c:pt idx="5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127-47EB-A621-91B69CBA1380}"/>
            </c:ext>
          </c:extLst>
        </c:ser>
        <c:ser>
          <c:idx val="2"/>
          <c:order val="2"/>
          <c:tx>
            <c:strRef>
              <c:f>Аркуш4!$H$5</c:f>
              <c:strCache>
                <c:ptCount val="1"/>
                <c:pt idx="0">
                  <c:v>Оргтехніка</c:v>
                </c:pt>
              </c:strCache>
            </c:strRef>
          </c:tx>
          <c:spPr>
            <a:solidFill>
              <a:srgbClr val="E6E6E6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97,7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127-47EB-A621-91B69CBA1380}"/>
                </c:ext>
              </c:extLst>
            </c:dLbl>
            <c:dLbl>
              <c:idx val="1"/>
              <c:layout>
                <c:manualLayout>
                  <c:x val="-1.6188186796952573E-16"/>
                  <c:y val="-3.6036036036035377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96,8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127-47EB-A621-91B69CBA138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89,9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127-47EB-A621-91B69CBA138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957FAA3F-C487-4921-AADD-6EC82AB4C65B}" type="VALUE">
                      <a:rPr lang="en-US" smtClean="0"/>
                      <a:pPr/>
                      <a:t>[ЗНАЧЕНИЕ]</a:t>
                    </a:fld>
                    <a:r>
                      <a:rPr lang="en-US"/>
                      <a:t>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E127-47EB-A621-91B69CBA138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84,9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127-47EB-A621-91B69CBA138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88,5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127-47EB-A621-91B69CBA13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B407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Аркуш4!$E$6:$E$11</c:f>
              <c:strCache>
                <c:ptCount val="6"/>
                <c:pt idx="0">
                  <c:v>Апеляційні адміністративні суди</c:v>
                </c:pt>
                <c:pt idx="1">
                  <c:v>Апеляційні господарські суди</c:v>
                </c:pt>
                <c:pt idx="2">
                  <c:v>Апеляційні загальні суди</c:v>
                </c:pt>
                <c:pt idx="3">
                  <c:v>Окружні адміністративні суди</c:v>
                </c:pt>
                <c:pt idx="4">
                  <c:v>Місцеві господарські суди</c:v>
                </c:pt>
                <c:pt idx="5">
                  <c:v>Місцеві загальні суди</c:v>
                </c:pt>
              </c:strCache>
            </c:strRef>
          </c:cat>
          <c:val>
            <c:numRef>
              <c:f>Аркуш4!$H$6:$H$11</c:f>
              <c:numCache>
                <c:formatCode>General</c:formatCode>
                <c:ptCount val="6"/>
                <c:pt idx="0">
                  <c:v>98</c:v>
                </c:pt>
                <c:pt idx="1">
                  <c:v>97</c:v>
                </c:pt>
                <c:pt idx="2">
                  <c:v>90</c:v>
                </c:pt>
                <c:pt idx="3">
                  <c:v>81</c:v>
                </c:pt>
                <c:pt idx="4">
                  <c:v>85</c:v>
                </c:pt>
                <c:pt idx="5">
                  <c:v>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127-47EB-A621-91B69CBA1380}"/>
            </c:ext>
          </c:extLst>
        </c:ser>
        <c:ser>
          <c:idx val="3"/>
          <c:order val="3"/>
          <c:tx>
            <c:strRef>
              <c:f>Аркуш4!$I$5</c:f>
              <c:strCache>
                <c:ptCount val="1"/>
                <c:pt idx="0">
                  <c:v>Засоби фіксації</c:v>
                </c:pt>
              </c:strCache>
            </c:strRef>
          </c:tx>
          <c:spPr>
            <a:solidFill>
              <a:srgbClr val="2B6DB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6188186796952573E-16"/>
                  <c:y val="-7.2072072072072073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96,9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127-47EB-A621-91B69CBA138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91,4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127-47EB-A621-91B69CBA1380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89,7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127-47EB-A621-91B69CBA138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78,7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127-47EB-A621-91B69CBA1380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90,0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127-47EB-A621-91B69CBA1380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BB14C423-4F55-4D49-AA92-A792E518C380}" type="VALUE">
                      <a:rPr lang="en-US" smtClean="0"/>
                      <a:pPr/>
                      <a:t>[ЗНАЧЕНИЕ]</a:t>
                    </a:fld>
                    <a:r>
                      <a:rPr lang="en-US" dirty="0"/>
                      <a:t>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A-E127-47EB-A621-91B69CBA13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rgbClr val="0B407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Аркуш4!$E$6:$E$11</c:f>
              <c:strCache>
                <c:ptCount val="6"/>
                <c:pt idx="0">
                  <c:v>Апеляційні адміністративні суди</c:v>
                </c:pt>
                <c:pt idx="1">
                  <c:v>Апеляційні господарські суди</c:v>
                </c:pt>
                <c:pt idx="2">
                  <c:v>Апеляційні загальні суди</c:v>
                </c:pt>
                <c:pt idx="3">
                  <c:v>Окружні адміністративні суди</c:v>
                </c:pt>
                <c:pt idx="4">
                  <c:v>Місцеві господарські суди</c:v>
                </c:pt>
                <c:pt idx="5">
                  <c:v>Місцеві загальні суди</c:v>
                </c:pt>
              </c:strCache>
            </c:strRef>
          </c:cat>
          <c:val>
            <c:numRef>
              <c:f>Аркуш4!$I$6:$I$11</c:f>
              <c:numCache>
                <c:formatCode>General</c:formatCode>
                <c:ptCount val="6"/>
                <c:pt idx="0">
                  <c:v>97</c:v>
                </c:pt>
                <c:pt idx="1">
                  <c:v>91</c:v>
                </c:pt>
                <c:pt idx="2">
                  <c:v>90</c:v>
                </c:pt>
                <c:pt idx="3">
                  <c:v>79</c:v>
                </c:pt>
                <c:pt idx="4">
                  <c:v>90</c:v>
                </c:pt>
                <c:pt idx="5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E127-47EB-A621-91B69CBA138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2"/>
        <c:axId val="753379920"/>
        <c:axId val="753380752"/>
      </c:barChart>
      <c:catAx>
        <c:axId val="7533799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B407F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753380752"/>
        <c:crosses val="autoZero"/>
        <c:auto val="1"/>
        <c:lblAlgn val="ctr"/>
        <c:lblOffset val="100"/>
        <c:noMultiLvlLbl val="0"/>
      </c:catAx>
      <c:valAx>
        <c:axId val="753380752"/>
        <c:scaling>
          <c:orientation val="minMax"/>
          <c:min val="60"/>
        </c:scaling>
        <c:delete val="1"/>
        <c:axPos val="b"/>
        <c:numFmt formatCode="General" sourceLinked="1"/>
        <c:majorTickMark val="out"/>
        <c:minorTickMark val="none"/>
        <c:tickLblPos val="nextTo"/>
        <c:crossAx val="753379920"/>
        <c:crosses val="autoZero"/>
        <c:crossBetween val="between"/>
        <c:majorUnit val="10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1248259195260383E-5"/>
          <c:y val="0.86953491614868528"/>
          <c:w val="0.99994872329700513"/>
          <c:h val="7.83431667141885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rgbClr val="0B407F"/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5628344090564373"/>
          <c:y val="6.940543045575868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B407F"/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9575880186880522"/>
          <c:y val="0.14925619834710743"/>
          <c:w val="0.49246264711610693"/>
          <c:h val="0.8326682718379211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'46'!$E$6</c:f>
              <c:strCache>
                <c:ptCount val="1"/>
                <c:pt idx="0">
                  <c:v>Комп'ютери</c:v>
                </c:pt>
              </c:strCache>
            </c:strRef>
          </c:tx>
          <c:spPr>
            <a:solidFill>
              <a:srgbClr val="2B6DBA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7CA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88-4512-977A-01E0EFB68F47}"/>
              </c:ext>
            </c:extLst>
          </c:dPt>
          <c:dPt>
            <c:idx val="8"/>
            <c:invertIfNegative val="0"/>
            <c:bubble3D val="0"/>
            <c:spPr>
              <a:solidFill>
                <a:srgbClr val="F7CA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88-4512-977A-01E0EFB68F47}"/>
              </c:ext>
            </c:extLst>
          </c:dPt>
          <c:dLbls>
            <c:dLbl>
              <c:idx val="6"/>
              <c:layout>
                <c:manualLayout>
                  <c:x val="-3.9275073958936972E-2"/>
                  <c:y val="2.0797717242555457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B407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fld id="{A740E7C6-22B6-47EA-A262-6F1637B640E6}" type="VALUE">
                      <a:rPr lang="uk-UA"/>
                      <a:pPr>
                        <a:defRPr b="1">
                          <a:solidFill>
                            <a:srgbClr val="0B407F"/>
                          </a:solidFill>
                          <a:latin typeface="Montserrat" panose="00000500000000000000" pitchFamily="2" charset="-52"/>
                        </a:defRPr>
                      </a:pPr>
                      <a:t>[ЗНАЧЕНИЕ]</a:t>
                    </a:fld>
                    <a:r>
                      <a:rPr lang="uk-UA"/>
                      <a:t> (19,3</a:t>
                    </a:r>
                    <a:r>
                      <a:rPr lang="uk-UA" baseline="0"/>
                      <a:t> відс.)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B407F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405092295234371"/>
                      <c:h val="7.363972530375065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F88-4512-977A-01E0EFB68F47}"/>
                </c:ext>
              </c:extLst>
            </c:dLbl>
            <c:dLbl>
              <c:idx val="8"/>
              <c:layout>
                <c:manualLayout>
                  <c:x val="-2.1148116747119906E-2"/>
                  <c:y val="2.641310089804543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B407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fld id="{134754B6-A88A-4BB4-A28C-44DADF448F66}" type="VALUE">
                      <a:rPr lang="uk-UA"/>
                      <a:pPr>
                        <a:defRPr b="1">
                          <a:solidFill>
                            <a:srgbClr val="0B407F"/>
                          </a:solidFill>
                          <a:latin typeface="Montserrat" panose="00000500000000000000" pitchFamily="2" charset="-52"/>
                        </a:defRPr>
                      </a:pPr>
                      <a:t>[ЗНАЧЕНИЕ]</a:t>
                    </a:fld>
                    <a:r>
                      <a:rPr lang="uk-UA"/>
                      <a:t> (17,9 відс.)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B407F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46936449076571"/>
                      <c:h val="6.3074484944532494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F88-4512-977A-01E0EFB68F47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B407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'46'!$F$5:$N$5</c:f>
              <c:strCache>
                <c:ptCount val="9"/>
                <c:pt idx="0">
                  <c:v>Наявна на 01.01.2020</c:v>
                </c:pt>
                <c:pt idx="1">
                  <c:v>Наявна на 01.01.2021</c:v>
                </c:pt>
                <c:pt idx="2">
                  <c:v>Наявна на 01.01.2022</c:v>
                </c:pt>
                <c:pt idx="3">
                  <c:v>Наявна на 01.01.2023</c:v>
                </c:pt>
                <c:pt idx="4">
                  <c:v>Наявна на 01.01.2024</c:v>
                </c:pt>
                <c:pt idx="5">
                  <c:v>Наявна на 01.01.2025</c:v>
                </c:pt>
                <c:pt idx="6">
                  <c:v>Підлягає списанню на 01.01.2025</c:v>
                </c:pt>
                <c:pt idx="7">
                  <c:v>Наявна на 01.07.2025</c:v>
                </c:pt>
                <c:pt idx="8">
                  <c:v>Підлягає списанню на 01.07.2025</c:v>
                </c:pt>
              </c:strCache>
            </c:strRef>
          </c:cat>
          <c:val>
            <c:numRef>
              <c:f>'46'!$F$6:$N$6</c:f>
              <c:numCache>
                <c:formatCode>General</c:formatCode>
                <c:ptCount val="9"/>
                <c:pt idx="0">
                  <c:v>36556</c:v>
                </c:pt>
                <c:pt idx="1">
                  <c:v>36214</c:v>
                </c:pt>
                <c:pt idx="2">
                  <c:v>39252</c:v>
                </c:pt>
                <c:pt idx="3">
                  <c:v>31709</c:v>
                </c:pt>
                <c:pt idx="4">
                  <c:v>32989</c:v>
                </c:pt>
                <c:pt idx="5">
                  <c:v>34627</c:v>
                </c:pt>
                <c:pt idx="6" formatCode="0">
                  <c:v>6696</c:v>
                </c:pt>
                <c:pt idx="7">
                  <c:v>35141</c:v>
                </c:pt>
                <c:pt idx="8">
                  <c:v>6294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88-4512-977A-01E0EFB68F4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932552016"/>
        <c:axId val="1932546608"/>
      </c:barChart>
      <c:catAx>
        <c:axId val="19325520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B407F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932546608"/>
        <c:crosses val="autoZero"/>
        <c:auto val="1"/>
        <c:lblAlgn val="ctr"/>
        <c:lblOffset val="100"/>
        <c:noMultiLvlLbl val="0"/>
      </c:catAx>
      <c:valAx>
        <c:axId val="193254660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325520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B407F"/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'46'!$E$7</c:f>
              <c:strCache>
                <c:ptCount val="1"/>
                <c:pt idx="0">
                  <c:v>Сервери</c:v>
                </c:pt>
              </c:strCache>
            </c:strRef>
          </c:tx>
          <c:spPr>
            <a:solidFill>
              <a:srgbClr val="2B6DBA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7CA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0E-49D9-BD92-2820502108EE}"/>
              </c:ext>
            </c:extLst>
          </c:dPt>
          <c:dPt>
            <c:idx val="8"/>
            <c:invertIfNegative val="0"/>
            <c:bubble3D val="0"/>
            <c:spPr>
              <a:solidFill>
                <a:srgbClr val="F7CA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0E-49D9-BD92-2820502108EE}"/>
              </c:ext>
            </c:extLst>
          </c:dPt>
          <c:dLbls>
            <c:dLbl>
              <c:idx val="6"/>
              <c:layout>
                <c:manualLayout>
                  <c:x val="-2.4203021423247241E-2"/>
                  <c:y val="2.0806804652550693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B407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fld id="{8997A7C9-67BC-431F-A3DC-65ECDFF78075}" type="VALUE">
                      <a:rPr lang="uk-UA"/>
                      <a:pPr>
                        <a:defRPr b="1">
                          <a:solidFill>
                            <a:srgbClr val="0B407F"/>
                          </a:solidFill>
                          <a:latin typeface="Montserrat" panose="00000500000000000000" pitchFamily="2" charset="-52"/>
                        </a:defRPr>
                      </a:pPr>
                      <a:t>[ЗНАЧЕНИЕ]</a:t>
                    </a:fld>
                    <a:r>
                      <a:rPr lang="uk-UA"/>
                      <a:t> (22,6 відс.)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B407F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34350138154943"/>
                      <c:h val="7.367190165871845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0E-49D9-BD92-2820502108EE}"/>
                </c:ext>
              </c:extLst>
            </c:dLbl>
            <c:dLbl>
              <c:idx val="8"/>
              <c:layout>
                <c:manualLayout>
                  <c:x val="-6.0507553558118102E-3"/>
                  <c:y val="2.0806804657395155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B407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fld id="{C0ABC5F2-8C6B-4FD4-BAF9-3410BD0860AE}" type="VALUE">
                      <a:rPr lang="uk-UA"/>
                      <a:pPr>
                        <a:defRPr b="1">
                          <a:solidFill>
                            <a:srgbClr val="0B407F"/>
                          </a:solidFill>
                          <a:latin typeface="Montserrat" panose="00000500000000000000" pitchFamily="2" charset="-52"/>
                        </a:defRPr>
                      </a:pPr>
                      <a:t>[ЗНАЧЕНИЕ]</a:t>
                    </a:fld>
                    <a:r>
                      <a:rPr lang="uk-UA"/>
                      <a:t> (21,5 відс.)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B407F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65441468113353"/>
                      <c:h val="5.7817116509783349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D0E-49D9-BD92-2820502108E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B407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'46'!$F$5:$N$5</c:f>
              <c:strCache>
                <c:ptCount val="9"/>
                <c:pt idx="0">
                  <c:v>Наявна на 01.01.2020</c:v>
                </c:pt>
                <c:pt idx="1">
                  <c:v>Наявна на 01.01.2021</c:v>
                </c:pt>
                <c:pt idx="2">
                  <c:v>Наявна на 01.01.2022</c:v>
                </c:pt>
                <c:pt idx="3">
                  <c:v>Наявна на 01.01.2023</c:v>
                </c:pt>
                <c:pt idx="4">
                  <c:v>Наявна на 01.01.2024</c:v>
                </c:pt>
                <c:pt idx="5">
                  <c:v>Наявна на 01.01.2025</c:v>
                </c:pt>
                <c:pt idx="6">
                  <c:v>Підлягає списанню на 01.01.2025</c:v>
                </c:pt>
                <c:pt idx="7">
                  <c:v>Наявна на 01.07.2025</c:v>
                </c:pt>
                <c:pt idx="8">
                  <c:v>Підлягає списанню на 01.07.2025</c:v>
                </c:pt>
              </c:strCache>
            </c:strRef>
          </c:cat>
          <c:val>
            <c:numRef>
              <c:f>'46'!$F$7:$N$7</c:f>
              <c:numCache>
                <c:formatCode>General</c:formatCode>
                <c:ptCount val="9"/>
                <c:pt idx="0">
                  <c:v>1590</c:v>
                </c:pt>
                <c:pt idx="1">
                  <c:v>1528</c:v>
                </c:pt>
                <c:pt idx="2">
                  <c:v>1600</c:v>
                </c:pt>
                <c:pt idx="3">
                  <c:v>1286</c:v>
                </c:pt>
                <c:pt idx="4">
                  <c:v>1275</c:v>
                </c:pt>
                <c:pt idx="5">
                  <c:v>1410</c:v>
                </c:pt>
                <c:pt idx="6" formatCode="0">
                  <c:v>319</c:v>
                </c:pt>
                <c:pt idx="7">
                  <c:v>1500</c:v>
                </c:pt>
                <c:pt idx="8">
                  <c:v>322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0E-49D9-BD92-2820502108E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2003958384"/>
        <c:axId val="2003952976"/>
      </c:barChart>
      <c:catAx>
        <c:axId val="2003958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B407F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2003952976"/>
        <c:crosses val="autoZero"/>
        <c:auto val="1"/>
        <c:lblAlgn val="ctr"/>
        <c:lblOffset val="100"/>
        <c:noMultiLvlLbl val="0"/>
      </c:catAx>
      <c:valAx>
        <c:axId val="20039529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03958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B407F"/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9463457614542755"/>
          <c:y val="0.20430815972222222"/>
          <c:w val="0.42585791133370432"/>
          <c:h val="0.73505815972222222"/>
        </c:manualLayout>
      </c:layout>
      <c:barChart>
        <c:barDir val="bar"/>
        <c:grouping val="clustered"/>
        <c:varyColors val="0"/>
        <c:ser>
          <c:idx val="2"/>
          <c:order val="0"/>
          <c:tx>
            <c:strRef>
              <c:f>'46'!$E$8</c:f>
              <c:strCache>
                <c:ptCount val="1"/>
                <c:pt idx="0">
                  <c:v>Оргтехніка</c:v>
                </c:pt>
              </c:strCache>
            </c:strRef>
          </c:tx>
          <c:spPr>
            <a:solidFill>
              <a:srgbClr val="2B6DBA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7CA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D2-4EEE-8502-CFF41BF12E60}"/>
              </c:ext>
            </c:extLst>
          </c:dPt>
          <c:dPt>
            <c:idx val="8"/>
            <c:invertIfNegative val="0"/>
            <c:bubble3D val="0"/>
            <c:spPr>
              <a:solidFill>
                <a:srgbClr val="F7CA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D2-4EEE-8502-CFF41BF12E60}"/>
              </c:ext>
            </c:extLst>
          </c:dPt>
          <c:dLbls>
            <c:dLbl>
              <c:idx val="6"/>
              <c:layout>
                <c:manualLayout>
                  <c:x val="-2.4169966247688867E-2"/>
                  <c:y val="5.2851364510248947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B407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fld id="{71649D1B-6EE3-40C3-8601-750E01FF5AF8}" type="VALUE">
                      <a:rPr lang="uk-UA"/>
                      <a:pPr>
                        <a:defRPr b="1">
                          <a:solidFill>
                            <a:srgbClr val="0B407F"/>
                          </a:solidFill>
                          <a:latin typeface="Montserrat" panose="00000500000000000000" pitchFamily="2" charset="-52"/>
                        </a:defRPr>
                      </a:pPr>
                      <a:t>[ЗНАЧЕНИЕ]</a:t>
                    </a:fld>
                    <a:r>
                      <a:rPr lang="uk-UA"/>
                      <a:t> (17,4 відс)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B407F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023577135973188"/>
                      <c:h val="6.310204489276172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7CD2-4EEE-8502-CFF41BF12E60}"/>
                </c:ext>
              </c:extLst>
            </c:dLbl>
            <c:dLbl>
              <c:idx val="8"/>
              <c:layout>
                <c:manualLayout>
                  <c:x val="-3.9008327219473761E-2"/>
                  <c:y val="-5.285136451024967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B407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fld id="{0B356A42-6B8D-48A7-BCEB-F708E69128BA}" type="VALUE">
                      <a:rPr lang="uk-UA"/>
                      <a:pPr>
                        <a:defRPr b="1">
                          <a:solidFill>
                            <a:srgbClr val="0B407F"/>
                          </a:solidFill>
                          <a:latin typeface="Montserrat" panose="00000500000000000000" pitchFamily="2" charset="-52"/>
                        </a:defRPr>
                      </a:pPr>
                      <a:t>[ЗНАЧЕНИЕ]</a:t>
                    </a:fld>
                    <a:r>
                      <a:rPr lang="uk-UA"/>
                      <a:t> (17,5 відс.)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B407F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14798965829949"/>
                      <c:h val="6.3484057826271492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CD2-4EEE-8502-CFF41BF12E6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B407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'46'!$F$5:$N$5</c:f>
              <c:strCache>
                <c:ptCount val="9"/>
                <c:pt idx="0">
                  <c:v>Наявна на 01.01.2020</c:v>
                </c:pt>
                <c:pt idx="1">
                  <c:v>Наявна на 01.01.2021</c:v>
                </c:pt>
                <c:pt idx="2">
                  <c:v>Наявна на 01.01.2022</c:v>
                </c:pt>
                <c:pt idx="3">
                  <c:v>Наявна на 01.01.2023</c:v>
                </c:pt>
                <c:pt idx="4">
                  <c:v>Наявна на 01.01.2024</c:v>
                </c:pt>
                <c:pt idx="5">
                  <c:v>Наявна на 01.01.2025</c:v>
                </c:pt>
                <c:pt idx="6">
                  <c:v>Підлягає списанню на 01.01.2025</c:v>
                </c:pt>
                <c:pt idx="7">
                  <c:v>Наявна на 01.07.2025</c:v>
                </c:pt>
                <c:pt idx="8">
                  <c:v>Підлягає списанню на 01.07.2025</c:v>
                </c:pt>
              </c:strCache>
            </c:strRef>
          </c:cat>
          <c:val>
            <c:numRef>
              <c:f>'46'!$F$8:$N$8</c:f>
              <c:numCache>
                <c:formatCode>General</c:formatCode>
                <c:ptCount val="9"/>
                <c:pt idx="0">
                  <c:v>22307</c:v>
                </c:pt>
                <c:pt idx="1">
                  <c:v>27147</c:v>
                </c:pt>
                <c:pt idx="2">
                  <c:v>28387</c:v>
                </c:pt>
                <c:pt idx="3">
                  <c:v>24096</c:v>
                </c:pt>
                <c:pt idx="4">
                  <c:v>25005</c:v>
                </c:pt>
                <c:pt idx="5">
                  <c:v>26858</c:v>
                </c:pt>
                <c:pt idx="6" formatCode="0">
                  <c:v>4660</c:v>
                </c:pt>
                <c:pt idx="7">
                  <c:v>26926</c:v>
                </c:pt>
                <c:pt idx="8">
                  <c:v>4703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D2-4EEE-8502-CFF41BF12E6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986673728"/>
        <c:axId val="1986674144"/>
      </c:barChart>
      <c:catAx>
        <c:axId val="19866737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B407F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986674144"/>
        <c:crosses val="autoZero"/>
        <c:auto val="1"/>
        <c:lblAlgn val="ctr"/>
        <c:lblOffset val="100"/>
        <c:noMultiLvlLbl val="0"/>
      </c:catAx>
      <c:valAx>
        <c:axId val="198667414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86673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0B407F"/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3"/>
          <c:order val="0"/>
          <c:tx>
            <c:strRef>
              <c:f>'46'!$E$9</c:f>
              <c:strCache>
                <c:ptCount val="1"/>
                <c:pt idx="0">
                  <c:v>Засоби фіксації</c:v>
                </c:pt>
              </c:strCache>
            </c:strRef>
          </c:tx>
          <c:spPr>
            <a:solidFill>
              <a:srgbClr val="2B6DBA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F7CA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74C-4FF3-A4D4-0806C6C2BE7D}"/>
              </c:ext>
            </c:extLst>
          </c:dPt>
          <c:dPt>
            <c:idx val="8"/>
            <c:invertIfNegative val="0"/>
            <c:bubble3D val="0"/>
            <c:spPr>
              <a:solidFill>
                <a:srgbClr val="F7CA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74C-4FF3-A4D4-0806C6C2BE7D}"/>
              </c:ext>
            </c:extLst>
          </c:dPt>
          <c:dLbls>
            <c:dLbl>
              <c:idx val="6"/>
              <c:layout>
                <c:manualLayout>
                  <c:x val="-1.2101510711623732E-2"/>
                  <c:y val="-4.8444617207616463E-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B407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fld id="{9A90EE34-2E6A-44F0-BAF2-6048A4D2C259}" type="VALUE">
                      <a:rPr lang="uk-UA"/>
                      <a:pPr>
                        <a:defRPr b="1">
                          <a:solidFill>
                            <a:srgbClr val="0B407F"/>
                          </a:solidFill>
                          <a:latin typeface="Montserrat" panose="00000500000000000000" pitchFamily="2" charset="-52"/>
                        </a:defRPr>
                      </a:pPr>
                      <a:t>[ЗНАЧЕНИЕ]</a:t>
                    </a:fld>
                    <a:r>
                      <a:rPr lang="uk-UA"/>
                      <a:t> (29,6 відс.)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B407F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196869901375069"/>
                      <c:h val="6.838697327574010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4C-4FF3-A4D4-0806C6C2BE7D}"/>
                </c:ext>
              </c:extLst>
            </c:dLbl>
            <c:dLbl>
              <c:idx val="8"/>
              <c:layout>
                <c:manualLayout>
                  <c:x val="-2.1177643745341448E-2"/>
                  <c:y val="2.0806804659817386E-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rgbClr val="0B407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fld id="{71733089-EF95-4DF2-AC88-43666E857F17}" type="VALUE">
                      <a:rPr lang="uk-UA"/>
                      <a:pPr>
                        <a:defRPr b="1">
                          <a:solidFill>
                            <a:srgbClr val="0B407F"/>
                          </a:solidFill>
                          <a:latin typeface="Montserrat" panose="00000500000000000000" pitchFamily="2" charset="-52"/>
                        </a:defRPr>
                      </a:pPr>
                      <a:t>[ЗНАЧЕНИЕ]</a:t>
                    </a:fld>
                    <a:r>
                      <a:rPr lang="uk-UA"/>
                      <a:t> (30,0 відс.)</a:t>
                    </a:r>
                  </a:p>
                </c:rich>
              </c:tx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B407F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7713021725785"/>
                      <c:h val="7.367190165871845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4C-4FF3-A4D4-0806C6C2BE7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B407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'46'!$F$5:$N$5</c:f>
              <c:strCache>
                <c:ptCount val="9"/>
                <c:pt idx="0">
                  <c:v>Наявна на 01.01.2020</c:v>
                </c:pt>
                <c:pt idx="1">
                  <c:v>Наявна на 01.01.2021</c:v>
                </c:pt>
                <c:pt idx="2">
                  <c:v>Наявна на 01.01.2022</c:v>
                </c:pt>
                <c:pt idx="3">
                  <c:v>Наявна на 01.01.2023</c:v>
                </c:pt>
                <c:pt idx="4">
                  <c:v>Наявна на 01.01.2024</c:v>
                </c:pt>
                <c:pt idx="5">
                  <c:v>Наявна на 01.01.2025</c:v>
                </c:pt>
                <c:pt idx="6">
                  <c:v>Підлягає списанню на 01.01.2025</c:v>
                </c:pt>
                <c:pt idx="7">
                  <c:v>Наявна на 01.07.2025</c:v>
                </c:pt>
                <c:pt idx="8">
                  <c:v>Підлягає списанню на 01.07.2025</c:v>
                </c:pt>
              </c:strCache>
            </c:strRef>
          </c:cat>
          <c:val>
            <c:numRef>
              <c:f>'46'!$F$9:$N$9</c:f>
              <c:numCache>
                <c:formatCode>General</c:formatCode>
                <c:ptCount val="9"/>
                <c:pt idx="0">
                  <c:v>6824</c:v>
                </c:pt>
                <c:pt idx="1">
                  <c:v>6154</c:v>
                </c:pt>
                <c:pt idx="2">
                  <c:v>6206</c:v>
                </c:pt>
                <c:pt idx="3">
                  <c:v>5112</c:v>
                </c:pt>
                <c:pt idx="4">
                  <c:v>4590</c:v>
                </c:pt>
                <c:pt idx="5">
                  <c:v>4789</c:v>
                </c:pt>
                <c:pt idx="6">
                  <c:v>1417</c:v>
                </c:pt>
                <c:pt idx="7">
                  <c:v>4846</c:v>
                </c:pt>
                <c:pt idx="8">
                  <c:v>1454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4C-4FF3-A4D4-0806C6C2BE7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80"/>
        <c:axId val="1994573632"/>
        <c:axId val="1994568224"/>
      </c:barChart>
      <c:catAx>
        <c:axId val="19945736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B407F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994568224"/>
        <c:crosses val="autoZero"/>
        <c:auto val="1"/>
        <c:lblAlgn val="ctr"/>
        <c:lblOffset val="100"/>
        <c:noMultiLvlLbl val="0"/>
      </c:catAx>
      <c:valAx>
        <c:axId val="199456822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994573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Рис.12!$B$1</c:f>
              <c:strCache>
                <c:ptCount val="1"/>
                <c:pt idx="0">
                  <c:v>Бюджетні призначення, млн грн</c:v>
                </c:pt>
              </c:strCache>
            </c:strRef>
          </c:tx>
          <c:spPr>
            <a:ln>
              <a:solidFill>
                <a:srgbClr val="0B407F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B407F"/>
              </a:solidFill>
              <a:ln>
                <a:noFill/>
              </a:ln>
            </c:spPr>
          </c:marker>
          <c:dLbls>
            <c:dLbl>
              <c:idx val="2"/>
              <c:layout>
                <c:manualLayout>
                  <c:x val="-5.0175194417137942E-2"/>
                  <c:y val="-5.64801768200028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E10-4C97-A49A-E12DB4867F71}"/>
                </c:ext>
              </c:extLst>
            </c:dLbl>
            <c:dLbl>
              <c:idx val="8"/>
              <c:layout>
                <c:manualLayout>
                  <c:x val="-5.0746847311576783E-2"/>
                  <c:y val="-6.52521066445641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E10-4C97-A49A-E12DB4867F71}"/>
                </c:ext>
              </c:extLst>
            </c:dLbl>
            <c:dLbl>
              <c:idx val="10"/>
              <c:layout>
                <c:manualLayout>
                  <c:x val="-5.1253451167800564E-2"/>
                  <c:y val="-4.86849012294515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E10-4C97-A49A-E12DB4867F71}"/>
                </c:ext>
              </c:extLst>
            </c:dLbl>
            <c:dLbl>
              <c:idx val="11"/>
              <c:layout>
                <c:manualLayout>
                  <c:x val="-2.0188723319350222E-2"/>
                  <c:y val="-3.98504627711009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E10-4C97-A49A-E12DB4867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B407F"/>
                    </a:solidFill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Рис.12!$A$2:$A$13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Рис.12!$B$2:$B$13</c:f>
              <c:numCache>
                <c:formatCode>#\ ##0.0</c:formatCode>
                <c:ptCount val="12"/>
                <c:pt idx="0">
                  <c:v>3760</c:v>
                </c:pt>
                <c:pt idx="1">
                  <c:v>5313.2</c:v>
                </c:pt>
                <c:pt idx="2">
                  <c:v>8632.1</c:v>
                </c:pt>
                <c:pt idx="3">
                  <c:v>13487.3</c:v>
                </c:pt>
                <c:pt idx="4">
                  <c:v>14112.3</c:v>
                </c:pt>
                <c:pt idx="5">
                  <c:v>15699.8</c:v>
                </c:pt>
                <c:pt idx="6">
                  <c:v>16395.2</c:v>
                </c:pt>
                <c:pt idx="7">
                  <c:v>19035.400000000001</c:v>
                </c:pt>
                <c:pt idx="8">
                  <c:v>17324.5</c:v>
                </c:pt>
                <c:pt idx="9">
                  <c:v>20601.2</c:v>
                </c:pt>
                <c:pt idx="10">
                  <c:v>22110</c:v>
                </c:pt>
                <c:pt idx="11">
                  <c:v>22705.3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E10-4C97-A49A-E12DB4867F71}"/>
            </c:ext>
          </c:extLst>
        </c:ser>
        <c:ser>
          <c:idx val="1"/>
          <c:order val="1"/>
          <c:tx>
            <c:strRef>
              <c:f>Рис.12!$C$1</c:f>
              <c:strCache>
                <c:ptCount val="1"/>
                <c:pt idx="0">
                  <c:v>Бюджетні призначення з урахуванням інфляції, млн грн</c:v>
                </c:pt>
              </c:strCache>
            </c:strRef>
          </c:tx>
          <c:spPr>
            <a:ln>
              <a:solidFill>
                <a:srgbClr val="F7CA22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F7CA22"/>
              </a:solidFill>
              <a:ln>
                <a:noFill/>
              </a:ln>
            </c:spPr>
          </c:marker>
          <c:dLbls>
            <c:dLbl>
              <c:idx val="0"/>
              <c:layout>
                <c:manualLayout>
                  <c:x val="-5.8173148148148147E-2"/>
                  <c:y val="4.6461111111111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E10-4C97-A49A-E12DB4867F71}"/>
                </c:ext>
              </c:extLst>
            </c:dLbl>
            <c:dLbl>
              <c:idx val="3"/>
              <c:layout>
                <c:manualLayout>
                  <c:x val="-4.6928095669129158E-2"/>
                  <c:y val="7.3730142284845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E10-4C97-A49A-E12DB4867F71}"/>
                </c:ext>
              </c:extLst>
            </c:dLbl>
            <c:dLbl>
              <c:idx val="4"/>
              <c:layout>
                <c:manualLayout>
                  <c:x val="-5.2505185185185231E-2"/>
                  <c:y val="4.646111111111111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E10-4C97-A49A-E12DB4867F71}"/>
                </c:ext>
              </c:extLst>
            </c:dLbl>
            <c:dLbl>
              <c:idx val="9"/>
              <c:layout>
                <c:manualLayout>
                  <c:x val="-4.5560443696083107E-2"/>
                  <c:y val="6.0866487083851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E10-4C97-A49A-E12DB4867F71}"/>
                </c:ext>
              </c:extLst>
            </c:dLbl>
            <c:dLbl>
              <c:idx val="10"/>
              <c:layout>
                <c:manualLayout>
                  <c:x val="-4.0287222222222224E-2"/>
                  <c:y val="5.5868518518518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E10-4C97-A49A-E12DB4867F71}"/>
                </c:ext>
              </c:extLst>
            </c:dLbl>
            <c:dLbl>
              <c:idx val="11"/>
              <c:layout>
                <c:manualLayout>
                  <c:x val="-5.1796296296296295E-3"/>
                  <c:y val="8.40907407407407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E10-4C97-A49A-E12DB4867F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0B407F"/>
                    </a:solidFill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Рис.12!$A$2:$A$13</c:f>
              <c:numCache>
                <c:formatCode>General</c:formatCode>
                <c:ptCount val="12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  <c:pt idx="8">
                  <c:v>2023</c:v>
                </c:pt>
                <c:pt idx="9">
                  <c:v>2024</c:v>
                </c:pt>
                <c:pt idx="10">
                  <c:v>2025</c:v>
                </c:pt>
                <c:pt idx="11">
                  <c:v>2026</c:v>
                </c:pt>
              </c:numCache>
            </c:numRef>
          </c:cat>
          <c:val>
            <c:numRef>
              <c:f>Рис.12!$C$2:$C$13</c:f>
              <c:numCache>
                <c:formatCode>#\ ##0.0</c:formatCode>
                <c:ptCount val="12"/>
                <c:pt idx="0">
                  <c:v>3760</c:v>
                </c:pt>
                <c:pt idx="1">
                  <c:v>4727.0462633451953</c:v>
                </c:pt>
                <c:pt idx="2">
                  <c:v>7591.9964819700972</c:v>
                </c:pt>
                <c:pt idx="3">
                  <c:v>12283.51548269581</c:v>
                </c:pt>
                <c:pt idx="4">
                  <c:v>13556.484149855911</c:v>
                </c:pt>
                <c:pt idx="5">
                  <c:v>14952.190476190481</c:v>
                </c:pt>
                <c:pt idx="6">
                  <c:v>14904.72727272727</c:v>
                </c:pt>
                <c:pt idx="7">
                  <c:v>15035.860979462879</c:v>
                </c:pt>
                <c:pt idx="8">
                  <c:v>16483.824928639391</c:v>
                </c:pt>
                <c:pt idx="9">
                  <c:v>20601.2</c:v>
                </c:pt>
                <c:pt idx="10">
                  <c:v>20663.599999999999</c:v>
                </c:pt>
                <c:pt idx="11">
                  <c:v>21460.6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E10-4C97-A49A-E12DB4867F71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"/>
        <c:axId val="100"/>
      </c:lineChart>
      <c:catAx>
        <c:axId val="1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 kern="0" spc="-30" baseline="0">
                <a:solidFill>
                  <a:srgbClr val="0B407F"/>
                </a:solidFill>
              </a:defRPr>
            </a:pPr>
            <a:endParaRPr lang="ru-RU"/>
          </a:p>
        </c:txPr>
        <c:crossAx val="100"/>
        <c:crosses val="autoZero"/>
        <c:auto val="0"/>
        <c:lblAlgn val="ctr"/>
        <c:lblOffset val="100"/>
        <c:noMultiLvlLbl val="0"/>
      </c:catAx>
      <c:valAx>
        <c:axId val="100"/>
        <c:scaling>
          <c:orientation val="minMax"/>
        </c:scaling>
        <c:delete val="1"/>
        <c:axPos val="l"/>
        <c:numFmt formatCode="#\ ##0.0" sourceLinked="1"/>
        <c:majorTickMark val="out"/>
        <c:minorTickMark val="none"/>
        <c:tickLblPos val="nextTo"/>
        <c:crossAx val="1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9962083104355361"/>
          <c:w val="0.78686866375347231"/>
          <c:h val="0.10037916895644633"/>
        </c:manualLayout>
      </c:layout>
      <c:overlay val="0"/>
      <c:spPr>
        <a:noFill/>
      </c:spPr>
      <c:txPr>
        <a:bodyPr/>
        <a:lstStyle/>
        <a:p>
          <a:pPr>
            <a:defRPr sz="900" b="1">
              <a:solidFill>
                <a:srgbClr val="0B407F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800">
          <a:latin typeface="Montserrat" panose="00000500000000000000" pitchFamily="2" charset="-52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184815246783607E-3"/>
          <c:y val="3.0488496630228915E-2"/>
          <c:w val="0.99364851988975889"/>
          <c:h val="0.80595043284626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Рис.13!$B$1</c:f>
              <c:strCache>
                <c:ptCount val="1"/>
                <c:pt idx="0">
                  <c:v>ДСА України</c:v>
                </c:pt>
              </c:strCache>
            </c:strRef>
          </c:tx>
          <c:spPr>
            <a:solidFill>
              <a:srgbClr val="F7CA2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1647195429199173E-3"/>
                  <c:y val="-4.61042749412737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ED-48D3-B52A-EFD6FAA6DD44}"/>
                </c:ext>
              </c:extLst>
            </c:dLbl>
            <c:dLbl>
              <c:idx val="1"/>
              <c:layout>
                <c:manualLayout>
                  <c:x val="-2.4490428180088423E-3"/>
                  <c:y val="1.173566509417512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6ED-48D3-B52A-EFD6FAA6DD44}"/>
                </c:ext>
              </c:extLst>
            </c:dLbl>
            <c:dLbl>
              <c:idx val="2"/>
              <c:layout>
                <c:manualLayout>
                  <c:x val="-6.1124694376528121E-3"/>
                  <c:y val="1.210422211787669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6ED-48D3-B52A-EFD6FAA6DD44}"/>
                </c:ext>
              </c:extLst>
            </c:dLbl>
            <c:dLbl>
              <c:idx val="3"/>
              <c:layout>
                <c:manualLayout>
                  <c:x val="-6.1124694376528121E-3"/>
                  <c:y val="9.22589528354696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6ED-48D3-B52A-EFD6FAA6DD44}"/>
                </c:ext>
              </c:extLst>
            </c:dLbl>
            <c:dLbl>
              <c:idx val="4"/>
              <c:layout>
                <c:manualLayout>
                  <c:x val="-6.1124694376528121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6ED-48D3-B52A-EFD6FAA6DD44}"/>
                </c:ext>
              </c:extLst>
            </c:dLbl>
            <c:dLbl>
              <c:idx val="5"/>
              <c:layout>
                <c:manualLayout>
                  <c:x val="-1.2224938875305624E-2"/>
                  <c:y val="-4.2261690980979227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6ED-48D3-B52A-EFD6FAA6D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B407F"/>
                    </a:solidFill>
                    <a:latin typeface="Montserrat" panose="00000500000000000000" pitchFamily="2" charset="-52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Рис.13!$A$2:$A$9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Рис.13!$B$2:$B$9</c:f>
              <c:numCache>
                <c:formatCode>#\ ##0.0</c:formatCode>
                <c:ptCount val="8"/>
                <c:pt idx="0">
                  <c:v>64.8</c:v>
                </c:pt>
                <c:pt idx="1">
                  <c:v>64.400000000000006</c:v>
                </c:pt>
                <c:pt idx="2">
                  <c:v>40.200000000000003</c:v>
                </c:pt>
                <c:pt idx="3">
                  <c:v>71.3</c:v>
                </c:pt>
                <c:pt idx="4">
                  <c:v>51.4</c:v>
                </c:pt>
                <c:pt idx="5">
                  <c:v>57.2</c:v>
                </c:pt>
                <c:pt idx="6" formatCode="General">
                  <c:v>60.9</c:v>
                </c:pt>
                <c:pt idx="7" formatCode="General">
                  <c:v>59.4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6ED-48D3-B52A-EFD6FAA6DD44}"/>
            </c:ext>
          </c:extLst>
        </c:ser>
        <c:ser>
          <c:idx val="1"/>
          <c:order val="1"/>
          <c:tx>
            <c:strRef>
              <c:f>Рис.13!$C$1</c:f>
              <c:strCache>
                <c:ptCount val="1"/>
                <c:pt idx="0">
                  <c:v>Конституційний Суд України</c:v>
                </c:pt>
              </c:strCache>
            </c:strRef>
          </c:tx>
          <c:spPr>
            <a:solidFill>
              <a:srgbClr val="E6E6E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1124694376528208E-3"/>
                  <c:y val="1.12119628593272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6ED-48D3-B52A-EFD6FAA6DD44}"/>
                </c:ext>
              </c:extLst>
            </c:dLbl>
            <c:dLbl>
              <c:idx val="1"/>
              <c:layout>
                <c:manualLayout>
                  <c:x val="-6.1124694376528121E-3"/>
                  <c:y val="1.49876320901037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6ED-48D3-B52A-EFD6FAA6DD44}"/>
                </c:ext>
              </c:extLst>
            </c:dLbl>
            <c:dLbl>
              <c:idx val="2"/>
              <c:layout>
                <c:manualLayout>
                  <c:x val="-6.1124694376528867E-3"/>
                  <c:y val="1.441196672323775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6ED-48D3-B52A-EFD6FAA6DD44}"/>
                </c:ext>
              </c:extLst>
            </c:dLbl>
            <c:dLbl>
              <c:idx val="3"/>
              <c:layout>
                <c:manualLayout>
                  <c:x val="-2.0374822293726153E-3"/>
                  <c:y val="2.95789145840072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6ED-48D3-B52A-EFD6FAA6DD44}"/>
                </c:ext>
              </c:extLst>
            </c:dLbl>
            <c:dLbl>
              <c:idx val="4"/>
              <c:layout>
                <c:manualLayout>
                  <c:x val="-8.149959250203748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6ED-48D3-B52A-EFD6FAA6DD44}"/>
                </c:ext>
              </c:extLst>
            </c:dLbl>
            <c:dLbl>
              <c:idx val="5"/>
              <c:layout>
                <c:manualLayout>
                  <c:x val="-2.0374898125509371E-3"/>
                  <c:y val="9.225895283546963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6ED-48D3-B52A-EFD6FAA6D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B407F"/>
                    </a:solidFill>
                    <a:latin typeface="Montserrat" panose="00000500000000000000" pitchFamily="2" charset="-52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Рис.13!$A$2:$A$9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Рис.13!$C$2:$C$9</c:f>
              <c:numCache>
                <c:formatCode>#\ ##0.0</c:formatCode>
                <c:ptCount val="8"/>
                <c:pt idx="0">
                  <c:v>100</c:v>
                </c:pt>
                <c:pt idx="1">
                  <c:v>99.2</c:v>
                </c:pt>
                <c:pt idx="2">
                  <c:v>82</c:v>
                </c:pt>
                <c:pt idx="3">
                  <c:v>68.5</c:v>
                </c:pt>
                <c:pt idx="4">
                  <c:v>74</c:v>
                </c:pt>
                <c:pt idx="5">
                  <c:v>62.7</c:v>
                </c:pt>
                <c:pt idx="6" formatCode="General">
                  <c:v>82.3</c:v>
                </c:pt>
                <c:pt idx="7" formatCode="General">
                  <c:v>66.8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6ED-48D3-B52A-EFD6FAA6DD44}"/>
            </c:ext>
          </c:extLst>
        </c:ser>
        <c:ser>
          <c:idx val="2"/>
          <c:order val="2"/>
          <c:tx>
            <c:strRef>
              <c:f>Рис.13!$D$1</c:f>
              <c:strCache>
                <c:ptCount val="1"/>
                <c:pt idx="0">
                  <c:v>Вищий антикорупційний суд України</c:v>
                </c:pt>
              </c:strCache>
            </c:strRef>
          </c:tx>
          <c:spPr>
            <a:solidFill>
              <a:srgbClr val="2B6DB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0374898125509371E-3"/>
                  <c:y val="1.17358141833711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6ED-48D3-B52A-EFD6FAA6DD44}"/>
                </c:ext>
              </c:extLst>
            </c:dLbl>
            <c:dLbl>
              <c:idx val="1"/>
              <c:layout>
                <c:manualLayout>
                  <c:x val="2.0374898125509371E-3"/>
                  <c:y val="1.03772260172788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6ED-48D3-B52A-EFD6FAA6DD44}"/>
                </c:ext>
              </c:extLst>
            </c:dLbl>
            <c:dLbl>
              <c:idx val="2"/>
              <c:layout>
                <c:manualLayout>
                  <c:x val="-4.0749796251018742E-3"/>
                  <c:y val="-1.146247595834622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6ED-48D3-B52A-EFD6FAA6DD44}"/>
                </c:ext>
              </c:extLst>
            </c:dLbl>
            <c:dLbl>
              <c:idx val="3"/>
              <c:layout>
                <c:manualLayout>
                  <c:x val="-2.0374898125510121E-3"/>
                  <c:y val="1.67197113285988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6ED-48D3-B52A-EFD6FAA6DD44}"/>
                </c:ext>
              </c:extLst>
            </c:dLbl>
            <c:dLbl>
              <c:idx val="4"/>
              <c:layout>
                <c:manualLayout>
                  <c:x val="-8.1499592502037484E-3"/>
                  <c:y val="1.152855675101073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6ED-48D3-B52A-EFD6FAA6DD44}"/>
                </c:ext>
              </c:extLst>
            </c:dLbl>
            <c:dLbl>
              <c:idx val="5"/>
              <c:layout>
                <c:manualLayout>
                  <c:x val="-4.0749796251018742E-3"/>
                  <c:y val="1.2109305255773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6ED-48D3-B52A-EFD6FAA6DD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B407F"/>
                    </a:solidFill>
                    <a:latin typeface="Montserrat" panose="00000500000000000000" pitchFamily="2" charset="-52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Рис.13!$A$2:$A$9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Рис.13!$D$2:$D$9</c:f>
              <c:numCache>
                <c:formatCode>#\ ##0.0</c:formatCode>
                <c:ptCount val="8"/>
                <c:pt idx="0">
                  <c:v>86.4</c:v>
                </c:pt>
                <c:pt idx="1">
                  <c:v>85.2</c:v>
                </c:pt>
                <c:pt idx="2">
                  <c:v>85.4</c:v>
                </c:pt>
                <c:pt idx="3">
                  <c:v>85.2</c:v>
                </c:pt>
                <c:pt idx="4">
                  <c:v>95.9</c:v>
                </c:pt>
                <c:pt idx="5">
                  <c:v>99</c:v>
                </c:pt>
                <c:pt idx="6" formatCode="General">
                  <c:v>65.7</c:v>
                </c:pt>
                <c:pt idx="7" formatCode="General">
                  <c:v>88.5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A6ED-48D3-B52A-EFD6FAA6DD44}"/>
            </c:ext>
          </c:extLst>
        </c:ser>
        <c:ser>
          <c:idx val="3"/>
          <c:order val="3"/>
          <c:tx>
            <c:strRef>
              <c:f>Рис.13!$E$1</c:f>
              <c:strCache>
                <c:ptCount val="1"/>
                <c:pt idx="0">
                  <c:v>Верховний Суд</c:v>
                </c:pt>
              </c:strCache>
            </c:strRef>
          </c:tx>
          <c:spPr>
            <a:solidFill>
              <a:srgbClr val="E6F0F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831734027603799E-3"/>
                  <c:y val="1.607765374481858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6ED-48D3-B52A-EFD6FAA6DD44}"/>
                </c:ext>
              </c:extLst>
            </c:dLbl>
            <c:dLbl>
              <c:idx val="1"/>
              <c:layout>
                <c:manualLayout>
                  <c:x val="2.0374898125508998E-3"/>
                  <c:y val="1.26798874847426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6ED-48D3-B52A-EFD6FAA6DD44}"/>
                </c:ext>
              </c:extLst>
            </c:dLbl>
            <c:dLbl>
              <c:idx val="2"/>
              <c:layout>
                <c:manualLayout>
                  <c:x val="6.1124694376528121E-3"/>
                  <c:y val="1.268497062263987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6ED-48D3-B52A-EFD6FAA6DD44}"/>
                </c:ext>
              </c:extLst>
            </c:dLbl>
            <c:dLbl>
              <c:idx val="3"/>
              <c:layout>
                <c:manualLayout>
                  <c:x val="6.1124694376528121E-3"/>
                  <c:y val="2.075445203455771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6ED-48D3-B52A-EFD6FAA6DD44}"/>
                </c:ext>
              </c:extLst>
            </c:dLbl>
            <c:dLbl>
              <c:idx val="4"/>
              <c:layout>
                <c:manualLayout>
                  <c:x val="4.0749796251018742E-3"/>
                  <c:y val="1.84467074291966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6ED-48D3-B52A-EFD6FAA6DD44}"/>
                </c:ext>
              </c:extLst>
            </c:dLbl>
            <c:dLbl>
              <c:idx val="5"/>
              <c:layout>
                <c:manualLayout>
                  <c:x val="6.1124694376528121E-3"/>
                  <c:y val="1.55632974569696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6ED-48D3-B52A-EFD6FAA6DD44}"/>
                </c:ext>
              </c:extLst>
            </c:dLbl>
            <c:dLbl>
              <c:idx val="7"/>
              <c:layout>
                <c:manualLayout>
                  <c:x val="3.550098033021931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A6ED-48D3-B52A-EFD6FAA6DD4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rgbClr val="0B407F"/>
                    </a:solidFill>
                    <a:latin typeface="Montserrat" panose="00000500000000000000" pitchFamily="2" charset="-52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Рис.13!$A$2:$A$9</c:f>
              <c:numCache>
                <c:formatCode>General</c:formatCode>
                <c:ptCount val="8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  <c:pt idx="7">
                  <c:v>2026</c:v>
                </c:pt>
              </c:numCache>
            </c:numRef>
          </c:cat>
          <c:val>
            <c:numRef>
              <c:f>Рис.13!$E$2:$E$9</c:f>
              <c:numCache>
                <c:formatCode>#\ ##0.0</c:formatCode>
                <c:ptCount val="8"/>
                <c:pt idx="0">
                  <c:v>65.5</c:v>
                </c:pt>
                <c:pt idx="1">
                  <c:v>76.3</c:v>
                </c:pt>
                <c:pt idx="2">
                  <c:v>84.6</c:v>
                </c:pt>
                <c:pt idx="3">
                  <c:v>83.4</c:v>
                </c:pt>
                <c:pt idx="4">
                  <c:v>95.2</c:v>
                </c:pt>
                <c:pt idx="5">
                  <c:v>96.9</c:v>
                </c:pt>
                <c:pt idx="6" formatCode="General">
                  <c:v>100</c:v>
                </c:pt>
                <c:pt idx="7" formatCode="General">
                  <c:v>85.4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A6ED-48D3-B52A-EFD6FAA6DD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52"/>
        <c:axId val="2063240639"/>
        <c:axId val="2063250207"/>
      </c:barChart>
      <c:catAx>
        <c:axId val="2063240639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rgbClr val="0B407F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0B407F"/>
                </a:solidFill>
                <a:latin typeface="Montserrat" panose="00000500000000000000" pitchFamily="2" charset="-52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063250207"/>
        <c:crosses val="autoZero"/>
        <c:auto val="1"/>
        <c:lblAlgn val="ctr"/>
        <c:lblOffset val="100"/>
        <c:noMultiLvlLbl val="0"/>
      </c:catAx>
      <c:valAx>
        <c:axId val="2063250207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2063240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2834347618409785"/>
          <c:w val="1"/>
          <c:h val="6.76444534865207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rgbClr val="0B407F"/>
              </a:solidFill>
              <a:latin typeface="Montserrat" panose="00000500000000000000" pitchFamily="2" charset="-52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>
          <a:solidFill>
            <a:schemeClr val="tx1"/>
          </a:solidFill>
          <a:latin typeface="Montserrat" panose="00000500000000000000" pitchFamily="2" charset="-52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04399585921325"/>
          <c:y val="0.14592346673555234"/>
          <c:w val="0.86795600414078677"/>
          <c:h val="0.5735746883401421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'23'!$B$1</c:f>
              <c:strCache>
                <c:ptCount val="1"/>
                <c:pt idx="0">
                  <c:v>2023 рік</c:v>
                </c:pt>
              </c:strCache>
            </c:strRef>
          </c:tx>
          <c:spPr>
            <a:solidFill>
              <a:srgbClr val="2B6DBA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B407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'23'!$A$2:$A$7</c:f>
              <c:strCache>
                <c:ptCount val="6"/>
                <c:pt idx="0">
                  <c:v>Місцеві загальні суди (разом з апаратами ТУ ДСА України)</c:v>
                </c:pt>
                <c:pt idx="1">
                  <c:v>Місцеві господарські суди</c:v>
                </c:pt>
                <c:pt idx="2">
                  <c:v>Місцеві адміністративні суди</c:v>
                </c:pt>
                <c:pt idx="3">
                  <c:v>Апеляційні суди</c:v>
                </c:pt>
                <c:pt idx="4">
                  <c:v>Апеляційні господарські суди</c:v>
                </c:pt>
                <c:pt idx="5">
                  <c:v>Апеляційні адміністративні суди</c:v>
                </c:pt>
              </c:strCache>
            </c:strRef>
          </c:cat>
          <c:val>
            <c:numRef>
              <c:f>'23'!$B$2:$B$7</c:f>
              <c:numCache>
                <c:formatCode>General</c:formatCode>
                <c:ptCount val="6"/>
                <c:pt idx="0">
                  <c:v>74.400000000000006</c:v>
                </c:pt>
                <c:pt idx="1">
                  <c:v>77.400000000000006</c:v>
                </c:pt>
                <c:pt idx="2">
                  <c:v>79.8</c:v>
                </c:pt>
                <c:pt idx="3" formatCode="0.0">
                  <c:v>69</c:v>
                </c:pt>
                <c:pt idx="4">
                  <c:v>79.599999999999994</c:v>
                </c:pt>
                <c:pt idx="5">
                  <c:v>79.8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AB-4DBC-97F3-892F71D142C9}"/>
            </c:ext>
          </c:extLst>
        </c:ser>
        <c:ser>
          <c:idx val="1"/>
          <c:order val="1"/>
          <c:tx>
            <c:strRef>
              <c:f>'23'!$C$1</c:f>
              <c:strCache>
                <c:ptCount val="1"/>
                <c:pt idx="0">
                  <c:v>2024 рік</c:v>
                </c:pt>
              </c:strCache>
            </c:strRef>
          </c:tx>
          <c:spPr>
            <a:solidFill>
              <a:srgbClr val="80808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rgbClr val="0B407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'23'!$A$2:$A$7</c:f>
              <c:strCache>
                <c:ptCount val="6"/>
                <c:pt idx="0">
                  <c:v>Місцеві загальні суди (разом з апаратами ТУ ДСА України)</c:v>
                </c:pt>
                <c:pt idx="1">
                  <c:v>Місцеві господарські суди</c:v>
                </c:pt>
                <c:pt idx="2">
                  <c:v>Місцеві адміністративні суди</c:v>
                </c:pt>
                <c:pt idx="3">
                  <c:v>Апеляційні суди</c:v>
                </c:pt>
                <c:pt idx="4">
                  <c:v>Апеляційні господарські суди</c:v>
                </c:pt>
                <c:pt idx="5">
                  <c:v>Апеляційні адміністративні суди</c:v>
                </c:pt>
              </c:strCache>
            </c:strRef>
          </c:cat>
          <c:val>
            <c:numRef>
              <c:f>'23'!$C$2:$C$7</c:f>
              <c:numCache>
                <c:formatCode>General</c:formatCode>
                <c:ptCount val="6"/>
                <c:pt idx="0">
                  <c:v>67.099999999999994</c:v>
                </c:pt>
                <c:pt idx="1">
                  <c:v>74.599999999999994</c:v>
                </c:pt>
                <c:pt idx="2">
                  <c:v>74.099999999999994</c:v>
                </c:pt>
                <c:pt idx="3">
                  <c:v>56.7</c:v>
                </c:pt>
                <c:pt idx="4">
                  <c:v>69.099999999999994</c:v>
                </c:pt>
                <c:pt idx="5">
                  <c:v>67.2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AB-4DBC-97F3-892F71D142C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4814207"/>
        <c:axId val="1057839183"/>
      </c:barChart>
      <c:catAx>
        <c:axId val="13148142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rgbClr val="0B407F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057839183"/>
        <c:crosses val="autoZero"/>
        <c:auto val="1"/>
        <c:lblAlgn val="ctr"/>
        <c:lblOffset val="100"/>
        <c:noMultiLvlLbl val="0"/>
      </c:catAx>
      <c:valAx>
        <c:axId val="1057839183"/>
        <c:scaling>
          <c:orientation val="minMax"/>
          <c:min val="50"/>
        </c:scaling>
        <c:delete val="1"/>
        <c:axPos val="l"/>
        <c:numFmt formatCode="General" sourceLinked="1"/>
        <c:majorTickMark val="out"/>
        <c:minorTickMark val="none"/>
        <c:tickLblPos val="nextTo"/>
        <c:crossAx val="13148142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435279692708562"/>
          <c:y val="0.87377980490725016"/>
          <c:w val="0.25129434092477571"/>
          <c:h val="6.82877125171018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rgbClr val="0B407F"/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solidFill>
            <a:sysClr val="windowText" lastClr="000000"/>
          </a:solidFill>
          <a:latin typeface="Montserrat" panose="00000500000000000000" pitchFamily="2" charset="-52"/>
        </a:defRPr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rgbClr val="0B407F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r>
              <a:rPr lang="uk-UA" sz="1200"/>
              <a:t>Судді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rgbClr val="0B407F"/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2.1072796934865901E-2"/>
          <c:y val="4.8600111533255247E-2"/>
          <c:w val="0.92145593869731801"/>
          <c:h val="0.63736454501841899"/>
        </c:manualLayout>
      </c:layout>
      <c:barChart>
        <c:barDir val="col"/>
        <c:grouping val="clustered"/>
        <c:varyColors val="0"/>
        <c:ser>
          <c:idx val="2"/>
          <c:order val="1"/>
          <c:tx>
            <c:strRef>
              <c:f>'28'!$B$6</c:f>
              <c:strCache>
                <c:ptCount val="1"/>
                <c:pt idx="0">
                  <c:v>Фактично зайняті посади суддів  </c:v>
                </c:pt>
              </c:strCache>
            </c:strRef>
          </c:tx>
          <c:spPr>
            <a:solidFill>
              <a:srgbClr val="2B6DBA"/>
            </a:solidFill>
            <a:ln>
              <a:noFill/>
            </a:ln>
            <a:effectLst/>
          </c:spPr>
          <c:invertIfNegative val="0"/>
          <c:dLbls>
            <c:dLbl>
              <c:idx val="4"/>
              <c:layout>
                <c:manualLayout>
                  <c:x val="-1.532567049808429E-2"/>
                  <c:y val="-4.072623149218372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658-418E-9A62-5F4F6B5ADB8C}"/>
                </c:ext>
              </c:extLst>
            </c:dLbl>
            <c:dLbl>
              <c:idx val="6"/>
              <c:layout>
                <c:manualLayout>
                  <c:x val="-7.662835249042145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58-418E-9A62-5F4F6B5ADB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0B407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'28'!$C$3:$H$3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'28'!$C$6:$I$6</c:f>
              <c:numCache>
                <c:formatCode>#,##0</c:formatCode>
                <c:ptCount val="7"/>
                <c:pt idx="0">
                  <c:v>5022</c:v>
                </c:pt>
                <c:pt idx="1">
                  <c:v>5191</c:v>
                </c:pt>
                <c:pt idx="2">
                  <c:v>5022</c:v>
                </c:pt>
                <c:pt idx="3">
                  <c:v>4964</c:v>
                </c:pt>
                <c:pt idx="4">
                  <c:v>4673</c:v>
                </c:pt>
                <c:pt idx="5">
                  <c:v>4800</c:v>
                </c:pt>
                <c:pt idx="6">
                  <c:v>4671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58-418E-9A62-5F4F6B5ADB8C}"/>
            </c:ext>
          </c:extLst>
        </c:ser>
        <c:ser>
          <c:idx val="1"/>
          <c:order val="2"/>
          <c:tx>
            <c:strRef>
              <c:f>'28'!$B$7</c:f>
              <c:strCache>
                <c:ptCount val="1"/>
                <c:pt idx="0">
                  <c:v>Кількість суддів, які здійснюють правосуддя</c:v>
                </c:pt>
              </c:strCache>
            </c:strRef>
          </c:tx>
          <c:spPr>
            <a:solidFill>
              <a:srgbClr val="E6E6E6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9.5785440613026639E-3"/>
                  <c:y val="8.8858258832913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58-418E-9A62-5F4F6B5ADB8C}"/>
                </c:ext>
              </c:extLst>
            </c:dLbl>
            <c:dLbl>
              <c:idx val="1"/>
              <c:layout>
                <c:manualLayout>
                  <c:x val="1.3409961685823755E-2"/>
                  <c:y val="1.3328738824936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658-418E-9A62-5F4F6B5ADB8C}"/>
                </c:ext>
              </c:extLst>
            </c:dLbl>
            <c:dLbl>
              <c:idx val="2"/>
              <c:layout>
                <c:manualLayout>
                  <c:x val="1.3786235745136549E-2"/>
                  <c:y val="3.5013914357779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58-418E-9A62-5F4F6B5ADB8C}"/>
                </c:ext>
              </c:extLst>
            </c:dLbl>
            <c:dLbl>
              <c:idx val="3"/>
              <c:layout>
                <c:manualLayout>
                  <c:x val="1.6078166758373987E-2"/>
                  <c:y val="2.63045824801159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658-418E-9A62-5F4F6B5ADB8C}"/>
                </c:ext>
              </c:extLst>
            </c:dLbl>
            <c:dLbl>
              <c:idx val="4"/>
              <c:layout>
                <c:manualLayout>
                  <c:x val="1.7241379310344827E-2"/>
                  <c:y val="1.3328738824936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658-418E-9A62-5F4F6B5ADB8C}"/>
                </c:ext>
              </c:extLst>
            </c:dLbl>
            <c:dLbl>
              <c:idx val="5"/>
              <c:layout>
                <c:manualLayout>
                  <c:x val="1.532567049808429E-2"/>
                  <c:y val="1.7771651766582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658-418E-9A62-5F4F6B5ADB8C}"/>
                </c:ext>
              </c:extLst>
            </c:dLbl>
            <c:dLbl>
              <c:idx val="6"/>
              <c:layout>
                <c:manualLayout>
                  <c:x val="1.532567049808415E-2"/>
                  <c:y val="8.88582588329132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658-418E-9A62-5F4F6B5ADB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0B407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'28'!$C$7:$I$7</c:f>
              <c:numCache>
                <c:formatCode>#,##0</c:formatCode>
                <c:ptCount val="7"/>
                <c:pt idx="0">
                  <c:v>2738</c:v>
                </c:pt>
                <c:pt idx="1">
                  <c:v>4783</c:v>
                </c:pt>
                <c:pt idx="2">
                  <c:v>2641</c:v>
                </c:pt>
                <c:pt idx="3">
                  <c:v>4434</c:v>
                </c:pt>
                <c:pt idx="4">
                  <c:v>4147</c:v>
                </c:pt>
                <c:pt idx="5">
                  <c:v>4349</c:v>
                </c:pt>
                <c:pt idx="6">
                  <c:v>4290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58-418E-9A62-5F4F6B5ADB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69"/>
        <c:axId val="830062767"/>
        <c:axId val="1159449919"/>
      </c:barChart>
      <c:lineChart>
        <c:grouping val="standard"/>
        <c:varyColors val="0"/>
        <c:ser>
          <c:idx val="0"/>
          <c:order val="0"/>
          <c:tx>
            <c:strRef>
              <c:f>'28'!$B$4</c:f>
              <c:strCache>
                <c:ptCount val="1"/>
                <c:pt idx="0">
                  <c:v>Кількість суддів, визначена рішенням ВРП (наказами ДСА України)</c:v>
                </c:pt>
              </c:strCache>
            </c:strRef>
          </c:tx>
          <c:spPr>
            <a:ln w="28575" cap="rnd">
              <a:solidFill>
                <a:srgbClr val="E6E6E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B407F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0B407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'28'!$C$3:$I$3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І півріччя 2025</c:v>
                </c:pt>
              </c:strCache>
            </c:strRef>
          </c:cat>
          <c:val>
            <c:numRef>
              <c:f>'28'!$C$4:$I$4</c:f>
              <c:numCache>
                <c:formatCode>#,##0</c:formatCode>
                <c:ptCount val="7"/>
                <c:pt idx="0">
                  <c:v>7039</c:v>
                </c:pt>
                <c:pt idx="1">
                  <c:v>7039</c:v>
                </c:pt>
                <c:pt idx="2">
                  <c:v>7039</c:v>
                </c:pt>
                <c:pt idx="3">
                  <c:v>7015</c:v>
                </c:pt>
                <c:pt idx="4">
                  <c:v>7976</c:v>
                </c:pt>
                <c:pt idx="5">
                  <c:v>7976</c:v>
                </c:pt>
                <c:pt idx="6">
                  <c:v>7977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8658-418E-9A62-5F4F6B5ADB8C}"/>
            </c:ext>
          </c:extLst>
        </c:ser>
        <c:ser>
          <c:idx val="3"/>
          <c:order val="3"/>
          <c:tx>
            <c:strRef>
              <c:f>'28'!$B$15</c:f>
              <c:strCache>
                <c:ptCount val="1"/>
                <c:pt idx="0">
                  <c:v>Кількість неукомплектованих посад у співвідношенні до кількості суддів, які здійснюють правосуддя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7CA22"/>
              </a:solidFill>
              <a:ln w="9525"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4.1731191141812958E-3"/>
                  <c:y val="-1.8130497337138923E-2"/>
                </c:manualLayout>
              </c:layout>
              <c:tx>
                <c:rich>
                  <a:bodyPr/>
                  <a:lstStyle/>
                  <a:p>
                    <a:fld id="{E6EDD419-205B-49A8-9F94-246FEC2E8220}" type="VALUE">
                      <a:rPr lang="uk-UA"/>
                      <a:pPr/>
                      <a:t>[ЗНАЧЕНИЕ]</a:t>
                    </a:fld>
                    <a:endParaRPr lang="uk-UA"/>
                  </a:p>
                  <a:p>
                    <a:r>
                      <a:rPr lang="uk-UA"/>
                      <a:t>61,1 відс.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8658-418E-9A62-5F4F6B5ADB8C}"/>
                </c:ext>
              </c:extLst>
            </c:dLbl>
            <c:dLbl>
              <c:idx val="1"/>
              <c:layout>
                <c:manualLayout>
                  <c:x val="1.1494252873563184E-2"/>
                  <c:y val="1.8169584083949905E-2"/>
                </c:manualLayout>
              </c:layout>
              <c:tx>
                <c:rich>
                  <a:bodyPr/>
                  <a:lstStyle/>
                  <a:p>
                    <a:fld id="{434BF08D-7C17-4794-AD54-077071D3C4A8}" type="VALUE">
                      <a:rPr lang="uk-UA"/>
                      <a:pPr/>
                      <a:t>[ЗНАЧЕНИЕ]</a:t>
                    </a:fld>
                    <a:endParaRPr lang="uk-UA"/>
                  </a:p>
                  <a:p>
                    <a:r>
                      <a:rPr lang="uk-UA"/>
                      <a:t>32,1 відс.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8658-418E-9A62-5F4F6B5ADB8C}"/>
                </c:ext>
              </c:extLst>
            </c:dLbl>
            <c:dLbl>
              <c:idx val="2"/>
              <c:layout>
                <c:manualLayout>
                  <c:x val="-4.5838620264748711E-3"/>
                  <c:y val="-1.0333245097057617E-2"/>
                </c:manualLayout>
              </c:layout>
              <c:tx>
                <c:rich>
                  <a:bodyPr/>
                  <a:lstStyle/>
                  <a:p>
                    <a:fld id="{685F8FA7-EE72-4D2D-B844-18D7B8247AD6}" type="VALUE">
                      <a:rPr lang="uk-UA"/>
                      <a:pPr/>
                      <a:t>[ЗНАЧЕНИЕ]</a:t>
                    </a:fld>
                    <a:endParaRPr lang="uk-UA"/>
                  </a:p>
                  <a:p>
                    <a:r>
                      <a:rPr lang="uk-UA"/>
                      <a:t>62,5 відс.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8658-418E-9A62-5F4F6B5ADB8C}"/>
                </c:ext>
              </c:extLst>
            </c:dLbl>
            <c:dLbl>
              <c:idx val="3"/>
              <c:layout>
                <c:manualLayout>
                  <c:x val="6.534168991833603E-3"/>
                  <c:y val="2.0256054357203304E-2"/>
                </c:manualLayout>
              </c:layout>
              <c:tx>
                <c:rich>
                  <a:bodyPr/>
                  <a:lstStyle/>
                  <a:p>
                    <a:fld id="{BB488200-8359-408D-9898-0487925CD653}" type="VALUE">
                      <a:rPr lang="uk-UA"/>
                      <a:pPr/>
                      <a:t>[ЗНАЧЕНИЕ]</a:t>
                    </a:fld>
                    <a:endParaRPr lang="uk-UA"/>
                  </a:p>
                  <a:p>
                    <a:r>
                      <a:rPr lang="uk-UA"/>
                      <a:t>36,8 відс.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8658-418E-9A62-5F4F6B5ADB8C}"/>
                </c:ext>
              </c:extLst>
            </c:dLbl>
            <c:dLbl>
              <c:idx val="4"/>
              <c:layout>
                <c:manualLayout>
                  <c:x val="2.3265806789493715E-3"/>
                  <c:y val="6.4819716830132365E-2"/>
                </c:manualLayout>
              </c:layout>
              <c:tx>
                <c:rich>
                  <a:bodyPr/>
                  <a:lstStyle/>
                  <a:p>
                    <a:fld id="{F76A9BAF-108D-40E3-8D5A-8DE6B97486A3}" type="VALUE">
                      <a:rPr lang="uk-UA"/>
                      <a:pPr/>
                      <a:t>[ЗНАЧЕНИЕ]</a:t>
                    </a:fld>
                    <a:endParaRPr lang="uk-UA"/>
                  </a:p>
                  <a:p>
                    <a:r>
                      <a:rPr lang="uk-UA"/>
                      <a:t>48,0 відс.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8658-418E-9A62-5F4F6B5ADB8C}"/>
                </c:ext>
              </c:extLst>
            </c:dLbl>
            <c:dLbl>
              <c:idx val="5"/>
              <c:layout>
                <c:manualLayout>
                  <c:x val="7.2865359520058815E-3"/>
                  <c:y val="5.2666084215810385E-2"/>
                </c:manualLayout>
              </c:layout>
              <c:tx>
                <c:rich>
                  <a:bodyPr/>
                  <a:lstStyle/>
                  <a:p>
                    <a:fld id="{7DDC2D2B-0BC0-4A02-BDFF-F2ED679B44B8}" type="VALUE">
                      <a:rPr lang="uk-UA"/>
                      <a:pPr/>
                      <a:t>[ЗНАЧЕНИЕ]</a:t>
                    </a:fld>
                    <a:endParaRPr lang="uk-UA"/>
                  </a:p>
                  <a:p>
                    <a:r>
                      <a:rPr lang="uk-UA"/>
                      <a:t>45,5 відс.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8658-418E-9A62-5F4F6B5ADB8C}"/>
                </c:ext>
              </c:extLst>
            </c:dLbl>
            <c:dLbl>
              <c:idx val="6"/>
              <c:layout>
                <c:manualLayout>
                  <c:x val="2.2988505747126436E-2"/>
                  <c:y val="8.1024687967227744E-3"/>
                </c:manualLayout>
              </c:layout>
              <c:tx>
                <c:rich>
                  <a:bodyPr/>
                  <a:lstStyle/>
                  <a:p>
                    <a:fld id="{1AF056CB-93D4-46F6-A030-4A88D2314B20}" type="VALUE">
                      <a:rPr lang="uk-UA"/>
                      <a:pPr/>
                      <a:t>[ЗНАЧЕНИЕ]</a:t>
                    </a:fld>
                    <a:endParaRPr lang="uk-UA"/>
                  </a:p>
                  <a:p>
                    <a:r>
                      <a:rPr lang="uk-UA"/>
                      <a:t>46,2 відс.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8658-418E-9A62-5F4F6B5ADB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800" b="1" i="0" u="none" strike="noStrike" kern="1200" baseline="0">
                    <a:solidFill>
                      <a:srgbClr val="0B407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FFC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'28'!$C$15:$I$15</c:f>
              <c:numCache>
                <c:formatCode>#,##0</c:formatCode>
                <c:ptCount val="7"/>
                <c:pt idx="0">
                  <c:v>4301</c:v>
                </c:pt>
                <c:pt idx="1">
                  <c:v>2256</c:v>
                </c:pt>
                <c:pt idx="2">
                  <c:v>4398</c:v>
                </c:pt>
                <c:pt idx="3">
                  <c:v>2581</c:v>
                </c:pt>
                <c:pt idx="4">
                  <c:v>3829</c:v>
                </c:pt>
                <c:pt idx="5">
                  <c:v>3627</c:v>
                </c:pt>
                <c:pt idx="6">
                  <c:v>3687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8658-418E-9A62-5F4F6B5ADB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30062767"/>
        <c:axId val="1159449919"/>
      </c:lineChart>
      <c:catAx>
        <c:axId val="830062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B407F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1159449919"/>
        <c:crosses val="autoZero"/>
        <c:auto val="1"/>
        <c:lblAlgn val="ctr"/>
        <c:lblOffset val="100"/>
        <c:noMultiLvlLbl val="0"/>
      </c:catAx>
      <c:valAx>
        <c:axId val="115944991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830062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7996882217612307"/>
          <c:w val="0.99733716475095791"/>
          <c:h val="0.220031030003374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B407F"/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900" b="1">
          <a:solidFill>
            <a:srgbClr val="0B407F"/>
          </a:solidFill>
          <a:latin typeface="Montserrat" panose="00000500000000000000" pitchFamily="2" charset="-52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3896236927631606"/>
          <c:w val="0.95544754961522882"/>
          <c:h val="0.671113684049498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'30'!$I$5</c:f>
              <c:strCache>
                <c:ptCount val="1"/>
                <c:pt idx="0">
                  <c:v>Штатна чисельність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B407F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'30'!$H$6:$H$12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І півріччя 2025</c:v>
                </c:pt>
              </c:strCache>
            </c:strRef>
          </c:cat>
          <c:val>
            <c:numRef>
              <c:f>'30'!$I$6:$I$12</c:f>
              <c:numCache>
                <c:formatCode>#,##0</c:formatCode>
                <c:ptCount val="7"/>
                <c:pt idx="0" formatCode="General">
                  <c:v>27734.5</c:v>
                </c:pt>
                <c:pt idx="1">
                  <c:v>27771.5</c:v>
                </c:pt>
                <c:pt idx="2">
                  <c:v>27746.5</c:v>
                </c:pt>
                <c:pt idx="3">
                  <c:v>27801.5</c:v>
                </c:pt>
                <c:pt idx="4">
                  <c:v>27527.5</c:v>
                </c:pt>
                <c:pt idx="5">
                  <c:v>27653.5</c:v>
                </c:pt>
                <c:pt idx="6">
                  <c:v>27482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17-4D14-A2EF-66447550AA3D}"/>
            </c:ext>
          </c:extLst>
        </c:ser>
        <c:ser>
          <c:idx val="1"/>
          <c:order val="1"/>
          <c:tx>
            <c:strRef>
              <c:f>'30'!$J$5</c:f>
              <c:strCache>
                <c:ptCount val="1"/>
                <c:pt idx="0">
                  <c:v>Фактично зайняті посади       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2762251923855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17-4D14-A2EF-66447550AA3D}"/>
                </c:ext>
              </c:extLst>
            </c:dLbl>
            <c:dLbl>
              <c:idx val="1"/>
              <c:layout>
                <c:manualLayout>
                  <c:x val="2.6327040220037536E-2"/>
                  <c:y val="4.1614258650464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17-4D14-A2EF-66447550AA3D}"/>
                </c:ext>
              </c:extLst>
            </c:dLbl>
            <c:dLbl>
              <c:idx val="2"/>
              <c:layout>
                <c:manualLayout>
                  <c:x val="1.62008910490076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17-4D14-A2EF-66447550AA3D}"/>
                </c:ext>
              </c:extLst>
            </c:dLbl>
            <c:dLbl>
              <c:idx val="3"/>
              <c:layout>
                <c:manualLayout>
                  <c:x val="2.4301821946955546E-2"/>
                  <c:y val="-4.16142586504641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17-4D14-A2EF-66447550AA3D}"/>
                </c:ext>
              </c:extLst>
            </c:dLbl>
            <c:dLbl>
              <c:idx val="4"/>
              <c:layout>
                <c:manualLayout>
                  <c:x val="2.2276603673873446E-2"/>
                  <c:y val="3.7997058369465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17-4D14-A2EF-66447550AA3D}"/>
                </c:ext>
              </c:extLst>
            </c:dLbl>
            <c:dLbl>
              <c:idx val="5"/>
              <c:layout>
                <c:manualLayout>
                  <c:x val="1.6201108320633196E-2"/>
                  <c:y val="-3.799705836946544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617-4D14-A2EF-66447550AA3D}"/>
                </c:ext>
              </c:extLst>
            </c:dLbl>
            <c:dLbl>
              <c:idx val="6"/>
              <c:layout>
                <c:manualLayout>
                  <c:x val="1.8226486059720975E-2"/>
                  <c:y val="-4.16131124610850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617-4D14-A2EF-66447550AA3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B407F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'30'!$H$6:$H$12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І півріччя 2025</c:v>
                </c:pt>
              </c:strCache>
            </c:strRef>
          </c:cat>
          <c:val>
            <c:numRef>
              <c:f>'30'!$J$6:$J$12</c:f>
              <c:numCache>
                <c:formatCode>#,##0</c:formatCode>
                <c:ptCount val="7"/>
                <c:pt idx="0" formatCode="General">
                  <c:v>25340.5</c:v>
                </c:pt>
                <c:pt idx="1">
                  <c:v>25086</c:v>
                </c:pt>
                <c:pt idx="2">
                  <c:v>24196</c:v>
                </c:pt>
                <c:pt idx="3">
                  <c:v>23731.5</c:v>
                </c:pt>
                <c:pt idx="4">
                  <c:v>22958.5</c:v>
                </c:pt>
                <c:pt idx="5">
                  <c:v>22780.5</c:v>
                </c:pt>
                <c:pt idx="6">
                  <c:v>22478.25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617-4D14-A2EF-66447550AA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94"/>
        <c:axId val="461797264"/>
        <c:axId val="461798512"/>
      </c:barChart>
      <c:lineChart>
        <c:grouping val="standard"/>
        <c:varyColors val="0"/>
        <c:ser>
          <c:idx val="2"/>
          <c:order val="2"/>
          <c:tx>
            <c:strRef>
              <c:f>'30'!$K$5</c:f>
              <c:strCache>
                <c:ptCount val="1"/>
                <c:pt idx="0">
                  <c:v>Кількість неукомплектованих посад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4.2782891869531025E-3"/>
                  <c:y val="-8.9226957313917374E-2"/>
                </c:manualLayout>
              </c:layout>
              <c:tx>
                <c:rich>
                  <a:bodyPr/>
                  <a:lstStyle/>
                  <a:p>
                    <a:fld id="{67AFC9BE-C3AA-47A4-AA0A-EE592156521E}" type="VALUE">
                      <a:rPr lang="uk-UA"/>
                      <a:pPr/>
                      <a:t>[ЗНАЧЕНИЕ]</a:t>
                    </a:fld>
                    <a:endParaRPr lang="uk-UA"/>
                  </a:p>
                  <a:p>
                    <a:r>
                      <a:rPr lang="uk-UA"/>
                      <a:t>8,6 відс.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617-4D14-A2EF-66447550AA3D}"/>
                </c:ext>
              </c:extLst>
            </c:dLbl>
            <c:dLbl>
              <c:idx val="1"/>
              <c:layout>
                <c:manualLayout>
                  <c:x val="-1.6431302341915264E-3"/>
                  <c:y val="-0.11896927641855648"/>
                </c:manualLayout>
              </c:layout>
              <c:tx>
                <c:rich>
                  <a:bodyPr/>
                  <a:lstStyle/>
                  <a:p>
                    <a:fld id="{8262E097-B080-4469-9BB0-F2E4DEC759F8}" type="VALUE">
                      <a:rPr lang="uk-UA"/>
                      <a:pPr/>
                      <a:t>[ЗНАЧЕНИЕ]</a:t>
                    </a:fld>
                    <a:endParaRPr lang="uk-UA"/>
                  </a:p>
                  <a:p>
                    <a:r>
                      <a:rPr lang="uk-UA"/>
                      <a:t>9,7 відс.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1617-4D14-A2EF-66447550AA3D}"/>
                </c:ext>
              </c:extLst>
            </c:dLbl>
            <c:dLbl>
              <c:idx val="2"/>
              <c:layout>
                <c:manualLayout>
                  <c:x val="3.1181116005853521E-3"/>
                  <c:y val="3.8240124563107332E-2"/>
                </c:manualLayout>
              </c:layout>
              <c:tx>
                <c:rich>
                  <a:bodyPr/>
                  <a:lstStyle/>
                  <a:p>
                    <a:fld id="{3FFA9189-47F7-4999-AD7D-83800F075E58}" type="VALUE">
                      <a:rPr lang="uk-UA"/>
                      <a:pPr/>
                      <a:t>[ЗНАЧЕНИЕ]</a:t>
                    </a:fld>
                    <a:endParaRPr lang="uk-UA"/>
                  </a:p>
                  <a:p>
                    <a:r>
                      <a:rPr lang="uk-UA"/>
                      <a:t>12,8 відс.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617-4D14-A2EF-66447550AA3D}"/>
                </c:ext>
              </c:extLst>
            </c:dLbl>
            <c:dLbl>
              <c:idx val="3"/>
              <c:layout>
                <c:manualLayout>
                  <c:x val="-1.800532124204641E-3"/>
                  <c:y val="4.2489027292341573E-2"/>
                </c:manualLayout>
              </c:layout>
              <c:tx>
                <c:rich>
                  <a:bodyPr/>
                  <a:lstStyle/>
                  <a:p>
                    <a:fld id="{4DC3C520-FCD0-4068-A3F7-093709C1EFD3}" type="VALUE">
                      <a:rPr lang="uk-UA"/>
                      <a:pPr/>
                      <a:t>[ЗНАЧЕНИЕ]</a:t>
                    </a:fld>
                    <a:endParaRPr lang="uk-UA"/>
                  </a:p>
                  <a:p>
                    <a:r>
                      <a:rPr lang="uk-UA"/>
                      <a:t>14,6 відс.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1617-4D14-A2EF-66447550AA3D}"/>
                </c:ext>
              </c:extLst>
            </c:dLbl>
            <c:dLbl>
              <c:idx val="4"/>
              <c:layout>
                <c:manualLayout>
                  <c:x val="-1.3911218720507736E-2"/>
                  <c:y val="-8.0729151855448988E-2"/>
                </c:manualLayout>
              </c:layout>
              <c:tx>
                <c:rich>
                  <a:bodyPr/>
                  <a:lstStyle/>
                  <a:p>
                    <a:fld id="{F47DE756-C8DD-407B-8BE7-BF0F3F3A51A8}" type="VALUE">
                      <a:rPr lang="uk-UA"/>
                      <a:pPr/>
                      <a:t>[ЗНАЧЕНИЕ]</a:t>
                    </a:fld>
                    <a:endParaRPr lang="uk-UA"/>
                  </a:p>
                  <a:p>
                    <a:r>
                      <a:rPr lang="uk-UA"/>
                      <a:t>16,6 відс.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1617-4D14-A2EF-66447550AA3D}"/>
                </c:ext>
              </c:extLst>
            </c:dLbl>
            <c:dLbl>
              <c:idx val="5"/>
              <c:layout>
                <c:manualLayout>
                  <c:x val="-1.5848154793515836E-2"/>
                  <c:y val="-5.0986832750809882E-2"/>
                </c:manualLayout>
              </c:layout>
              <c:tx>
                <c:rich>
                  <a:bodyPr/>
                  <a:lstStyle/>
                  <a:p>
                    <a:fld id="{A26443B3-7A80-4C1B-9B53-F60B8C3A035F}" type="VALUE">
                      <a:rPr lang="uk-UA"/>
                      <a:pPr/>
                      <a:t>[ЗНАЧЕНИЕ]</a:t>
                    </a:fld>
                    <a:endParaRPr lang="uk-UA"/>
                  </a:p>
                  <a:p>
                    <a:r>
                      <a:rPr lang="uk-UA"/>
                      <a:t>17,6 відс.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1617-4D14-A2EF-66447550AA3D}"/>
                </c:ext>
              </c:extLst>
            </c:dLbl>
            <c:dLbl>
              <c:idx val="6"/>
              <c:layout>
                <c:manualLayout>
                  <c:x val="-1.5780035488174027E-2"/>
                  <c:y val="-7.6480249126214872E-2"/>
                </c:manualLayout>
              </c:layout>
              <c:tx>
                <c:rich>
                  <a:bodyPr/>
                  <a:lstStyle/>
                  <a:p>
                    <a:fld id="{A66E0789-5A42-40EE-BCB4-BEB4B9B7D118}" type="VALUE">
                      <a:rPr lang="uk-UA"/>
                      <a:pPr/>
                      <a:t>[ЗНАЧЕНИЕ]</a:t>
                    </a:fld>
                    <a:endParaRPr lang="uk-UA"/>
                  </a:p>
                  <a:p>
                    <a:r>
                      <a:rPr lang="uk-UA"/>
                      <a:t>18,2 відс.</a:t>
                    </a:r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1617-4D14-A2EF-66447550AA3D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0B407F"/>
                    </a:solidFill>
                    <a:latin typeface="Montserrat" panose="00000500000000000000" pitchFamily="2" charset="0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'30'!$H$6:$H$12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І півріччя 2025</c:v>
                </c:pt>
              </c:strCache>
            </c:strRef>
          </c:cat>
          <c:val>
            <c:numRef>
              <c:f>'30'!$K$6:$K$12</c:f>
              <c:numCache>
                <c:formatCode>General</c:formatCode>
                <c:ptCount val="7"/>
                <c:pt idx="0">
                  <c:v>2394</c:v>
                </c:pt>
                <c:pt idx="1">
                  <c:v>2685.5</c:v>
                </c:pt>
                <c:pt idx="2">
                  <c:v>3550.5</c:v>
                </c:pt>
                <c:pt idx="3">
                  <c:v>4070</c:v>
                </c:pt>
                <c:pt idx="4">
                  <c:v>4569</c:v>
                </c:pt>
                <c:pt idx="5">
                  <c:v>4873</c:v>
                </c:pt>
                <c:pt idx="6">
                  <c:v>5003.75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1617-4D14-A2EF-66447550AA3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54061104"/>
        <c:axId val="2054069264"/>
      </c:lineChart>
      <c:catAx>
        <c:axId val="461797264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61798512"/>
        <c:crosses val="autoZero"/>
        <c:auto val="1"/>
        <c:lblAlgn val="ctr"/>
        <c:lblOffset val="100"/>
        <c:noMultiLvlLbl val="0"/>
      </c:catAx>
      <c:valAx>
        <c:axId val="461798512"/>
        <c:scaling>
          <c:orientation val="minMax"/>
          <c:max val="30000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0B407F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461797264"/>
        <c:crosses val="autoZero"/>
        <c:crossBetween val="between"/>
      </c:valAx>
      <c:valAx>
        <c:axId val="2054069264"/>
        <c:scaling>
          <c:orientation val="minMax"/>
          <c:max val="8000"/>
          <c:min val="200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rgbClr val="F7CA22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2054061104"/>
        <c:crosses val="max"/>
        <c:crossBetween val="between"/>
      </c:valAx>
      <c:catAx>
        <c:axId val="20540611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0540692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rgbClr val="0B407F"/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91815913832177"/>
          <c:y val="2.8318637170147171E-2"/>
          <c:w val="0.79978336120358284"/>
          <c:h val="0.5778268080245631"/>
        </c:manualLayout>
      </c:layout>
      <c:barChart>
        <c:barDir val="col"/>
        <c:grouping val="stacked"/>
        <c:varyColors val="0"/>
        <c:ser>
          <c:idx val="5"/>
          <c:order val="5"/>
          <c:tx>
            <c:strRef>
              <c:f>'Сім''ї грн'!$G$1</c:f>
              <c:strCache>
                <c:ptCount val="1"/>
                <c:pt idx="0">
                  <c:v>q10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'Сім''ї грн'!$A$2:$A$29</c:f>
              <c:strCache>
                <c:ptCount val="28"/>
                <c:pt idx="0">
                  <c:v>Некласифіковані</c:v>
                </c:pt>
                <c:pt idx="1">
                  <c:v>1. Керівництво</c:v>
                </c:pt>
                <c:pt idx="2">
                  <c:v>2. Адмін. послуги</c:v>
                </c:pt>
                <c:pt idx="3">
                  <c:v>3. Аналіз політики та нормотворчість</c:v>
                </c:pt>
                <c:pt idx="4">
                  <c:v>4. Бухгалтерія</c:v>
                </c:pt>
                <c:pt idx="5">
                  <c:v>5. Вн. аудит</c:v>
                </c:pt>
                <c:pt idx="6">
                  <c:v>6. Господарські функції</c:v>
                </c:pt>
                <c:pt idx="7">
                  <c:v>7. Нагляд та контроль</c:v>
                </c:pt>
                <c:pt idx="8">
                  <c:v>8. Діловодство</c:v>
                </c:pt>
                <c:pt idx="9">
                  <c:v>9. Реалізація політики</c:v>
                </c:pt>
                <c:pt idx="10">
                  <c:v>10. Закупівлі</c:v>
                </c:pt>
                <c:pt idx="11">
                  <c:v>11. Антикор</c:v>
                </c:pt>
                <c:pt idx="12">
                  <c:v>12. Кіберзахист</c:v>
                </c:pt>
                <c:pt idx="13">
                  <c:v>13. Комунікація</c:v>
                </c:pt>
                <c:pt idx="14">
                  <c:v>14. Літ. редагування</c:v>
                </c:pt>
                <c:pt idx="15">
                  <c:v>15. Міжнародка</c:v>
                </c:pt>
                <c:pt idx="16">
                  <c:v>16. Мобілізація</c:v>
                </c:pt>
                <c:pt idx="17">
                  <c:v>17. Судочинство</c:v>
                </c:pt>
                <c:pt idx="18">
                  <c:v>18. Організація засідань</c:v>
                </c:pt>
                <c:pt idx="19">
                  <c:v>19. Юристи</c:v>
                </c:pt>
                <c:pt idx="20">
                  <c:v>20. Протокол</c:v>
                </c:pt>
                <c:pt idx="21">
                  <c:v>21. Держ. таємниця</c:v>
                </c:pt>
                <c:pt idx="22">
                  <c:v>22. Держ. власність</c:v>
                </c:pt>
                <c:pt idx="23">
                  <c:v>23. ІТ</c:v>
                </c:pt>
                <c:pt idx="24">
                  <c:v>24. HR</c:v>
                </c:pt>
                <c:pt idx="25">
                  <c:v>25. Управління ІТ проектами</c:v>
                </c:pt>
                <c:pt idx="26">
                  <c:v>26. Фінансисти</c:v>
                </c:pt>
                <c:pt idx="27">
                  <c:v>27. Охорона праці</c:v>
                </c:pt>
              </c:strCache>
            </c:strRef>
          </c:cat>
          <c:val>
            <c:numRef>
              <c:f>'Сім''ї грн'!$G$2:$G$29</c:f>
              <c:numCache>
                <c:formatCode>#,##0</c:formatCode>
                <c:ptCount val="28"/>
                <c:pt idx="0">
                  <c:v>15389</c:v>
                </c:pt>
                <c:pt idx="1">
                  <c:v>27196</c:v>
                </c:pt>
                <c:pt idx="2">
                  <c:v>11776</c:v>
                </c:pt>
                <c:pt idx="3">
                  <c:v>38723</c:v>
                </c:pt>
                <c:pt idx="4">
                  <c:v>10672</c:v>
                </c:pt>
                <c:pt idx="5">
                  <c:v>15820</c:v>
                </c:pt>
                <c:pt idx="6">
                  <c:v>12159</c:v>
                </c:pt>
                <c:pt idx="7">
                  <c:v>14675</c:v>
                </c:pt>
                <c:pt idx="8">
                  <c:v>10780</c:v>
                </c:pt>
                <c:pt idx="9">
                  <c:v>12926</c:v>
                </c:pt>
                <c:pt idx="10">
                  <c:v>13240</c:v>
                </c:pt>
                <c:pt idx="11">
                  <c:v>13044</c:v>
                </c:pt>
                <c:pt idx="12">
                  <c:v>15983</c:v>
                </c:pt>
                <c:pt idx="13">
                  <c:v>12823</c:v>
                </c:pt>
                <c:pt idx="14">
                  <c:v>13871</c:v>
                </c:pt>
                <c:pt idx="15">
                  <c:v>19739</c:v>
                </c:pt>
                <c:pt idx="16">
                  <c:v>11430</c:v>
                </c:pt>
                <c:pt idx="17">
                  <c:v>8798</c:v>
                </c:pt>
                <c:pt idx="18">
                  <c:v>15283</c:v>
                </c:pt>
                <c:pt idx="19">
                  <c:v>15113</c:v>
                </c:pt>
                <c:pt idx="20">
                  <c:v>13658</c:v>
                </c:pt>
                <c:pt idx="21">
                  <c:v>13479</c:v>
                </c:pt>
                <c:pt idx="22">
                  <c:v>17299</c:v>
                </c:pt>
                <c:pt idx="23">
                  <c:v>12123</c:v>
                </c:pt>
                <c:pt idx="24">
                  <c:v>13211</c:v>
                </c:pt>
                <c:pt idx="25">
                  <c:v>28240</c:v>
                </c:pt>
                <c:pt idx="26">
                  <c:v>14932</c:v>
                </c:pt>
                <c:pt idx="27">
                  <c:v>10729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0-57B9-4154-B20B-18EE5605C79B}"/>
            </c:ext>
          </c:extLst>
        </c:ser>
        <c:ser>
          <c:idx val="9"/>
          <c:order val="9"/>
          <c:tx>
            <c:strRef>
              <c:f>'Сім''ї грн'!$K$1</c:f>
              <c:strCache>
                <c:ptCount val="1"/>
                <c:pt idx="0">
                  <c:v>Діапазон q90 - q10</c:v>
                </c:pt>
              </c:strCache>
            </c:strRef>
          </c:tx>
          <c:spPr>
            <a:solidFill>
              <a:schemeClr val="accent1">
                <a:shade val="42000"/>
              </a:schemeClr>
            </a:solidFill>
            <a:ln>
              <a:noFill/>
            </a:ln>
            <a:effectLst/>
          </c:spPr>
          <c:invertIfNegative val="0"/>
          <c:dPt>
            <c:idx val="17"/>
            <c:invertIfNegative val="0"/>
            <c:bubble3D val="0"/>
            <c:spPr>
              <a:solidFill>
                <a:srgbClr val="F7CA2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57B9-4154-B20B-18EE5605C79B}"/>
              </c:ext>
            </c:extLst>
          </c:dPt>
          <c:cat>
            <c:strRef>
              <c:f>'Сім''ї грн'!$A$2:$A$29</c:f>
              <c:strCache>
                <c:ptCount val="28"/>
                <c:pt idx="0">
                  <c:v>Некласифіковані</c:v>
                </c:pt>
                <c:pt idx="1">
                  <c:v>1. Керівництво</c:v>
                </c:pt>
                <c:pt idx="2">
                  <c:v>2. Адмін. послуги</c:v>
                </c:pt>
                <c:pt idx="3">
                  <c:v>3. Аналіз політики та нормотворчість</c:v>
                </c:pt>
                <c:pt idx="4">
                  <c:v>4. Бухгалтерія</c:v>
                </c:pt>
                <c:pt idx="5">
                  <c:v>5. Вн. аудит</c:v>
                </c:pt>
                <c:pt idx="6">
                  <c:v>6. Господарські функції</c:v>
                </c:pt>
                <c:pt idx="7">
                  <c:v>7. Нагляд та контроль</c:v>
                </c:pt>
                <c:pt idx="8">
                  <c:v>8. Діловодство</c:v>
                </c:pt>
                <c:pt idx="9">
                  <c:v>9. Реалізація політики</c:v>
                </c:pt>
                <c:pt idx="10">
                  <c:v>10. Закупівлі</c:v>
                </c:pt>
                <c:pt idx="11">
                  <c:v>11. Антикор</c:v>
                </c:pt>
                <c:pt idx="12">
                  <c:v>12. Кіберзахист</c:v>
                </c:pt>
                <c:pt idx="13">
                  <c:v>13. Комунікація</c:v>
                </c:pt>
                <c:pt idx="14">
                  <c:v>14. Літ. редагування</c:v>
                </c:pt>
                <c:pt idx="15">
                  <c:v>15. Міжнародка</c:v>
                </c:pt>
                <c:pt idx="16">
                  <c:v>16. Мобілізація</c:v>
                </c:pt>
                <c:pt idx="17">
                  <c:v>17. Судочинство</c:v>
                </c:pt>
                <c:pt idx="18">
                  <c:v>18. Організація засідань</c:v>
                </c:pt>
                <c:pt idx="19">
                  <c:v>19. Юристи</c:v>
                </c:pt>
                <c:pt idx="20">
                  <c:v>20. Протокол</c:v>
                </c:pt>
                <c:pt idx="21">
                  <c:v>21. Держ. таємниця</c:v>
                </c:pt>
                <c:pt idx="22">
                  <c:v>22. Держ. власність</c:v>
                </c:pt>
                <c:pt idx="23">
                  <c:v>23. ІТ</c:v>
                </c:pt>
                <c:pt idx="24">
                  <c:v>24. HR</c:v>
                </c:pt>
                <c:pt idx="25">
                  <c:v>25. Управління ІТ проектами</c:v>
                </c:pt>
                <c:pt idx="26">
                  <c:v>26. Фінансисти</c:v>
                </c:pt>
                <c:pt idx="27">
                  <c:v>27. Охорона праці</c:v>
                </c:pt>
              </c:strCache>
            </c:strRef>
          </c:cat>
          <c:val>
            <c:numRef>
              <c:f>'Сім''ї грн'!$K$2:$K$29</c:f>
              <c:numCache>
                <c:formatCode>#,##0</c:formatCode>
                <c:ptCount val="28"/>
                <c:pt idx="0">
                  <c:v>51905</c:v>
                </c:pt>
                <c:pt idx="1">
                  <c:v>72133</c:v>
                </c:pt>
                <c:pt idx="2">
                  <c:v>27267</c:v>
                </c:pt>
                <c:pt idx="3">
                  <c:v>95112</c:v>
                </c:pt>
                <c:pt idx="4">
                  <c:v>40650</c:v>
                </c:pt>
                <c:pt idx="5">
                  <c:v>54610</c:v>
                </c:pt>
                <c:pt idx="6">
                  <c:v>44664</c:v>
                </c:pt>
                <c:pt idx="7">
                  <c:v>48069</c:v>
                </c:pt>
                <c:pt idx="8">
                  <c:v>38593</c:v>
                </c:pt>
                <c:pt idx="9">
                  <c:v>40688</c:v>
                </c:pt>
                <c:pt idx="10">
                  <c:v>51500</c:v>
                </c:pt>
                <c:pt idx="11">
                  <c:v>48546</c:v>
                </c:pt>
                <c:pt idx="12">
                  <c:v>52798</c:v>
                </c:pt>
                <c:pt idx="13">
                  <c:v>48035</c:v>
                </c:pt>
                <c:pt idx="14">
                  <c:v>43543</c:v>
                </c:pt>
                <c:pt idx="15">
                  <c:v>60813</c:v>
                </c:pt>
                <c:pt idx="16">
                  <c:v>37983</c:v>
                </c:pt>
                <c:pt idx="17">
                  <c:v>29236</c:v>
                </c:pt>
                <c:pt idx="18">
                  <c:v>58159</c:v>
                </c:pt>
                <c:pt idx="19">
                  <c:v>53100</c:v>
                </c:pt>
                <c:pt idx="20">
                  <c:v>66985</c:v>
                </c:pt>
                <c:pt idx="21">
                  <c:v>48782</c:v>
                </c:pt>
                <c:pt idx="22">
                  <c:v>53001</c:v>
                </c:pt>
                <c:pt idx="23">
                  <c:v>37207</c:v>
                </c:pt>
                <c:pt idx="24">
                  <c:v>45939</c:v>
                </c:pt>
                <c:pt idx="25">
                  <c:v>82688</c:v>
                </c:pt>
                <c:pt idx="26">
                  <c:v>42147</c:v>
                </c:pt>
                <c:pt idx="27">
                  <c:v>34450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B9-4154-B20B-18EE5605C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94562480"/>
        <c:axId val="594567280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'Сім''ї грн'!$E$1</c15:sqref>
                        </c15:formulaRef>
                      </c:ext>
                    </c:extLst>
                    <c:strCache>
                      <c:ptCount val="1"/>
                      <c:pt idx="0">
                        <c:v>Найбільше нарахування</c:v>
                      </c:pt>
                    </c:strCache>
                  </c:strRef>
                </c:tx>
                <c:spPr>
                  <a:solidFill>
                    <a:schemeClr val="accent1">
                      <a:tint val="81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'Сім''ї грн'!$A$2:$A$29</c15:sqref>
                        </c15:formulaRef>
                      </c:ext>
                    </c:extLst>
                    <c:strCache>
                      <c:ptCount val="28"/>
                      <c:pt idx="0">
                        <c:v>Некласифіковані</c:v>
                      </c:pt>
                      <c:pt idx="1">
                        <c:v>1. Керівництво</c:v>
                      </c:pt>
                      <c:pt idx="2">
                        <c:v>2. Адмін. послуги</c:v>
                      </c:pt>
                      <c:pt idx="3">
                        <c:v>3. Аналіз політики та нормотворчість</c:v>
                      </c:pt>
                      <c:pt idx="4">
                        <c:v>4. Бухгалтерія</c:v>
                      </c:pt>
                      <c:pt idx="5">
                        <c:v>5. Вн. аудит</c:v>
                      </c:pt>
                      <c:pt idx="6">
                        <c:v>6. Господарські функції</c:v>
                      </c:pt>
                      <c:pt idx="7">
                        <c:v>7. Нагляд та контроль</c:v>
                      </c:pt>
                      <c:pt idx="8">
                        <c:v>8. Діловодство</c:v>
                      </c:pt>
                      <c:pt idx="9">
                        <c:v>9. Реалізація політики</c:v>
                      </c:pt>
                      <c:pt idx="10">
                        <c:v>10. Закупівлі</c:v>
                      </c:pt>
                      <c:pt idx="11">
                        <c:v>11. Антикор</c:v>
                      </c:pt>
                      <c:pt idx="12">
                        <c:v>12. Кіберзахист</c:v>
                      </c:pt>
                      <c:pt idx="13">
                        <c:v>13. Комунікація</c:v>
                      </c:pt>
                      <c:pt idx="14">
                        <c:v>14. Літ. редагування</c:v>
                      </c:pt>
                      <c:pt idx="15">
                        <c:v>15. Міжнародка</c:v>
                      </c:pt>
                      <c:pt idx="16">
                        <c:v>16. Мобілізація</c:v>
                      </c:pt>
                      <c:pt idx="17">
                        <c:v>17. Судочинство</c:v>
                      </c:pt>
                      <c:pt idx="18">
                        <c:v>18. Організація засідань</c:v>
                      </c:pt>
                      <c:pt idx="19">
                        <c:v>19. Юристи</c:v>
                      </c:pt>
                      <c:pt idx="20">
                        <c:v>20. Протокол</c:v>
                      </c:pt>
                      <c:pt idx="21">
                        <c:v>21. Держ. таємниця</c:v>
                      </c:pt>
                      <c:pt idx="22">
                        <c:v>22. Держ. власність</c:v>
                      </c:pt>
                      <c:pt idx="23">
                        <c:v>23. ІТ</c:v>
                      </c:pt>
                      <c:pt idx="24">
                        <c:v>24. HR</c:v>
                      </c:pt>
                      <c:pt idx="25">
                        <c:v>25. Управління ІТ проектами</c:v>
                      </c:pt>
                      <c:pt idx="26">
                        <c:v>26. Фінансисти</c:v>
                      </c:pt>
                      <c:pt idx="27">
                        <c:v>27. Охорона праці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'Сім''ї грн'!$E$2:$E$29</c15:sqref>
                        </c15:formulaRef>
                      </c:ext>
                    </c:extLst>
                    <c:numCache>
                      <c:formatCode>#,##0</c:formatCode>
                      <c:ptCount val="28"/>
                      <c:pt idx="0">
                        <c:v>1182131</c:v>
                      </c:pt>
                      <c:pt idx="1">
                        <c:v>1016870</c:v>
                      </c:pt>
                      <c:pt idx="2">
                        <c:v>358400</c:v>
                      </c:pt>
                      <c:pt idx="3">
                        <c:v>722658</c:v>
                      </c:pt>
                      <c:pt idx="4">
                        <c:v>358619</c:v>
                      </c:pt>
                      <c:pt idx="5">
                        <c:v>402243</c:v>
                      </c:pt>
                      <c:pt idx="6">
                        <c:v>242633</c:v>
                      </c:pt>
                      <c:pt idx="7">
                        <c:v>654041</c:v>
                      </c:pt>
                      <c:pt idx="8">
                        <c:v>796679</c:v>
                      </c:pt>
                      <c:pt idx="9">
                        <c:v>1125169</c:v>
                      </c:pt>
                      <c:pt idx="10">
                        <c:v>366643</c:v>
                      </c:pt>
                      <c:pt idx="11">
                        <c:v>337088</c:v>
                      </c:pt>
                      <c:pt idx="12">
                        <c:v>262011</c:v>
                      </c:pt>
                      <c:pt idx="13">
                        <c:v>366204</c:v>
                      </c:pt>
                      <c:pt idx="14">
                        <c:v>142152</c:v>
                      </c:pt>
                      <c:pt idx="15">
                        <c:v>617357</c:v>
                      </c:pt>
                      <c:pt idx="16">
                        <c:v>294663</c:v>
                      </c:pt>
                      <c:pt idx="17">
                        <c:v>278477</c:v>
                      </c:pt>
                      <c:pt idx="18">
                        <c:v>198160</c:v>
                      </c:pt>
                      <c:pt idx="19">
                        <c:v>429888</c:v>
                      </c:pt>
                      <c:pt idx="20">
                        <c:v>265021</c:v>
                      </c:pt>
                      <c:pt idx="21">
                        <c:v>434880</c:v>
                      </c:pt>
                      <c:pt idx="22">
                        <c:v>502750</c:v>
                      </c:pt>
                      <c:pt idx="23">
                        <c:v>265621</c:v>
                      </c:pt>
                      <c:pt idx="24">
                        <c:v>516418</c:v>
                      </c:pt>
                      <c:pt idx="25">
                        <c:v>305086</c:v>
                      </c:pt>
                      <c:pt idx="26">
                        <c:v>470248</c:v>
                      </c:pt>
                      <c:pt idx="27">
                        <c:v>232926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5-57B9-4154-B20B-18EE5605C79B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'Сім''ї грн'!$F$1</c15:sqref>
                        </c15:formulaRef>
                      </c:ext>
                    </c:extLst>
                    <c:strCache>
                      <c:ptCount val="1"/>
                      <c:pt idx="0">
                        <c:v>min</c:v>
                      </c:pt>
                    </c:strCache>
                  </c:strRef>
                </c:tx>
                <c:spPr>
                  <a:solidFill>
                    <a:schemeClr val="accent1">
                      <a:tint val="94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'Сім''ї грн'!$A$2:$A$29</c15:sqref>
                        </c15:formulaRef>
                      </c:ext>
                    </c:extLst>
                    <c:strCache>
                      <c:ptCount val="28"/>
                      <c:pt idx="0">
                        <c:v>Некласифіковані</c:v>
                      </c:pt>
                      <c:pt idx="1">
                        <c:v>1. Керівництво</c:v>
                      </c:pt>
                      <c:pt idx="2">
                        <c:v>2. Адмін. послуги</c:v>
                      </c:pt>
                      <c:pt idx="3">
                        <c:v>3. Аналіз політики та нормотворчість</c:v>
                      </c:pt>
                      <c:pt idx="4">
                        <c:v>4. Бухгалтерія</c:v>
                      </c:pt>
                      <c:pt idx="5">
                        <c:v>5. Вн. аудит</c:v>
                      </c:pt>
                      <c:pt idx="6">
                        <c:v>6. Господарські функції</c:v>
                      </c:pt>
                      <c:pt idx="7">
                        <c:v>7. Нагляд та контроль</c:v>
                      </c:pt>
                      <c:pt idx="8">
                        <c:v>8. Діловодство</c:v>
                      </c:pt>
                      <c:pt idx="9">
                        <c:v>9. Реалізація політики</c:v>
                      </c:pt>
                      <c:pt idx="10">
                        <c:v>10. Закупівлі</c:v>
                      </c:pt>
                      <c:pt idx="11">
                        <c:v>11. Антикор</c:v>
                      </c:pt>
                      <c:pt idx="12">
                        <c:v>12. Кіберзахист</c:v>
                      </c:pt>
                      <c:pt idx="13">
                        <c:v>13. Комунікація</c:v>
                      </c:pt>
                      <c:pt idx="14">
                        <c:v>14. Літ. редагування</c:v>
                      </c:pt>
                      <c:pt idx="15">
                        <c:v>15. Міжнародка</c:v>
                      </c:pt>
                      <c:pt idx="16">
                        <c:v>16. Мобілізація</c:v>
                      </c:pt>
                      <c:pt idx="17">
                        <c:v>17. Судочинство</c:v>
                      </c:pt>
                      <c:pt idx="18">
                        <c:v>18. Організація засідань</c:v>
                      </c:pt>
                      <c:pt idx="19">
                        <c:v>19. Юристи</c:v>
                      </c:pt>
                      <c:pt idx="20">
                        <c:v>20. Протокол</c:v>
                      </c:pt>
                      <c:pt idx="21">
                        <c:v>21. Держ. таємниця</c:v>
                      </c:pt>
                      <c:pt idx="22">
                        <c:v>22. Держ. власність</c:v>
                      </c:pt>
                      <c:pt idx="23">
                        <c:v>23. ІТ</c:v>
                      </c:pt>
                      <c:pt idx="24">
                        <c:v>24. HR</c:v>
                      </c:pt>
                      <c:pt idx="25">
                        <c:v>25. Управління ІТ проектами</c:v>
                      </c:pt>
                      <c:pt idx="26">
                        <c:v>26. Фінансисти</c:v>
                      </c:pt>
                      <c:pt idx="27">
                        <c:v>27. Охорона праці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'Сім''ї грн'!$F$2:$F$29</c15:sqref>
                        </c15:formulaRef>
                      </c:ext>
                    </c:extLst>
                    <c:numCache>
                      <c:formatCode>#,##0</c:formatCode>
                      <c:ptCount val="28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93</c:v>
                      </c:pt>
                      <c:pt idx="4">
                        <c:v>8</c:v>
                      </c:pt>
                      <c:pt idx="5">
                        <c:v>67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16</c:v>
                      </c:pt>
                      <c:pt idx="9">
                        <c:v>0</c:v>
                      </c:pt>
                      <c:pt idx="10">
                        <c:v>18</c:v>
                      </c:pt>
                      <c:pt idx="11">
                        <c:v>60</c:v>
                      </c:pt>
                      <c:pt idx="12">
                        <c:v>5</c:v>
                      </c:pt>
                      <c:pt idx="13">
                        <c:v>5</c:v>
                      </c:pt>
                      <c:pt idx="14">
                        <c:v>733</c:v>
                      </c:pt>
                      <c:pt idx="15">
                        <c:v>16</c:v>
                      </c:pt>
                      <c:pt idx="16">
                        <c:v>71</c:v>
                      </c:pt>
                      <c:pt idx="17">
                        <c:v>0</c:v>
                      </c:pt>
                      <c:pt idx="18">
                        <c:v>382</c:v>
                      </c:pt>
                      <c:pt idx="19">
                        <c:v>0</c:v>
                      </c:pt>
                      <c:pt idx="20">
                        <c:v>1820</c:v>
                      </c:pt>
                      <c:pt idx="21">
                        <c:v>70</c:v>
                      </c:pt>
                      <c:pt idx="22">
                        <c:v>1291</c:v>
                      </c:pt>
                      <c:pt idx="23">
                        <c:v>0</c:v>
                      </c:pt>
                      <c:pt idx="24">
                        <c:v>3</c:v>
                      </c:pt>
                      <c:pt idx="25">
                        <c:v>1598</c:v>
                      </c:pt>
                      <c:pt idx="26">
                        <c:v>2</c:v>
                      </c:pt>
                      <c:pt idx="27">
                        <c:v>64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57B9-4154-B20B-18EE5605C79B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'Сім''ї грн'!$H$1</c15:sqref>
                        </c15:formulaRef>
                      </c:ext>
                    </c:extLst>
                    <c:strCache>
                      <c:ptCount val="1"/>
                      <c:pt idx="0">
                        <c:v>q25</c:v>
                      </c:pt>
                    </c:strCache>
                  </c:strRef>
                </c:tx>
                <c:spPr>
                  <a:solidFill>
                    <a:schemeClr val="accent1">
                      <a:shade val="80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'Сім''ї грн'!$A$2:$A$29</c15:sqref>
                        </c15:formulaRef>
                      </c:ext>
                    </c:extLst>
                    <c:strCache>
                      <c:ptCount val="28"/>
                      <c:pt idx="0">
                        <c:v>Некласифіковані</c:v>
                      </c:pt>
                      <c:pt idx="1">
                        <c:v>1. Керівництво</c:v>
                      </c:pt>
                      <c:pt idx="2">
                        <c:v>2. Адмін. послуги</c:v>
                      </c:pt>
                      <c:pt idx="3">
                        <c:v>3. Аналіз політики та нормотворчість</c:v>
                      </c:pt>
                      <c:pt idx="4">
                        <c:v>4. Бухгалтерія</c:v>
                      </c:pt>
                      <c:pt idx="5">
                        <c:v>5. Вн. аудит</c:v>
                      </c:pt>
                      <c:pt idx="6">
                        <c:v>6. Господарські функції</c:v>
                      </c:pt>
                      <c:pt idx="7">
                        <c:v>7. Нагляд та контроль</c:v>
                      </c:pt>
                      <c:pt idx="8">
                        <c:v>8. Діловодство</c:v>
                      </c:pt>
                      <c:pt idx="9">
                        <c:v>9. Реалізація політики</c:v>
                      </c:pt>
                      <c:pt idx="10">
                        <c:v>10. Закупівлі</c:v>
                      </c:pt>
                      <c:pt idx="11">
                        <c:v>11. Антикор</c:v>
                      </c:pt>
                      <c:pt idx="12">
                        <c:v>12. Кіберзахист</c:v>
                      </c:pt>
                      <c:pt idx="13">
                        <c:v>13. Комунікація</c:v>
                      </c:pt>
                      <c:pt idx="14">
                        <c:v>14. Літ. редагування</c:v>
                      </c:pt>
                      <c:pt idx="15">
                        <c:v>15. Міжнародка</c:v>
                      </c:pt>
                      <c:pt idx="16">
                        <c:v>16. Мобілізація</c:v>
                      </c:pt>
                      <c:pt idx="17">
                        <c:v>17. Судочинство</c:v>
                      </c:pt>
                      <c:pt idx="18">
                        <c:v>18. Організація засідань</c:v>
                      </c:pt>
                      <c:pt idx="19">
                        <c:v>19. Юристи</c:v>
                      </c:pt>
                      <c:pt idx="20">
                        <c:v>20. Протокол</c:v>
                      </c:pt>
                      <c:pt idx="21">
                        <c:v>21. Держ. таємниця</c:v>
                      </c:pt>
                      <c:pt idx="22">
                        <c:v>22. Держ. власність</c:v>
                      </c:pt>
                      <c:pt idx="23">
                        <c:v>23. ІТ</c:v>
                      </c:pt>
                      <c:pt idx="24">
                        <c:v>24. HR</c:v>
                      </c:pt>
                      <c:pt idx="25">
                        <c:v>25. Управління ІТ проектами</c:v>
                      </c:pt>
                      <c:pt idx="26">
                        <c:v>26. Фінансисти</c:v>
                      </c:pt>
                      <c:pt idx="27">
                        <c:v>27. Охорона праці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'Сім''ї грн'!$H$2:$H$29</c15:sqref>
                        </c15:formulaRef>
                      </c:ext>
                    </c:extLst>
                    <c:numCache>
                      <c:formatCode>#,##0</c:formatCode>
                      <c:ptCount val="28"/>
                      <c:pt idx="0">
                        <c:v>22183</c:v>
                      </c:pt>
                      <c:pt idx="1">
                        <c:v>32807</c:v>
                      </c:pt>
                      <c:pt idx="2">
                        <c:v>15848</c:v>
                      </c:pt>
                      <c:pt idx="3">
                        <c:v>52480</c:v>
                      </c:pt>
                      <c:pt idx="4">
                        <c:v>15990</c:v>
                      </c:pt>
                      <c:pt idx="5">
                        <c:v>22115</c:v>
                      </c:pt>
                      <c:pt idx="6">
                        <c:v>17411</c:v>
                      </c:pt>
                      <c:pt idx="7">
                        <c:v>18840</c:v>
                      </c:pt>
                      <c:pt idx="8">
                        <c:v>14645</c:v>
                      </c:pt>
                      <c:pt idx="9">
                        <c:v>17224</c:v>
                      </c:pt>
                      <c:pt idx="10">
                        <c:v>19037</c:v>
                      </c:pt>
                      <c:pt idx="11">
                        <c:v>18314</c:v>
                      </c:pt>
                      <c:pt idx="12">
                        <c:v>21231</c:v>
                      </c:pt>
                      <c:pt idx="13">
                        <c:v>17786</c:v>
                      </c:pt>
                      <c:pt idx="14">
                        <c:v>19522</c:v>
                      </c:pt>
                      <c:pt idx="15">
                        <c:v>29384</c:v>
                      </c:pt>
                      <c:pt idx="16">
                        <c:v>15648</c:v>
                      </c:pt>
                      <c:pt idx="17">
                        <c:v>12692</c:v>
                      </c:pt>
                      <c:pt idx="18">
                        <c:v>21574</c:v>
                      </c:pt>
                      <c:pt idx="19">
                        <c:v>20233</c:v>
                      </c:pt>
                      <c:pt idx="20">
                        <c:v>21605</c:v>
                      </c:pt>
                      <c:pt idx="21">
                        <c:v>19021</c:v>
                      </c:pt>
                      <c:pt idx="22">
                        <c:v>24447</c:v>
                      </c:pt>
                      <c:pt idx="23">
                        <c:v>16011</c:v>
                      </c:pt>
                      <c:pt idx="24">
                        <c:v>17806</c:v>
                      </c:pt>
                      <c:pt idx="25">
                        <c:v>38708</c:v>
                      </c:pt>
                      <c:pt idx="26">
                        <c:v>18871</c:v>
                      </c:pt>
                      <c:pt idx="27">
                        <c:v>15032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57B9-4154-B20B-18EE5605C79B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'Сім''ї грн'!$I$1</c15:sqref>
                        </c15:formulaRef>
                      </c:ext>
                    </c:extLst>
                    <c:strCache>
                      <c:ptCount val="1"/>
                      <c:pt idx="0">
                        <c:v>q75</c:v>
                      </c:pt>
                    </c:strCache>
                  </c:strRef>
                </c:tx>
                <c:spPr>
                  <a:solidFill>
                    <a:schemeClr val="accent1">
                      <a:shade val="68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'Сім''ї грн'!$A$2:$A$29</c15:sqref>
                        </c15:formulaRef>
                      </c:ext>
                    </c:extLst>
                    <c:strCache>
                      <c:ptCount val="28"/>
                      <c:pt idx="0">
                        <c:v>Некласифіковані</c:v>
                      </c:pt>
                      <c:pt idx="1">
                        <c:v>1. Керівництво</c:v>
                      </c:pt>
                      <c:pt idx="2">
                        <c:v>2. Адмін. послуги</c:v>
                      </c:pt>
                      <c:pt idx="3">
                        <c:v>3. Аналіз політики та нормотворчість</c:v>
                      </c:pt>
                      <c:pt idx="4">
                        <c:v>4. Бухгалтерія</c:v>
                      </c:pt>
                      <c:pt idx="5">
                        <c:v>5. Вн. аудит</c:v>
                      </c:pt>
                      <c:pt idx="6">
                        <c:v>6. Господарські функції</c:v>
                      </c:pt>
                      <c:pt idx="7">
                        <c:v>7. Нагляд та контроль</c:v>
                      </c:pt>
                      <c:pt idx="8">
                        <c:v>8. Діловодство</c:v>
                      </c:pt>
                      <c:pt idx="9">
                        <c:v>9. Реалізація політики</c:v>
                      </c:pt>
                      <c:pt idx="10">
                        <c:v>10. Закупівлі</c:v>
                      </c:pt>
                      <c:pt idx="11">
                        <c:v>11. Антикор</c:v>
                      </c:pt>
                      <c:pt idx="12">
                        <c:v>12. Кіберзахист</c:v>
                      </c:pt>
                      <c:pt idx="13">
                        <c:v>13. Комунікація</c:v>
                      </c:pt>
                      <c:pt idx="14">
                        <c:v>14. Літ. редагування</c:v>
                      </c:pt>
                      <c:pt idx="15">
                        <c:v>15. Міжнародка</c:v>
                      </c:pt>
                      <c:pt idx="16">
                        <c:v>16. Мобілізація</c:v>
                      </c:pt>
                      <c:pt idx="17">
                        <c:v>17. Судочинство</c:v>
                      </c:pt>
                      <c:pt idx="18">
                        <c:v>18. Організація засідань</c:v>
                      </c:pt>
                      <c:pt idx="19">
                        <c:v>19. Юристи</c:v>
                      </c:pt>
                      <c:pt idx="20">
                        <c:v>20. Протокол</c:v>
                      </c:pt>
                      <c:pt idx="21">
                        <c:v>21. Держ. таємниця</c:v>
                      </c:pt>
                      <c:pt idx="22">
                        <c:v>22. Держ. власність</c:v>
                      </c:pt>
                      <c:pt idx="23">
                        <c:v>23. ІТ</c:v>
                      </c:pt>
                      <c:pt idx="24">
                        <c:v>24. HR</c:v>
                      </c:pt>
                      <c:pt idx="25">
                        <c:v>25. Управління ІТ проектами</c:v>
                      </c:pt>
                      <c:pt idx="26">
                        <c:v>26. Фінансисти</c:v>
                      </c:pt>
                      <c:pt idx="27">
                        <c:v>27. Охорона праці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'Сім''ї грн'!$I$2:$I$29</c15:sqref>
                        </c15:formulaRef>
                      </c:ext>
                    </c:extLst>
                    <c:numCache>
                      <c:formatCode>#,##0</c:formatCode>
                      <c:ptCount val="28"/>
                      <c:pt idx="0">
                        <c:v>47552</c:v>
                      </c:pt>
                      <c:pt idx="1">
                        <c:v>67428</c:v>
                      </c:pt>
                      <c:pt idx="2">
                        <c:v>25748</c:v>
                      </c:pt>
                      <c:pt idx="3">
                        <c:v>97651</c:v>
                      </c:pt>
                      <c:pt idx="4">
                        <c:v>34572</c:v>
                      </c:pt>
                      <c:pt idx="5">
                        <c:v>48601</c:v>
                      </c:pt>
                      <c:pt idx="6">
                        <c:v>37320</c:v>
                      </c:pt>
                      <c:pt idx="7">
                        <c:v>41790</c:v>
                      </c:pt>
                      <c:pt idx="8">
                        <c:v>33494</c:v>
                      </c:pt>
                      <c:pt idx="9">
                        <c:v>36751</c:v>
                      </c:pt>
                      <c:pt idx="10">
                        <c:v>42409</c:v>
                      </c:pt>
                      <c:pt idx="11">
                        <c:v>41687</c:v>
                      </c:pt>
                      <c:pt idx="12">
                        <c:v>47195</c:v>
                      </c:pt>
                      <c:pt idx="13">
                        <c:v>40341</c:v>
                      </c:pt>
                      <c:pt idx="14">
                        <c:v>38341</c:v>
                      </c:pt>
                      <c:pt idx="15">
                        <c:v>58173</c:v>
                      </c:pt>
                      <c:pt idx="16">
                        <c:v>33703</c:v>
                      </c:pt>
                      <c:pt idx="17">
                        <c:v>23898</c:v>
                      </c:pt>
                      <c:pt idx="18">
                        <c:v>48626</c:v>
                      </c:pt>
                      <c:pt idx="19">
                        <c:v>46064</c:v>
                      </c:pt>
                      <c:pt idx="20">
                        <c:v>63816</c:v>
                      </c:pt>
                      <c:pt idx="21">
                        <c:v>42872</c:v>
                      </c:pt>
                      <c:pt idx="22">
                        <c:v>47918</c:v>
                      </c:pt>
                      <c:pt idx="23">
                        <c:v>33727</c:v>
                      </c:pt>
                      <c:pt idx="24">
                        <c:v>39326</c:v>
                      </c:pt>
                      <c:pt idx="25">
                        <c:v>81539</c:v>
                      </c:pt>
                      <c:pt idx="26">
                        <c:v>38960</c:v>
                      </c:pt>
                      <c:pt idx="27">
                        <c:v>30674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57B9-4154-B20B-18EE5605C79B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'Сім''ї грн'!$J$1</c15:sqref>
                        </c15:formulaRef>
                      </c:ext>
                    </c:extLst>
                    <c:strCache>
                      <c:ptCount val="1"/>
                      <c:pt idx="0">
                        <c:v>q90</c:v>
                      </c:pt>
                    </c:strCache>
                  </c:strRef>
                </c:tx>
                <c:spPr>
                  <a:solidFill>
                    <a:schemeClr val="accent1">
                      <a:shade val="5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'Сім''ї грн'!$A$2:$A$29</c15:sqref>
                        </c15:formulaRef>
                      </c:ext>
                    </c:extLst>
                    <c:strCache>
                      <c:ptCount val="28"/>
                      <c:pt idx="0">
                        <c:v>Некласифіковані</c:v>
                      </c:pt>
                      <c:pt idx="1">
                        <c:v>1. Керівництво</c:v>
                      </c:pt>
                      <c:pt idx="2">
                        <c:v>2. Адмін. послуги</c:v>
                      </c:pt>
                      <c:pt idx="3">
                        <c:v>3. Аналіз політики та нормотворчість</c:v>
                      </c:pt>
                      <c:pt idx="4">
                        <c:v>4. Бухгалтерія</c:v>
                      </c:pt>
                      <c:pt idx="5">
                        <c:v>5. Вн. аудит</c:v>
                      </c:pt>
                      <c:pt idx="6">
                        <c:v>6. Господарські функції</c:v>
                      </c:pt>
                      <c:pt idx="7">
                        <c:v>7. Нагляд та контроль</c:v>
                      </c:pt>
                      <c:pt idx="8">
                        <c:v>8. Діловодство</c:v>
                      </c:pt>
                      <c:pt idx="9">
                        <c:v>9. Реалізація політики</c:v>
                      </c:pt>
                      <c:pt idx="10">
                        <c:v>10. Закупівлі</c:v>
                      </c:pt>
                      <c:pt idx="11">
                        <c:v>11. Антикор</c:v>
                      </c:pt>
                      <c:pt idx="12">
                        <c:v>12. Кіберзахист</c:v>
                      </c:pt>
                      <c:pt idx="13">
                        <c:v>13. Комунікація</c:v>
                      </c:pt>
                      <c:pt idx="14">
                        <c:v>14. Літ. редагування</c:v>
                      </c:pt>
                      <c:pt idx="15">
                        <c:v>15. Міжнародка</c:v>
                      </c:pt>
                      <c:pt idx="16">
                        <c:v>16. Мобілізація</c:v>
                      </c:pt>
                      <c:pt idx="17">
                        <c:v>17. Судочинство</c:v>
                      </c:pt>
                      <c:pt idx="18">
                        <c:v>18. Організація засідань</c:v>
                      </c:pt>
                      <c:pt idx="19">
                        <c:v>19. Юристи</c:v>
                      </c:pt>
                      <c:pt idx="20">
                        <c:v>20. Протокол</c:v>
                      </c:pt>
                      <c:pt idx="21">
                        <c:v>21. Держ. таємниця</c:v>
                      </c:pt>
                      <c:pt idx="22">
                        <c:v>22. Держ. власність</c:v>
                      </c:pt>
                      <c:pt idx="23">
                        <c:v>23. ІТ</c:v>
                      </c:pt>
                      <c:pt idx="24">
                        <c:v>24. HR</c:v>
                      </c:pt>
                      <c:pt idx="25">
                        <c:v>25. Управління ІТ проектами</c:v>
                      </c:pt>
                      <c:pt idx="26">
                        <c:v>26. Фінансисти</c:v>
                      </c:pt>
                      <c:pt idx="27">
                        <c:v>27. Охорона праці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'Сім''ї грн'!$J$2:$J$29</c15:sqref>
                        </c15:formulaRef>
                      </c:ext>
                    </c:extLst>
                    <c:numCache>
                      <c:formatCode>#,##0</c:formatCode>
                      <c:ptCount val="28"/>
                      <c:pt idx="0">
                        <c:v>67294</c:v>
                      </c:pt>
                      <c:pt idx="1">
                        <c:v>99329</c:v>
                      </c:pt>
                      <c:pt idx="2">
                        <c:v>39043</c:v>
                      </c:pt>
                      <c:pt idx="3">
                        <c:v>133835</c:v>
                      </c:pt>
                      <c:pt idx="4">
                        <c:v>51322</c:v>
                      </c:pt>
                      <c:pt idx="5">
                        <c:v>70430</c:v>
                      </c:pt>
                      <c:pt idx="6">
                        <c:v>56823</c:v>
                      </c:pt>
                      <c:pt idx="7">
                        <c:v>62744</c:v>
                      </c:pt>
                      <c:pt idx="8">
                        <c:v>49373</c:v>
                      </c:pt>
                      <c:pt idx="9">
                        <c:v>53614</c:v>
                      </c:pt>
                      <c:pt idx="10">
                        <c:v>64740</c:v>
                      </c:pt>
                      <c:pt idx="11">
                        <c:v>61590</c:v>
                      </c:pt>
                      <c:pt idx="12">
                        <c:v>68781</c:v>
                      </c:pt>
                      <c:pt idx="13">
                        <c:v>60858</c:v>
                      </c:pt>
                      <c:pt idx="14">
                        <c:v>57414</c:v>
                      </c:pt>
                      <c:pt idx="15">
                        <c:v>80552</c:v>
                      </c:pt>
                      <c:pt idx="16">
                        <c:v>49413</c:v>
                      </c:pt>
                      <c:pt idx="17">
                        <c:v>38034</c:v>
                      </c:pt>
                      <c:pt idx="18">
                        <c:v>73442</c:v>
                      </c:pt>
                      <c:pt idx="19">
                        <c:v>68213</c:v>
                      </c:pt>
                      <c:pt idx="20">
                        <c:v>80643</c:v>
                      </c:pt>
                      <c:pt idx="21">
                        <c:v>62261</c:v>
                      </c:pt>
                      <c:pt idx="22">
                        <c:v>70300</c:v>
                      </c:pt>
                      <c:pt idx="23">
                        <c:v>49330</c:v>
                      </c:pt>
                      <c:pt idx="24">
                        <c:v>59150</c:v>
                      </c:pt>
                      <c:pt idx="25">
                        <c:v>110928</c:v>
                      </c:pt>
                      <c:pt idx="26">
                        <c:v>57079</c:v>
                      </c:pt>
                      <c:pt idx="27">
                        <c:v>45179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57B9-4154-B20B-18EE5605C79B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1"/>
          <c:order val="1"/>
          <c:tx>
            <c:strRef>
              <c:f>'Сім''ї грн'!$C$1</c:f>
              <c:strCache>
                <c:ptCount val="1"/>
                <c:pt idx="0">
                  <c:v>Середня заробітна плата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dash"/>
            <c:size val="14"/>
            <c:spPr>
              <a:solidFill>
                <a:schemeClr val="accent1">
                  <a:tint val="56000"/>
                </a:schemeClr>
              </a:solidFill>
              <a:ln w="9525">
                <a:solidFill>
                  <a:schemeClr val="accent1">
                    <a:tint val="56000"/>
                  </a:schemeClr>
                </a:solidFill>
              </a:ln>
              <a:effectLst/>
            </c:spPr>
          </c:marker>
          <c:cat>
            <c:strRef>
              <c:f>'Сім''ї грн'!$A$2:$A$29</c:f>
              <c:strCache>
                <c:ptCount val="28"/>
                <c:pt idx="0">
                  <c:v>Некласифіковані</c:v>
                </c:pt>
                <c:pt idx="1">
                  <c:v>1. Керівництво</c:v>
                </c:pt>
                <c:pt idx="2">
                  <c:v>2. Адмін. послуги</c:v>
                </c:pt>
                <c:pt idx="3">
                  <c:v>3. Аналіз політики та нормотворчість</c:v>
                </c:pt>
                <c:pt idx="4">
                  <c:v>4. Бухгалтерія</c:v>
                </c:pt>
                <c:pt idx="5">
                  <c:v>5. Вн. аудит</c:v>
                </c:pt>
                <c:pt idx="6">
                  <c:v>6. Господарські функції</c:v>
                </c:pt>
                <c:pt idx="7">
                  <c:v>7. Нагляд та контроль</c:v>
                </c:pt>
                <c:pt idx="8">
                  <c:v>8. Діловодство</c:v>
                </c:pt>
                <c:pt idx="9">
                  <c:v>9. Реалізація політики</c:v>
                </c:pt>
                <c:pt idx="10">
                  <c:v>10. Закупівлі</c:v>
                </c:pt>
                <c:pt idx="11">
                  <c:v>11. Антикор</c:v>
                </c:pt>
                <c:pt idx="12">
                  <c:v>12. Кіберзахист</c:v>
                </c:pt>
                <c:pt idx="13">
                  <c:v>13. Комунікація</c:v>
                </c:pt>
                <c:pt idx="14">
                  <c:v>14. Літ. редагування</c:v>
                </c:pt>
                <c:pt idx="15">
                  <c:v>15. Міжнародка</c:v>
                </c:pt>
                <c:pt idx="16">
                  <c:v>16. Мобілізація</c:v>
                </c:pt>
                <c:pt idx="17">
                  <c:v>17. Судочинство</c:v>
                </c:pt>
                <c:pt idx="18">
                  <c:v>18. Організація засідань</c:v>
                </c:pt>
                <c:pt idx="19">
                  <c:v>19. Юристи</c:v>
                </c:pt>
                <c:pt idx="20">
                  <c:v>20. Протокол</c:v>
                </c:pt>
                <c:pt idx="21">
                  <c:v>21. Держ. таємниця</c:v>
                </c:pt>
                <c:pt idx="22">
                  <c:v>22. Держ. власність</c:v>
                </c:pt>
                <c:pt idx="23">
                  <c:v>23. ІТ</c:v>
                </c:pt>
                <c:pt idx="24">
                  <c:v>24. HR</c:v>
                </c:pt>
                <c:pt idx="25">
                  <c:v>25. Управління ІТ проектами</c:v>
                </c:pt>
                <c:pt idx="26">
                  <c:v>26. Фінансисти</c:v>
                </c:pt>
                <c:pt idx="27">
                  <c:v>27. Охорона праці</c:v>
                </c:pt>
              </c:strCache>
            </c:strRef>
          </c:cat>
          <c:val>
            <c:numRef>
              <c:f>'Сім''ї грн'!$C$2:$C$29</c:f>
              <c:numCache>
                <c:formatCode>#,##0</c:formatCode>
                <c:ptCount val="28"/>
                <c:pt idx="0">
                  <c:v>38775</c:v>
                </c:pt>
                <c:pt idx="1">
                  <c:v>55400</c:v>
                </c:pt>
                <c:pt idx="2">
                  <c:v>22696</c:v>
                </c:pt>
                <c:pt idx="3">
                  <c:v>80948</c:v>
                </c:pt>
                <c:pt idx="4">
                  <c:v>28029</c:v>
                </c:pt>
                <c:pt idx="5">
                  <c:v>39131</c:v>
                </c:pt>
                <c:pt idx="6">
                  <c:v>30533</c:v>
                </c:pt>
                <c:pt idx="7">
                  <c:v>34040</c:v>
                </c:pt>
                <c:pt idx="8">
                  <c:v>26801</c:v>
                </c:pt>
                <c:pt idx="9">
                  <c:v>29886</c:v>
                </c:pt>
                <c:pt idx="10">
                  <c:v>34592</c:v>
                </c:pt>
                <c:pt idx="11">
                  <c:v>33497</c:v>
                </c:pt>
                <c:pt idx="12">
                  <c:v>37843</c:v>
                </c:pt>
                <c:pt idx="13">
                  <c:v>32814</c:v>
                </c:pt>
                <c:pt idx="14">
                  <c:v>31876</c:v>
                </c:pt>
                <c:pt idx="15">
                  <c:v>47363</c:v>
                </c:pt>
                <c:pt idx="16">
                  <c:v>27373</c:v>
                </c:pt>
                <c:pt idx="17">
                  <c:v>20712</c:v>
                </c:pt>
                <c:pt idx="18">
                  <c:v>39413</c:v>
                </c:pt>
                <c:pt idx="19">
                  <c:v>36960</c:v>
                </c:pt>
                <c:pt idx="20">
                  <c:v>46610</c:v>
                </c:pt>
                <c:pt idx="21">
                  <c:v>33977</c:v>
                </c:pt>
                <c:pt idx="22">
                  <c:v>39597</c:v>
                </c:pt>
                <c:pt idx="23">
                  <c:v>27412</c:v>
                </c:pt>
                <c:pt idx="24">
                  <c:v>32018</c:v>
                </c:pt>
                <c:pt idx="25">
                  <c:v>63906</c:v>
                </c:pt>
                <c:pt idx="26">
                  <c:v>32256</c:v>
                </c:pt>
                <c:pt idx="27">
                  <c:v>25146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7B9-4154-B20B-18EE5605C79B}"/>
            </c:ext>
          </c:extLst>
        </c:ser>
        <c:ser>
          <c:idx val="2"/>
          <c:order val="2"/>
          <c:tx>
            <c:strRef>
              <c:f>'Сім''ї грн'!$D$1</c:f>
              <c:strCache>
                <c:ptCount val="1"/>
                <c:pt idx="0">
                  <c:v>Медіана заробітної плати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tint val="69000"/>
                </a:schemeClr>
              </a:solidFill>
              <a:ln w="9525">
                <a:solidFill>
                  <a:schemeClr val="accent1">
                    <a:tint val="69000"/>
                  </a:schemeClr>
                </a:solidFill>
              </a:ln>
              <a:effectLst/>
            </c:spPr>
          </c:marker>
          <c:dPt>
            <c:idx val="17"/>
            <c:marker>
              <c:symbol val="circle"/>
              <c:size val="5"/>
              <c:spPr>
                <a:solidFill>
                  <a:srgbClr val="0B407F"/>
                </a:solidFill>
                <a:ln w="9525">
                  <a:solidFill>
                    <a:schemeClr val="accent1">
                      <a:tint val="69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C-57B9-4154-B20B-18EE5605C79B}"/>
              </c:ext>
            </c:extLst>
          </c:dPt>
          <c:cat>
            <c:strRef>
              <c:f>'Сім''ї грн'!$A$2:$A$29</c:f>
              <c:strCache>
                <c:ptCount val="28"/>
                <c:pt idx="0">
                  <c:v>Некласифіковані</c:v>
                </c:pt>
                <c:pt idx="1">
                  <c:v>1. Керівництво</c:v>
                </c:pt>
                <c:pt idx="2">
                  <c:v>2. Адмін. послуги</c:v>
                </c:pt>
                <c:pt idx="3">
                  <c:v>3. Аналіз політики та нормотворчість</c:v>
                </c:pt>
                <c:pt idx="4">
                  <c:v>4. Бухгалтерія</c:v>
                </c:pt>
                <c:pt idx="5">
                  <c:v>5. Вн. аудит</c:v>
                </c:pt>
                <c:pt idx="6">
                  <c:v>6. Господарські функції</c:v>
                </c:pt>
                <c:pt idx="7">
                  <c:v>7. Нагляд та контроль</c:v>
                </c:pt>
                <c:pt idx="8">
                  <c:v>8. Діловодство</c:v>
                </c:pt>
                <c:pt idx="9">
                  <c:v>9. Реалізація політики</c:v>
                </c:pt>
                <c:pt idx="10">
                  <c:v>10. Закупівлі</c:v>
                </c:pt>
                <c:pt idx="11">
                  <c:v>11. Антикор</c:v>
                </c:pt>
                <c:pt idx="12">
                  <c:v>12. Кіберзахист</c:v>
                </c:pt>
                <c:pt idx="13">
                  <c:v>13. Комунікація</c:v>
                </c:pt>
                <c:pt idx="14">
                  <c:v>14. Літ. редагування</c:v>
                </c:pt>
                <c:pt idx="15">
                  <c:v>15. Міжнародка</c:v>
                </c:pt>
                <c:pt idx="16">
                  <c:v>16. Мобілізація</c:v>
                </c:pt>
                <c:pt idx="17">
                  <c:v>17. Судочинство</c:v>
                </c:pt>
                <c:pt idx="18">
                  <c:v>18. Організація засідань</c:v>
                </c:pt>
                <c:pt idx="19">
                  <c:v>19. Юристи</c:v>
                </c:pt>
                <c:pt idx="20">
                  <c:v>20. Протокол</c:v>
                </c:pt>
                <c:pt idx="21">
                  <c:v>21. Держ. таємниця</c:v>
                </c:pt>
                <c:pt idx="22">
                  <c:v>22. Держ. власність</c:v>
                </c:pt>
                <c:pt idx="23">
                  <c:v>23. ІТ</c:v>
                </c:pt>
                <c:pt idx="24">
                  <c:v>24. HR</c:v>
                </c:pt>
                <c:pt idx="25">
                  <c:v>25. Управління ІТ проектами</c:v>
                </c:pt>
                <c:pt idx="26">
                  <c:v>26. Фінансисти</c:v>
                </c:pt>
                <c:pt idx="27">
                  <c:v>27. Охорона праці</c:v>
                </c:pt>
              </c:strCache>
            </c:strRef>
          </c:cat>
          <c:val>
            <c:numRef>
              <c:f>'Сім''ї грн'!$D$2:$D$29</c:f>
              <c:numCache>
                <c:formatCode>#,##0</c:formatCode>
                <c:ptCount val="28"/>
                <c:pt idx="0">
                  <c:v>33271</c:v>
                </c:pt>
                <c:pt idx="1">
                  <c:v>42384</c:v>
                </c:pt>
                <c:pt idx="2">
                  <c:v>19368</c:v>
                </c:pt>
                <c:pt idx="3">
                  <c:v>72281</c:v>
                </c:pt>
                <c:pt idx="4">
                  <c:v>22571</c:v>
                </c:pt>
                <c:pt idx="5">
                  <c:v>33025</c:v>
                </c:pt>
                <c:pt idx="6">
                  <c:v>24634</c:v>
                </c:pt>
                <c:pt idx="7">
                  <c:v>25903</c:v>
                </c:pt>
                <c:pt idx="8">
                  <c:v>21121</c:v>
                </c:pt>
                <c:pt idx="9">
                  <c:v>23345</c:v>
                </c:pt>
                <c:pt idx="10">
                  <c:v>27736</c:v>
                </c:pt>
                <c:pt idx="11">
                  <c:v>26668</c:v>
                </c:pt>
                <c:pt idx="12">
                  <c:v>30702</c:v>
                </c:pt>
                <c:pt idx="13">
                  <c:v>26426</c:v>
                </c:pt>
                <c:pt idx="14">
                  <c:v>26779</c:v>
                </c:pt>
                <c:pt idx="15">
                  <c:v>40272</c:v>
                </c:pt>
                <c:pt idx="16">
                  <c:v>22572</c:v>
                </c:pt>
                <c:pt idx="17">
                  <c:v>16308</c:v>
                </c:pt>
                <c:pt idx="18">
                  <c:v>33458</c:v>
                </c:pt>
                <c:pt idx="19">
                  <c:v>30293</c:v>
                </c:pt>
                <c:pt idx="20">
                  <c:v>39965</c:v>
                </c:pt>
                <c:pt idx="21">
                  <c:v>27966</c:v>
                </c:pt>
                <c:pt idx="22">
                  <c:v>33764</c:v>
                </c:pt>
                <c:pt idx="23">
                  <c:v>21771</c:v>
                </c:pt>
                <c:pt idx="24">
                  <c:v>25659</c:v>
                </c:pt>
                <c:pt idx="25">
                  <c:v>53284</c:v>
                </c:pt>
                <c:pt idx="26">
                  <c:v>25982</c:v>
                </c:pt>
                <c:pt idx="27">
                  <c:v>21056</c:v>
                </c:pt>
              </c:numCache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3-57B9-4154-B20B-18EE5605C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4562480"/>
        <c:axId val="594567280"/>
      </c:lineChart>
      <c:lineChart>
        <c:grouping val="standard"/>
        <c:varyColors val="0"/>
        <c:ser>
          <c:idx val="0"/>
          <c:order val="0"/>
          <c:tx>
            <c:strRef>
              <c:f>'Сім''ї грн'!$B$1</c:f>
              <c:strCache>
                <c:ptCount val="1"/>
                <c:pt idx="0">
                  <c:v>Чисельність, ос.</c:v>
                </c:pt>
              </c:strCache>
              <c:extLst xmlns:c15="http://schemas.microsoft.com/office/drawing/2012/chart"/>
            </c:strRef>
          </c:tx>
          <c:spPr>
            <a:ln w="28575" cap="rnd">
              <a:solidFill>
                <a:schemeClr val="accent1">
                  <a:tint val="69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'Сім''ї грн'!$A$2:$A$29</c:f>
              <c:strCache>
                <c:ptCount val="28"/>
                <c:pt idx="0">
                  <c:v>Некласифіковані</c:v>
                </c:pt>
                <c:pt idx="1">
                  <c:v>1. Керівництво</c:v>
                </c:pt>
                <c:pt idx="2">
                  <c:v>2. Адмін. послуги</c:v>
                </c:pt>
                <c:pt idx="3">
                  <c:v>3. Аналіз політики та нормотворчість</c:v>
                </c:pt>
                <c:pt idx="4">
                  <c:v>4. Бухгалтерія</c:v>
                </c:pt>
                <c:pt idx="5">
                  <c:v>5. Вн. аудит</c:v>
                </c:pt>
                <c:pt idx="6">
                  <c:v>6. Господарські функції</c:v>
                </c:pt>
                <c:pt idx="7">
                  <c:v>7. Нагляд та контроль</c:v>
                </c:pt>
                <c:pt idx="8">
                  <c:v>8. Діловодство</c:v>
                </c:pt>
                <c:pt idx="9">
                  <c:v>9. Реалізація політики</c:v>
                </c:pt>
                <c:pt idx="10">
                  <c:v>10. Закупівлі</c:v>
                </c:pt>
                <c:pt idx="11">
                  <c:v>11. Антикор</c:v>
                </c:pt>
                <c:pt idx="12">
                  <c:v>12. Кіберзахист</c:v>
                </c:pt>
                <c:pt idx="13">
                  <c:v>13. Комунікація</c:v>
                </c:pt>
                <c:pt idx="14">
                  <c:v>14. Літ. редагування</c:v>
                </c:pt>
                <c:pt idx="15">
                  <c:v>15. Міжнародка</c:v>
                </c:pt>
                <c:pt idx="16">
                  <c:v>16. Мобілізація</c:v>
                </c:pt>
                <c:pt idx="17">
                  <c:v>17. Судочинство</c:v>
                </c:pt>
                <c:pt idx="18">
                  <c:v>18. Організація засідань</c:v>
                </c:pt>
                <c:pt idx="19">
                  <c:v>19. Юристи</c:v>
                </c:pt>
                <c:pt idx="20">
                  <c:v>20. Протокол</c:v>
                </c:pt>
                <c:pt idx="21">
                  <c:v>21. Держ. таємниця</c:v>
                </c:pt>
                <c:pt idx="22">
                  <c:v>22. Держ. власність</c:v>
                </c:pt>
                <c:pt idx="23">
                  <c:v>23. ІТ</c:v>
                </c:pt>
                <c:pt idx="24">
                  <c:v>24. HR</c:v>
                </c:pt>
                <c:pt idx="25">
                  <c:v>25. Управління ІТ проектами</c:v>
                </c:pt>
                <c:pt idx="26">
                  <c:v>26. Фінансисти</c:v>
                </c:pt>
                <c:pt idx="27">
                  <c:v>27. Охорона праці</c:v>
                </c:pt>
              </c:strCache>
              <c:extLst xmlns:c15="http://schemas.microsoft.com/office/drawing/2012/chart"/>
            </c:strRef>
          </c:cat>
          <c:val>
            <c:numRef>
              <c:f>'Сім''ї грн'!$B$2:$B$29</c:f>
              <c:numCache>
                <c:formatCode>#,##0</c:formatCode>
                <c:ptCount val="28"/>
                <c:pt idx="0">
                  <c:v>37291</c:v>
                </c:pt>
                <c:pt idx="1">
                  <c:v>3949.8333333333335</c:v>
                </c:pt>
                <c:pt idx="2">
                  <c:v>15415.166666666666</c:v>
                </c:pt>
                <c:pt idx="3">
                  <c:v>1870.9166666666667</c:v>
                </c:pt>
                <c:pt idx="4">
                  <c:v>3870.9166666666665</c:v>
                </c:pt>
                <c:pt idx="5">
                  <c:v>562.75</c:v>
                </c:pt>
                <c:pt idx="6">
                  <c:v>725.08333333333337</c:v>
                </c:pt>
                <c:pt idx="7">
                  <c:v>8952.3333333333339</c:v>
                </c:pt>
                <c:pt idx="8">
                  <c:v>3277.6666666666665</c:v>
                </c:pt>
                <c:pt idx="9">
                  <c:v>28782</c:v>
                </c:pt>
                <c:pt idx="10">
                  <c:v>473.75</c:v>
                </c:pt>
                <c:pt idx="11">
                  <c:v>483.58333333333331</c:v>
                </c:pt>
                <c:pt idx="12">
                  <c:v>530.16666666666663</c:v>
                </c:pt>
                <c:pt idx="13">
                  <c:v>1317.3333333333333</c:v>
                </c:pt>
                <c:pt idx="14">
                  <c:v>69</c:v>
                </c:pt>
                <c:pt idx="15">
                  <c:v>558.25</c:v>
                </c:pt>
                <c:pt idx="16">
                  <c:v>464.5</c:v>
                </c:pt>
                <c:pt idx="17">
                  <c:v>9266.6666666666661</c:v>
                </c:pt>
                <c:pt idx="18">
                  <c:v>492.5</c:v>
                </c:pt>
                <c:pt idx="19">
                  <c:v>2930.3333333333335</c:v>
                </c:pt>
                <c:pt idx="20">
                  <c:v>85.166666666666671</c:v>
                </c:pt>
                <c:pt idx="21">
                  <c:v>599</c:v>
                </c:pt>
                <c:pt idx="22">
                  <c:v>385.58333333333331</c:v>
                </c:pt>
                <c:pt idx="23">
                  <c:v>2295.4166666666665</c:v>
                </c:pt>
                <c:pt idx="24">
                  <c:v>3371</c:v>
                </c:pt>
                <c:pt idx="25">
                  <c:v>319.08333333333331</c:v>
                </c:pt>
                <c:pt idx="26">
                  <c:v>2783.4166666666665</c:v>
                </c:pt>
                <c:pt idx="27">
                  <c:v>412.75</c:v>
                </c:pt>
              </c:numCache>
              <c:extLst xmlns:c15="http://schemas.microsoft.com/office/drawing/2012/chart"/>
            </c:numRef>
          </c: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4-57B9-4154-B20B-18EE5605C7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64134720"/>
        <c:axId val="564133280"/>
        <c:extLst/>
      </c:lineChart>
      <c:catAx>
        <c:axId val="5945624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700" b="0" i="0" u="none" strike="noStrike" kern="1200" baseline="0">
                <a:solidFill>
                  <a:srgbClr val="0B407F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594567280"/>
        <c:crosses val="autoZero"/>
        <c:auto val="1"/>
        <c:lblAlgn val="ctr"/>
        <c:lblOffset val="100"/>
        <c:noMultiLvlLbl val="0"/>
      </c:catAx>
      <c:valAx>
        <c:axId val="594567280"/>
        <c:scaling>
          <c:orientation val="minMax"/>
          <c:max val="135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B407F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594562480"/>
        <c:crosses val="autoZero"/>
        <c:crossBetween val="between"/>
        <c:majorUnit val="10000"/>
        <c:minorUnit val="5000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>
                    <a:defRPr sz="1000" b="0" i="0" u="none" strike="noStrike" kern="1200" baseline="0">
                      <a:solidFill>
                        <a:srgbClr val="0B407F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r>
                    <a:rPr lang="uk-UA">
                      <a:solidFill>
                        <a:srgbClr val="0B407F"/>
                      </a:solidFill>
                      <a:latin typeface="Montserrat" panose="00000500000000000000" pitchFamily="2" charset="-52"/>
                    </a:rPr>
                    <a:t>тис. грн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0B407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</c:dispUnitsLbl>
        </c:dispUnits>
      </c:valAx>
      <c:valAx>
        <c:axId val="564133280"/>
        <c:scaling>
          <c:orientation val="minMax"/>
          <c:max val="37500"/>
          <c:min val="0"/>
        </c:scaling>
        <c:delete val="0"/>
        <c:axPos val="r"/>
        <c:numFmt formatCode="#,##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0B407F"/>
                </a:solidFill>
                <a:latin typeface="Montserrat" panose="00000500000000000000" pitchFamily="2" charset="-52"/>
                <a:ea typeface="+mn-ea"/>
                <a:cs typeface="+mn-cs"/>
              </a:defRPr>
            </a:pPr>
            <a:endParaRPr lang="ru-RU"/>
          </a:p>
        </c:txPr>
        <c:crossAx val="564134720"/>
        <c:crosses val="max"/>
        <c:crossBetween val="between"/>
        <c:majorUnit val="2000"/>
        <c:dispUnits>
          <c:builtInUnit val="thousands"/>
          <c:dispUnitsLbl>
            <c:tx>
              <c:rich>
                <a:bodyPr rot="-5400000" spcFirstLastPara="1" vertOverflow="ellipsis" vert="horz" wrap="square" anchor="ctr" anchorCtr="1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 sz="1000" b="0" i="0" u="none" strike="noStrike" kern="1200" baseline="0">
                      <a:solidFill>
                        <a:srgbClr val="0B407F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r>
                    <a:rPr lang="uk-UA" sz="1000" b="0" i="0" u="none" strike="noStrike" kern="1200" baseline="0">
                      <a:solidFill>
                        <a:srgbClr val="0B407F"/>
                      </a:solidFill>
                      <a:latin typeface="Montserrat" panose="00000500000000000000" pitchFamily="2" charset="-52"/>
                    </a:rPr>
                    <a:t>тис. осіб</a:t>
                  </a:r>
                </a:p>
              </c:rich>
            </c:tx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1000" b="0" i="0" u="none" strike="noStrike" kern="1200" baseline="0">
                    <a:solidFill>
                      <a:srgbClr val="0B407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</c:dispUnitsLbl>
        </c:dispUnits>
      </c:valAx>
      <c:catAx>
        <c:axId val="5641347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641332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1.9177234355438129E-3"/>
          <c:y val="0.9363792425517351"/>
          <c:w val="0.98964396123092435"/>
          <c:h val="5.88807107532064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rgbClr val="0B407F"/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72222222222223"/>
          <c:y val="4.8611111111111112E-2"/>
          <c:w val="0.86388888888888893"/>
          <c:h val="0.81944444444444442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2B6DB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9FF-43BB-9582-635A1155DAB8}"/>
              </c:ext>
            </c:extLst>
          </c:dPt>
          <c:dPt>
            <c:idx val="1"/>
            <c:bubble3D val="0"/>
            <c:spPr>
              <a:solidFill>
                <a:srgbClr val="E6E6E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9FF-43BB-9582-635A1155DAB8}"/>
              </c:ext>
            </c:extLst>
          </c:dPt>
          <c:dPt>
            <c:idx val="2"/>
            <c:bubble3D val="0"/>
            <c:spPr>
              <a:solidFill>
                <a:srgbClr val="0B407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9FF-43BB-9582-635A1155DAB8}"/>
              </c:ext>
            </c:extLst>
          </c:dPt>
          <c:dPt>
            <c:idx val="3"/>
            <c:bubble3D val="0"/>
            <c:spPr>
              <a:solidFill>
                <a:srgbClr val="F7CA2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9FF-43BB-9582-635A1155DAB8}"/>
              </c:ext>
            </c:extLst>
          </c:dPt>
          <c:dLbls>
            <c:dLbl>
              <c:idx val="0"/>
              <c:layout>
                <c:manualLayout>
                  <c:x val="0.16846062992125965"/>
                  <c:y val="-0.243803786546294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spc="0" baseline="0">
                        <a:solidFill>
                          <a:srgbClr val="0B407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fld id="{0E953356-0A5B-44B2-AB31-C7CEBE6583D1}" type="VALUE">
                      <a:rPr lang="uk-UA" sz="1200" b="1">
                        <a:solidFill>
                          <a:srgbClr val="0B407F"/>
                        </a:solidFill>
                      </a:rPr>
                      <a:pPr>
                        <a:defRPr sz="1200">
                          <a:solidFill>
                            <a:srgbClr val="0B407F"/>
                          </a:solidFill>
                        </a:defRPr>
                      </a:pPr>
                      <a:t>[ЗНАЧЕНИЕ]</a:t>
                    </a:fld>
                    <a:r>
                      <a:rPr lang="uk-UA" sz="1200" b="1">
                        <a:solidFill>
                          <a:srgbClr val="0B407F"/>
                        </a:solidFill>
                      </a:rPr>
                      <a:t> </a:t>
                    </a:r>
                  </a:p>
                  <a:p>
                    <a:pPr>
                      <a:defRPr sz="1200">
                        <a:solidFill>
                          <a:srgbClr val="0B407F"/>
                        </a:solidFill>
                      </a:defRPr>
                    </a:pPr>
                    <a:r>
                      <a:rPr lang="uk-UA" sz="1200">
                        <a:solidFill>
                          <a:srgbClr val="0B407F"/>
                        </a:solidFill>
                      </a:rPr>
                      <a:t>66,2відс.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spc="0" baseline="0">
                      <a:solidFill>
                        <a:srgbClr val="0B407F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59FF-43BB-9582-635A1155DAB8}"/>
                </c:ext>
              </c:extLst>
            </c:dLbl>
            <c:dLbl>
              <c:idx val="1"/>
              <c:layout>
                <c:manualLayout>
                  <c:x val="-0.3"/>
                  <c:y val="1.654758651421831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spc="0" baseline="0">
                        <a:solidFill>
                          <a:srgbClr val="0B407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fld id="{31681250-F99B-4701-8316-BB260CB656BF}" type="VALUE">
                      <a:rPr lang="uk-UA" sz="1200" b="1">
                        <a:solidFill>
                          <a:srgbClr val="0B407F"/>
                        </a:solidFill>
                      </a:rPr>
                      <a:pPr>
                        <a:defRPr sz="1200">
                          <a:solidFill>
                            <a:srgbClr val="0B407F"/>
                          </a:solidFill>
                        </a:defRPr>
                      </a:pPr>
                      <a:t>[ЗНАЧЕНИЕ]</a:t>
                    </a:fld>
                    <a:endParaRPr lang="uk-UA" sz="1200" b="1">
                      <a:solidFill>
                        <a:srgbClr val="0B407F"/>
                      </a:solidFill>
                    </a:endParaRPr>
                  </a:p>
                  <a:p>
                    <a:pPr>
                      <a:defRPr sz="1200">
                        <a:solidFill>
                          <a:srgbClr val="0B407F"/>
                        </a:solidFill>
                      </a:defRPr>
                    </a:pPr>
                    <a:r>
                      <a:rPr lang="uk-UA" sz="1200">
                        <a:solidFill>
                          <a:srgbClr val="0B407F"/>
                        </a:solidFill>
                      </a:rPr>
                      <a:t>10,2 відс.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spc="0" baseline="0">
                      <a:solidFill>
                        <a:srgbClr val="0B407F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9FF-43BB-9582-635A1155DAB8}"/>
                </c:ext>
              </c:extLst>
            </c:dLbl>
            <c:dLbl>
              <c:idx val="2"/>
              <c:layout>
                <c:manualLayout>
                  <c:x val="-0.19722222222222222"/>
                  <c:y val="-2.1085438528973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spc="0" baseline="0">
                        <a:solidFill>
                          <a:srgbClr val="0B407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fld id="{C83AFF6A-B8F4-434A-A4C9-C879C96105EC}" type="VALUE">
                      <a:rPr lang="uk-UA" sz="1200" b="1">
                        <a:solidFill>
                          <a:srgbClr val="0B407F"/>
                        </a:solidFill>
                      </a:rPr>
                      <a:pPr>
                        <a:defRPr sz="1200">
                          <a:solidFill>
                            <a:srgbClr val="0B407F"/>
                          </a:solidFill>
                        </a:defRPr>
                      </a:pPr>
                      <a:t>[ЗНАЧЕНИЕ]</a:t>
                    </a:fld>
                    <a:endParaRPr lang="uk-UA" sz="1200" b="1">
                      <a:solidFill>
                        <a:srgbClr val="0B407F"/>
                      </a:solidFill>
                    </a:endParaRPr>
                  </a:p>
                  <a:p>
                    <a:pPr>
                      <a:defRPr sz="1200">
                        <a:solidFill>
                          <a:srgbClr val="0B407F"/>
                        </a:solidFill>
                      </a:defRPr>
                    </a:pPr>
                    <a:r>
                      <a:rPr lang="uk-UA" sz="1200">
                        <a:solidFill>
                          <a:srgbClr val="0B407F"/>
                        </a:solidFill>
                      </a:rPr>
                      <a:t>22,6</a:t>
                    </a:r>
                    <a:r>
                      <a:rPr lang="uk-UA" sz="1200" baseline="0">
                        <a:solidFill>
                          <a:srgbClr val="0B407F"/>
                        </a:solidFill>
                      </a:rPr>
                      <a:t> відс.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spc="0" baseline="0">
                      <a:solidFill>
                        <a:srgbClr val="0B407F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9FF-43BB-9582-635A1155DAB8}"/>
                </c:ext>
              </c:extLst>
            </c:dLbl>
            <c:dLbl>
              <c:idx val="3"/>
              <c:layout>
                <c:manualLayout>
                  <c:x val="-0.15473709536307961"/>
                  <c:y val="-0.1045240053566975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spc="0" baseline="0">
                        <a:solidFill>
                          <a:srgbClr val="0B407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fld id="{D1B930A7-3974-4B57-B933-8BA1AD752E98}" type="VALUE">
                      <a:rPr lang="uk-UA" sz="1200" b="1">
                        <a:solidFill>
                          <a:srgbClr val="0B407F"/>
                        </a:solidFill>
                      </a:rPr>
                      <a:pPr>
                        <a:defRPr sz="1200">
                          <a:solidFill>
                            <a:srgbClr val="0B407F"/>
                          </a:solidFill>
                        </a:defRPr>
                      </a:pPr>
                      <a:t>[ЗНАЧЕНИЕ]</a:t>
                    </a:fld>
                    <a:endParaRPr lang="uk-UA" sz="1200" b="1">
                      <a:solidFill>
                        <a:srgbClr val="0B407F"/>
                      </a:solidFill>
                    </a:endParaRPr>
                  </a:p>
                  <a:p>
                    <a:pPr>
                      <a:defRPr sz="1200">
                        <a:solidFill>
                          <a:srgbClr val="0B407F"/>
                        </a:solidFill>
                      </a:defRPr>
                    </a:pPr>
                    <a:r>
                      <a:rPr lang="uk-UA" sz="1200">
                        <a:solidFill>
                          <a:srgbClr val="0B407F"/>
                        </a:solidFill>
                      </a:rPr>
                      <a:t>1,0 відс.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spc="0" baseline="0">
                      <a:solidFill>
                        <a:srgbClr val="0B407F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9FF-43BB-9582-635A1155DA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spc="0" baseline="0">
                    <a:solidFill>
                      <a:srgbClr val="0B407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5875" cap="flat" cmpd="sng" algn="ctr">
                  <a:solidFill>
                    <a:srgbClr val="F7CA22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'форми власності'!$C$4:$C$7</c:f>
              <c:strCache>
                <c:ptCount val="4"/>
                <c:pt idx="0">
                  <c:v>Державна форма власності (ДСА України) </c:v>
                </c:pt>
                <c:pt idx="1">
                  <c:v>Державна форма власності (інші органи) </c:v>
                </c:pt>
                <c:pt idx="2">
                  <c:v>Комунальна форма власності </c:v>
                </c:pt>
                <c:pt idx="3">
                  <c:v>Приватна форма власності </c:v>
                </c:pt>
              </c:strCache>
            </c:strRef>
          </c:cat>
          <c:val>
            <c:numRef>
              <c:f>'форми власності'!$D$4:$D$7</c:f>
              <c:numCache>
                <c:formatCode>General</c:formatCode>
                <c:ptCount val="4"/>
                <c:pt idx="0">
                  <c:v>456</c:v>
                </c:pt>
                <c:pt idx="1">
                  <c:v>70</c:v>
                </c:pt>
                <c:pt idx="2">
                  <c:v>156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FF-43BB-9582-635A1155DAB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16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27777777777777779"/>
          <c:y val="0.86477659230756698"/>
          <c:w val="0.72222222222222221"/>
          <c:h val="0.135223407692432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B407F"/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0">
          <a:solidFill>
            <a:schemeClr val="tx1"/>
          </a:solidFill>
          <a:latin typeface="Montserrat" panose="00000500000000000000" pitchFamily="2" charset="-52"/>
        </a:defRPr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72222222222223"/>
          <c:y val="4.8611111111111112E-2"/>
          <c:w val="0.86388888888888893"/>
          <c:h val="0.81944444444444442"/>
        </c:manualLayout>
      </c:layout>
      <c:doughnutChart>
        <c:varyColors val="1"/>
        <c:ser>
          <c:idx val="0"/>
          <c:order val="0"/>
          <c:tx>
            <c:strRef>
              <c:f>'форми власності'!$E$3</c:f>
              <c:strCache>
                <c:ptCount val="1"/>
                <c:pt idx="0">
                  <c:v>2024</c:v>
                </c:pt>
              </c:strCache>
            </c:strRef>
          </c:tx>
          <c:dPt>
            <c:idx val="0"/>
            <c:bubble3D val="0"/>
            <c:spPr>
              <a:solidFill>
                <a:srgbClr val="2B6DBA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12-4EC9-9530-610CC0C8F5FA}"/>
              </c:ext>
            </c:extLst>
          </c:dPt>
          <c:dPt>
            <c:idx val="1"/>
            <c:bubble3D val="0"/>
            <c:spPr>
              <a:solidFill>
                <a:srgbClr val="E6E6E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12-4EC9-9530-610CC0C8F5FA}"/>
              </c:ext>
            </c:extLst>
          </c:dPt>
          <c:dPt>
            <c:idx val="2"/>
            <c:bubble3D val="0"/>
            <c:spPr>
              <a:solidFill>
                <a:srgbClr val="0B407F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12-4EC9-9530-610CC0C8F5FA}"/>
              </c:ext>
            </c:extLst>
          </c:dPt>
          <c:dPt>
            <c:idx val="3"/>
            <c:bubble3D val="0"/>
            <c:spPr>
              <a:solidFill>
                <a:srgbClr val="F7CA2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112-4EC9-9530-610CC0C8F5FA}"/>
              </c:ext>
            </c:extLst>
          </c:dPt>
          <c:dLbls>
            <c:dLbl>
              <c:idx val="0"/>
              <c:layout>
                <c:manualLayout>
                  <c:x val="0.16346959755030621"/>
                  <c:y val="-0.158983542400160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spc="0" baseline="0">
                        <a:solidFill>
                          <a:srgbClr val="0B407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fld id="{911052BF-C4C7-46C6-AC51-162382635B0C}" type="VALUE">
                      <a:rPr lang="uk-UA" sz="1200" b="1">
                        <a:solidFill>
                          <a:srgbClr val="0B407F"/>
                        </a:solidFill>
                      </a:rPr>
                      <a:pPr>
                        <a:defRPr sz="1200">
                          <a:solidFill>
                            <a:srgbClr val="0B407F"/>
                          </a:solidFill>
                        </a:defRPr>
                      </a:pPr>
                      <a:t>[ЗНАЧЕНИЕ]</a:t>
                    </a:fld>
                    <a:endParaRPr lang="uk-UA" sz="1200" b="1">
                      <a:solidFill>
                        <a:srgbClr val="0B407F"/>
                      </a:solidFill>
                    </a:endParaRPr>
                  </a:p>
                  <a:p>
                    <a:pPr>
                      <a:defRPr sz="1200">
                        <a:solidFill>
                          <a:srgbClr val="0B407F"/>
                        </a:solidFill>
                      </a:defRPr>
                    </a:pPr>
                    <a:r>
                      <a:rPr lang="uk-UA" sz="1200">
                        <a:solidFill>
                          <a:srgbClr val="0B407F"/>
                        </a:solidFill>
                      </a:rPr>
                      <a:t>66,7 відс.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spc="0" baseline="0">
                      <a:solidFill>
                        <a:srgbClr val="0B407F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112-4EC9-9530-610CC0C8F5FA}"/>
                </c:ext>
              </c:extLst>
            </c:dLbl>
            <c:dLbl>
              <c:idx val="1"/>
              <c:layout>
                <c:manualLayout>
                  <c:x val="-0.24160848643919511"/>
                  <c:y val="-1.79770796302378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spc="0" baseline="0">
                        <a:solidFill>
                          <a:srgbClr val="0B407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fld id="{B4948520-23DE-46EE-B715-9CFE5EF70E3A}" type="VALUE">
                      <a:rPr lang="uk-UA" sz="1200" b="1">
                        <a:solidFill>
                          <a:srgbClr val="0B407F"/>
                        </a:solidFill>
                      </a:rPr>
                      <a:pPr>
                        <a:defRPr sz="1200">
                          <a:solidFill>
                            <a:srgbClr val="0B407F"/>
                          </a:solidFill>
                        </a:defRPr>
                      </a:pPr>
                      <a:t>[ЗНАЧЕНИЕ]</a:t>
                    </a:fld>
                    <a:endParaRPr lang="uk-UA" sz="1200" b="1">
                      <a:solidFill>
                        <a:srgbClr val="0B407F"/>
                      </a:solidFill>
                    </a:endParaRPr>
                  </a:p>
                  <a:p>
                    <a:pPr>
                      <a:defRPr sz="1200">
                        <a:solidFill>
                          <a:srgbClr val="0B407F"/>
                        </a:solidFill>
                      </a:defRPr>
                    </a:pPr>
                    <a:r>
                      <a:rPr lang="uk-UA" sz="1200" b="0">
                        <a:solidFill>
                          <a:srgbClr val="0B407F"/>
                        </a:solidFill>
                      </a:rPr>
                      <a:t>10,1 відс.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spc="0" baseline="0">
                      <a:solidFill>
                        <a:srgbClr val="0B407F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112-4EC9-9530-610CC0C8F5FA}"/>
                </c:ext>
              </c:extLst>
            </c:dLbl>
            <c:dLbl>
              <c:idx val="2"/>
              <c:layout>
                <c:manualLayout>
                  <c:x val="-0.16388888888888892"/>
                  <c:y val="-0.160128133055426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spc="0" baseline="0">
                        <a:solidFill>
                          <a:srgbClr val="0B407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fld id="{4DBAC421-E0CE-4646-9D6F-D3E25558111B}" type="VALUE">
                      <a:rPr lang="uk-UA" sz="1200" b="1">
                        <a:solidFill>
                          <a:srgbClr val="0B407F"/>
                        </a:solidFill>
                      </a:rPr>
                      <a:pPr>
                        <a:defRPr sz="1200">
                          <a:solidFill>
                            <a:srgbClr val="0B407F"/>
                          </a:solidFill>
                        </a:defRPr>
                      </a:pPr>
                      <a:t>[ЗНАЧЕНИЕ]</a:t>
                    </a:fld>
                    <a:endParaRPr lang="uk-UA" sz="1200" b="1">
                      <a:solidFill>
                        <a:srgbClr val="0B407F"/>
                      </a:solidFill>
                    </a:endParaRPr>
                  </a:p>
                  <a:p>
                    <a:pPr>
                      <a:defRPr sz="1200">
                        <a:solidFill>
                          <a:srgbClr val="0B407F"/>
                        </a:solidFill>
                      </a:defRPr>
                    </a:pPr>
                    <a:r>
                      <a:rPr lang="uk-UA" sz="1200">
                        <a:solidFill>
                          <a:srgbClr val="0B407F"/>
                        </a:solidFill>
                      </a:rPr>
                      <a:t>22,2 відс.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spc="0" baseline="0">
                      <a:solidFill>
                        <a:srgbClr val="0B407F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112-4EC9-9530-610CC0C8F5FA}"/>
                </c:ext>
              </c:extLst>
            </c:dLbl>
            <c:dLbl>
              <c:idx val="3"/>
              <c:layout>
                <c:manualLayout>
                  <c:x val="-0.154494750656168"/>
                  <c:y val="-0.148657654495664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0" i="0" u="none" strike="noStrike" kern="1200" spc="0" baseline="0">
                        <a:solidFill>
                          <a:srgbClr val="0B407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defRPr>
                    </a:pPr>
                    <a:fld id="{4090598C-D58F-42E2-BC2D-48747AB54264}" type="VALUE">
                      <a:rPr lang="uk-UA" sz="1200" b="1">
                        <a:solidFill>
                          <a:srgbClr val="0B407F"/>
                        </a:solidFill>
                      </a:rPr>
                      <a:pPr>
                        <a:defRPr sz="1200">
                          <a:solidFill>
                            <a:srgbClr val="0B407F"/>
                          </a:solidFill>
                        </a:defRPr>
                      </a:pPr>
                      <a:t>[ЗНАЧЕНИЕ]</a:t>
                    </a:fld>
                    <a:endParaRPr lang="uk-UA" sz="1200" b="1">
                      <a:solidFill>
                        <a:srgbClr val="0B407F"/>
                      </a:solidFill>
                    </a:endParaRPr>
                  </a:p>
                  <a:p>
                    <a:pPr>
                      <a:defRPr sz="1200">
                        <a:solidFill>
                          <a:srgbClr val="0B407F"/>
                        </a:solidFill>
                      </a:defRPr>
                    </a:pPr>
                    <a:r>
                      <a:rPr lang="uk-UA" sz="1200">
                        <a:solidFill>
                          <a:srgbClr val="0B407F"/>
                        </a:solidFill>
                      </a:rPr>
                      <a:t>1,0 відс.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0" i="0" u="none" strike="noStrike" kern="1200" spc="0" baseline="0">
                      <a:solidFill>
                        <a:srgbClr val="0B407F"/>
                      </a:solidFill>
                      <a:latin typeface="Montserrat" panose="00000500000000000000" pitchFamily="2" charset="-52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112-4EC9-9530-610CC0C8F5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spc="0" baseline="0">
                    <a:solidFill>
                      <a:srgbClr val="0B407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15875" cap="flat" cmpd="sng" algn="ctr">
                  <a:solidFill>
                    <a:srgbClr val="F7CA22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'форми власності'!$C$4:$C$7</c:f>
              <c:strCache>
                <c:ptCount val="4"/>
                <c:pt idx="0">
                  <c:v>Державна форма власності (ДСА України) </c:v>
                </c:pt>
                <c:pt idx="1">
                  <c:v>Державна форма власності (інші органи) </c:v>
                </c:pt>
                <c:pt idx="2">
                  <c:v>Комунальна форма власності </c:v>
                </c:pt>
                <c:pt idx="3">
                  <c:v>Приватна форма власності </c:v>
                </c:pt>
              </c:strCache>
            </c:strRef>
          </c:cat>
          <c:val>
            <c:numRef>
              <c:f>'форми власності'!$E$4:$E$7</c:f>
              <c:numCache>
                <c:formatCode>General</c:formatCode>
                <c:ptCount val="4"/>
                <c:pt idx="0">
                  <c:v>453</c:v>
                </c:pt>
                <c:pt idx="1">
                  <c:v>69</c:v>
                </c:pt>
                <c:pt idx="2">
                  <c:v>151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112-4EC9-9530-610CC0C8F5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16"/>
        <c:holeSize val="50"/>
      </c:doughnutChart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7.3250218722659671E-3"/>
          <c:y val="0.86073316892225515"/>
          <c:w val="0.52513888888888893"/>
          <c:h val="0.13007158755421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rgbClr val="0B407F"/>
              </a:solidFill>
              <a:latin typeface="Montserrat" panose="00000500000000000000" pitchFamily="2" charset="-52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b="0">
          <a:solidFill>
            <a:schemeClr val="tx1"/>
          </a:solidFill>
          <a:latin typeface="Montserrat" panose="00000500000000000000" pitchFamily="2" charset="-52"/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0.96079</cdr:x>
      <cdr:y>0.82864</cdr:y>
    </cdr:from>
    <cdr:to>
      <cdr:x>0.98529</cdr:x>
      <cdr:y>0.87734</cdr:y>
    </cdr:to>
    <cdr:sp macro="" textlink="">
      <cdr:nvSpPr>
        <cdr:cNvPr id="2" name="Прямокутник 1">
          <a:extLst xmlns:a="http://schemas.openxmlformats.org/drawingml/2006/main">
            <a:ext uri="{FF2B5EF4-FFF2-40B4-BE49-F238E27FC236}">
              <a16:creationId xmlns:a16="http://schemas.microsoft.com/office/drawing/2014/main" id="{6ABCCC14-BE86-44BB-80A7-F667DE15D247}"/>
            </a:ext>
          </a:extLst>
        </cdr:cNvPr>
        <cdr:cNvSpPr/>
      </cdr:nvSpPr>
      <cdr:spPr>
        <a:xfrm xmlns:a="http://schemas.openxmlformats.org/drawingml/2006/main">
          <a:off x="5416067" y="2795432"/>
          <a:ext cx="138112" cy="16430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uk-UA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0.07097</cdr:x>
      <cdr:y>0.94374</cdr:y>
    </cdr:from>
    <cdr:to>
      <cdr:x>0.83123</cdr:x>
      <cdr:y>0.9792</cdr:y>
    </cdr:to>
    <cdr:grpSp>
      <cdr:nvGrpSpPr>
        <cdr:cNvPr id="7" name="Групувати 6">
          <a:extLst xmlns:a="http://schemas.openxmlformats.org/drawingml/2006/main">
            <a:ext uri="{FF2B5EF4-FFF2-40B4-BE49-F238E27FC236}">
              <a16:creationId xmlns:a16="http://schemas.microsoft.com/office/drawing/2014/main" id="{40017341-4D07-4C4B-94D8-575441D000AC}"/>
            </a:ext>
          </a:extLst>
        </cdr:cNvPr>
        <cdr:cNvGrpSpPr/>
      </cdr:nvGrpSpPr>
      <cdr:grpSpPr>
        <a:xfrm xmlns:a="http://schemas.openxmlformats.org/drawingml/2006/main">
          <a:off x="818648" y="2780631"/>
          <a:ext cx="8769701" cy="104479"/>
          <a:chOff x="794813" y="3668768"/>
          <a:chExt cx="8769765" cy="137905"/>
        </a:xfrm>
      </cdr:grpSpPr>
      <cdr:sp macro="" textlink="">
        <cdr:nvSpPr>
          <cdr:cNvPr id="2" name="Прямокутник 1">
            <a:extLst xmlns:a="http://schemas.openxmlformats.org/drawingml/2006/main">
              <a:ext uri="{FF2B5EF4-FFF2-40B4-BE49-F238E27FC236}">
                <a16:creationId xmlns:a16="http://schemas.microsoft.com/office/drawing/2014/main" id="{E9AD1342-0D03-43A2-8E0A-B8F2DA94B13E}"/>
              </a:ext>
            </a:extLst>
          </cdr:cNvPr>
          <cdr:cNvSpPr/>
        </cdr:nvSpPr>
        <cdr:spPr>
          <a:xfrm xmlns:a="http://schemas.openxmlformats.org/drawingml/2006/main">
            <a:off x="794813" y="3668779"/>
            <a:ext cx="179371" cy="126227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F7CA22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uk-UA"/>
          </a:p>
        </cdr:txBody>
      </cdr:sp>
      <cdr:sp macro="" textlink="">
        <cdr:nvSpPr>
          <cdr:cNvPr id="3" name="Прямокутник 2">
            <a:extLst xmlns:a="http://schemas.openxmlformats.org/drawingml/2006/main">
              <a:ext uri="{FF2B5EF4-FFF2-40B4-BE49-F238E27FC236}">
                <a16:creationId xmlns:a16="http://schemas.microsoft.com/office/drawing/2014/main" id="{4A74E0E9-7B2E-4FA7-9F35-B6D6C89DC57C}"/>
              </a:ext>
            </a:extLst>
          </cdr:cNvPr>
          <cdr:cNvSpPr/>
        </cdr:nvSpPr>
        <cdr:spPr>
          <a:xfrm xmlns:a="http://schemas.openxmlformats.org/drawingml/2006/main">
            <a:off x="2702286" y="3678591"/>
            <a:ext cx="179371" cy="126226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6E6E6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uk-UA" dirty="0"/>
          </a:p>
        </cdr:txBody>
      </cdr:sp>
      <cdr:sp macro="" textlink="">
        <cdr:nvSpPr>
          <cdr:cNvPr id="4" name="Прямокутник 3">
            <a:extLst xmlns:a="http://schemas.openxmlformats.org/drawingml/2006/main">
              <a:ext uri="{FF2B5EF4-FFF2-40B4-BE49-F238E27FC236}">
                <a16:creationId xmlns:a16="http://schemas.microsoft.com/office/drawing/2014/main" id="{2D1CABBA-BCDF-46FA-A075-1AFEE2BA1708}"/>
              </a:ext>
            </a:extLst>
          </cdr:cNvPr>
          <cdr:cNvSpPr/>
        </cdr:nvSpPr>
        <cdr:spPr>
          <a:xfrm xmlns:a="http://schemas.openxmlformats.org/drawingml/2006/main">
            <a:off x="5743715" y="3680485"/>
            <a:ext cx="179371" cy="126188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2B6DBA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uk-UA" dirty="0"/>
          </a:p>
        </cdr:txBody>
      </cdr:sp>
      <cdr:sp macro="" textlink="">
        <cdr:nvSpPr>
          <cdr:cNvPr id="5" name="Прямокутник 4">
            <a:extLst xmlns:a="http://schemas.openxmlformats.org/drawingml/2006/main">
              <a:ext uri="{FF2B5EF4-FFF2-40B4-BE49-F238E27FC236}">
                <a16:creationId xmlns:a16="http://schemas.microsoft.com/office/drawing/2014/main" id="{2D1CABBA-BCDF-46FA-A075-1AFEE2BA1708}"/>
              </a:ext>
            </a:extLst>
          </cdr:cNvPr>
          <cdr:cNvSpPr/>
        </cdr:nvSpPr>
        <cdr:spPr>
          <a:xfrm xmlns:a="http://schemas.openxmlformats.org/drawingml/2006/main">
            <a:off x="9385207" y="3668768"/>
            <a:ext cx="179371" cy="126227"/>
          </a:xfrm>
          <a:prstGeom xmlns:a="http://schemas.openxmlformats.org/drawingml/2006/main" prst="rect">
            <a:avLst/>
          </a:prstGeom>
          <a:solidFill xmlns:a="http://schemas.openxmlformats.org/drawingml/2006/main">
            <a:srgbClr val="E6F0FA"/>
          </a:solidFill>
          <a:ln xmlns:a="http://schemas.openxmlformats.org/drawingml/2006/main">
            <a:noFill/>
          </a:ln>
        </cdr:spPr>
        <cdr:style>
          <a:lnRef xmlns:a="http://schemas.openxmlformats.org/drawingml/2006/main" idx="2">
            <a:schemeClr val="accent1">
              <a:shade val="50000"/>
            </a:schemeClr>
          </a:lnRef>
          <a:fillRef xmlns:a="http://schemas.openxmlformats.org/drawingml/2006/main" idx="1">
            <a:schemeClr val="accent1"/>
          </a:fillRef>
          <a:effectRef xmlns:a="http://schemas.openxmlformats.org/drawingml/2006/main" idx="0">
            <a:schemeClr val="accent1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uk-UA"/>
          </a:p>
        </cdr:txBody>
      </cdr:sp>
    </cdr:grpSp>
  </cdr:relSizeAnchor>
  <cdr:relSizeAnchor xmlns:cdr="http://schemas.openxmlformats.org/drawingml/2006/chartDrawing">
    <cdr:from>
      <cdr:x>0.94779</cdr:x>
      <cdr:y>0</cdr:y>
    </cdr:from>
    <cdr:to>
      <cdr:x>1</cdr:x>
      <cdr:y>0.06829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FAA6DE2A-E4AD-4BDD-A287-F635BE688DE6}"/>
            </a:ext>
          </a:extLst>
        </cdr:cNvPr>
        <cdr:cNvSpPr txBox="1"/>
      </cdr:nvSpPr>
      <cdr:spPr>
        <a:xfrm xmlns:a="http://schemas.openxmlformats.org/drawingml/2006/main">
          <a:off x="10932908" y="0"/>
          <a:ext cx="602226" cy="265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400" b="1" dirty="0">
              <a:solidFill>
                <a:srgbClr val="0B407F"/>
              </a:solidFill>
              <a:latin typeface="Montserrat" panose="00000500000000000000" pitchFamily="2" charset="-52"/>
            </a:rPr>
            <a:t>Відс</a:t>
          </a:r>
          <a:r>
            <a:rPr lang="uk-UA" sz="1050" dirty="0"/>
            <a:t>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0.01153</cdr:x>
      <cdr:y>0.72347</cdr:y>
    </cdr:from>
    <cdr:to>
      <cdr:x>0.1316</cdr:x>
      <cdr:y>0.91505</cdr:y>
    </cdr:to>
    <cdr:sp macro="" textlink="">
      <cdr:nvSpPr>
        <cdr:cNvPr id="2" name="Поле 3">
          <a:extLst xmlns:a="http://schemas.openxmlformats.org/drawingml/2006/main">
            <a:ext uri="{FF2B5EF4-FFF2-40B4-BE49-F238E27FC236}">
              <a16:creationId xmlns:a16="http://schemas.microsoft.com/office/drawing/2014/main" id="{B73AB798-60C6-48E9-862B-27E2F07EDB93}"/>
            </a:ext>
          </a:extLst>
        </cdr:cNvPr>
        <cdr:cNvSpPr txBox="1"/>
      </cdr:nvSpPr>
      <cdr:spPr>
        <a:xfrm xmlns:a="http://schemas.openxmlformats.org/drawingml/2006/main">
          <a:off x="69574" y="2268545"/>
          <a:ext cx="724611" cy="6007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900" b="1" dirty="0">
              <a:solidFill>
                <a:srgbClr val="0B407F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Рівень покриття</a:t>
          </a:r>
          <a:r>
            <a:rPr lang="uk-UA" sz="900" b="1" baseline="0" dirty="0">
              <a:solidFill>
                <a:srgbClr val="0B407F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 потреби</a:t>
          </a:r>
          <a:endParaRPr lang="ru-UA" sz="900" b="1" dirty="0">
            <a:solidFill>
              <a:srgbClr val="0B407F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0.0505</cdr:x>
      <cdr:y>0.40948</cdr:y>
    </cdr:from>
    <cdr:to>
      <cdr:x>0.09679</cdr:x>
      <cdr:y>0.70438</cdr:y>
    </cdr:to>
    <cdr:sp macro="" textlink="">
      <cdr:nvSpPr>
        <cdr:cNvPr id="3" name="Прямокутник 2">
          <a:extLst xmlns:a="http://schemas.openxmlformats.org/drawingml/2006/main">
            <a:ext uri="{FF2B5EF4-FFF2-40B4-BE49-F238E27FC236}">
              <a16:creationId xmlns:a16="http://schemas.microsoft.com/office/drawing/2014/main" id="{949F785D-F734-4986-94E5-A2E42B9FBF28}"/>
            </a:ext>
          </a:extLst>
        </cdr:cNvPr>
        <cdr:cNvSpPr/>
      </cdr:nvSpPr>
      <cdr:spPr>
        <a:xfrm xmlns:a="http://schemas.openxmlformats.org/drawingml/2006/main" rot="16200000">
          <a:off x="-17899" y="1606614"/>
          <a:ext cx="924690" cy="279401"/>
        </a:xfrm>
        <a:prstGeom xmlns:a="http://schemas.openxmlformats.org/drawingml/2006/main" prst="rect">
          <a:avLst/>
        </a:prstGeom>
        <a:solidFill xmlns:a="http://schemas.openxmlformats.org/drawingml/2006/main">
          <a:srgbClr val="E6E6E6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3"/>
        </a:lnRef>
        <a:fillRef xmlns:a="http://schemas.openxmlformats.org/drawingml/2006/main" idx="2">
          <a:schemeClr val="accent3"/>
        </a:fillRef>
        <a:effectRef xmlns:a="http://schemas.openxmlformats.org/drawingml/2006/main" idx="1">
          <a:schemeClr val="accent3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050" b="1" dirty="0">
              <a:solidFill>
                <a:srgbClr val="0B407F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Низький</a:t>
          </a:r>
          <a:endParaRPr lang="ru-UA" sz="1050" b="1" dirty="0">
            <a:solidFill>
              <a:srgbClr val="0B407F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0.0505</cdr:x>
      <cdr:y>0.09356</cdr:y>
    </cdr:from>
    <cdr:to>
      <cdr:x>0.09679</cdr:x>
      <cdr:y>0.40624</cdr:y>
    </cdr:to>
    <cdr:sp macro="" textlink="">
      <cdr:nvSpPr>
        <cdr:cNvPr id="10" name="Прямокутник 9">
          <a:extLst xmlns:a="http://schemas.openxmlformats.org/drawingml/2006/main">
            <a:ext uri="{FF2B5EF4-FFF2-40B4-BE49-F238E27FC236}">
              <a16:creationId xmlns:a16="http://schemas.microsoft.com/office/drawing/2014/main" id="{A229D7A1-B2B3-4034-A1AA-C3D3B124B5D8}"/>
            </a:ext>
          </a:extLst>
        </cdr:cNvPr>
        <cdr:cNvSpPr/>
      </cdr:nvSpPr>
      <cdr:spPr>
        <a:xfrm xmlns:a="http://schemas.openxmlformats.org/drawingml/2006/main" rot="16200000">
          <a:off x="-45776" y="643886"/>
          <a:ext cx="980441" cy="279402"/>
        </a:xfrm>
        <a:prstGeom xmlns:a="http://schemas.openxmlformats.org/drawingml/2006/main" prst="rect">
          <a:avLst/>
        </a:prstGeom>
        <a:solidFill xmlns:a="http://schemas.openxmlformats.org/drawingml/2006/main">
          <a:srgbClr val="E6F0FA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5"/>
        </a:lnRef>
        <a:fillRef xmlns:a="http://schemas.openxmlformats.org/drawingml/2006/main" idx="2">
          <a:schemeClr val="accent5"/>
        </a:fillRef>
        <a:effectRef xmlns:a="http://schemas.openxmlformats.org/drawingml/2006/main" idx="1">
          <a:schemeClr val="accent5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1050" b="1" dirty="0">
              <a:solidFill>
                <a:srgbClr val="0B407F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Середній</a:t>
          </a:r>
          <a:endParaRPr lang="ru-UA" sz="1050" b="1" dirty="0">
            <a:solidFill>
              <a:srgbClr val="0B407F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0.05308</cdr:x>
      <cdr:y>0.09217</cdr:y>
    </cdr:from>
    <cdr:to>
      <cdr:x>1</cdr:x>
      <cdr:y>0.41803</cdr:y>
    </cdr:to>
    <cdr:grpSp>
      <cdr:nvGrpSpPr>
        <cdr:cNvPr id="5" name="Групувати 4">
          <a:extLst xmlns:a="http://schemas.openxmlformats.org/drawingml/2006/main">
            <a:ext uri="{FF2B5EF4-FFF2-40B4-BE49-F238E27FC236}">
              <a16:creationId xmlns:a16="http://schemas.microsoft.com/office/drawing/2014/main" id="{40C32572-029A-47E0-9949-948F69D1FC9E}"/>
            </a:ext>
          </a:extLst>
        </cdr:cNvPr>
        <cdr:cNvGrpSpPr/>
      </cdr:nvGrpSpPr>
      <cdr:grpSpPr>
        <a:xfrm xmlns:a="http://schemas.openxmlformats.org/drawingml/2006/main">
          <a:off x="531728" y="332701"/>
          <a:ext cx="9485749" cy="1176240"/>
          <a:chOff x="384771" y="399393"/>
          <a:chExt cx="6864113" cy="1412023"/>
        </a:xfrm>
      </cdr:grpSpPr>
      <cdr:cxnSp macro="">
        <cdr:nvCxnSpPr>
          <cdr:cNvPr id="4" name="Пряма сполучна лінія 3">
            <a:extLst xmlns:a="http://schemas.openxmlformats.org/drawingml/2006/main">
              <a:ext uri="{FF2B5EF4-FFF2-40B4-BE49-F238E27FC236}">
                <a16:creationId xmlns:a16="http://schemas.microsoft.com/office/drawing/2014/main" id="{D7405D4B-AAE3-4927-89F0-4A8F35E8B5DB}"/>
              </a:ext>
            </a:extLst>
          </cdr:cNvPr>
          <cdr:cNvCxnSpPr>
            <a:stCxn xmlns:a="http://schemas.openxmlformats.org/drawingml/2006/main" id="3" idx="3"/>
          </cdr:cNvCxnSpPr>
        </cdr:nvCxnSpPr>
        <cdr:spPr>
          <a:xfrm xmlns:a="http://schemas.openxmlformats.org/drawingml/2006/main">
            <a:off x="533880" y="1774367"/>
            <a:ext cx="6715004" cy="37049"/>
          </a:xfrm>
          <a:prstGeom xmlns:a="http://schemas.openxmlformats.org/drawingml/2006/main" prst="line">
            <a:avLst/>
          </a:prstGeom>
          <a:ln xmlns:a="http://schemas.openxmlformats.org/drawingml/2006/main" w="19050" cap="flat" cmpd="sng" algn="ctr">
            <a:solidFill>
              <a:srgbClr val="F7CA22"/>
            </a:solidFill>
            <a:prstDash val="dash"/>
            <a:round/>
            <a:headEnd type="none" w="med" len="med"/>
            <a:tailEnd type="none" w="med" len="med"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1" name="Пряма сполучна лінія 10">
            <a:extLst xmlns:a="http://schemas.openxmlformats.org/drawingml/2006/main">
              <a:ext uri="{FF2B5EF4-FFF2-40B4-BE49-F238E27FC236}">
                <a16:creationId xmlns:a16="http://schemas.microsoft.com/office/drawing/2014/main" id="{240F569C-E8A4-47D9-8575-636906E8433A}"/>
              </a:ext>
            </a:extLst>
          </cdr:cNvPr>
          <cdr:cNvCxnSpPr/>
        </cdr:nvCxnSpPr>
        <cdr:spPr>
          <a:xfrm xmlns:a="http://schemas.openxmlformats.org/drawingml/2006/main">
            <a:off x="384771" y="399393"/>
            <a:ext cx="6777344" cy="0"/>
          </a:xfrm>
          <a:prstGeom xmlns:a="http://schemas.openxmlformats.org/drawingml/2006/main" prst="line">
            <a:avLst/>
          </a:prstGeom>
          <a:ln xmlns:a="http://schemas.openxmlformats.org/drawingml/2006/main" w="19050" cap="flat" cmpd="sng" algn="ctr">
            <a:solidFill>
              <a:srgbClr val="F7CA22"/>
            </a:solidFill>
            <a:prstDash val="dash"/>
            <a:round/>
            <a:headEnd type="none" w="med" len="med"/>
            <a:tailEnd type="none" w="med" len="med"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0.90234</cdr:x>
      <cdr:y>0</cdr:y>
    </cdr:from>
    <cdr:to>
      <cdr:x>1</cdr:x>
      <cdr:y>0.06126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8909A490-8303-4EF3-B7B3-1816FF915D50}"/>
            </a:ext>
          </a:extLst>
        </cdr:cNvPr>
        <cdr:cNvSpPr txBox="1"/>
      </cdr:nvSpPr>
      <cdr:spPr>
        <a:xfrm xmlns:a="http://schemas.openxmlformats.org/drawingml/2006/main">
          <a:off x="6540962" y="-799803"/>
          <a:ext cx="707922" cy="265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>
              <a:solidFill>
                <a:srgbClr val="0B407F"/>
              </a:solidFill>
              <a:latin typeface="Montserrat" panose="00000500000000000000" pitchFamily="2" charset="-52"/>
            </a:rPr>
            <a:t>Відс</a:t>
          </a:r>
          <a:r>
            <a:rPr lang="uk-UA" sz="1050" dirty="0"/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0.27996</cdr:x>
      <cdr:y>0</cdr:y>
    </cdr:from>
    <cdr:to>
      <cdr:x>0.73202</cdr:x>
      <cdr:y>0.17306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6A4A43-053D-41C4-B79F-75AC4D92D0EC}"/>
            </a:ext>
          </a:extLst>
        </cdr:cNvPr>
        <cdr:cNvSpPr txBox="1"/>
      </cdr:nvSpPr>
      <cdr:spPr>
        <a:xfrm xmlns:a="http://schemas.openxmlformats.org/drawingml/2006/main">
          <a:off x="1806597" y="0"/>
          <a:ext cx="2917167" cy="5939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uk-UA" sz="1200" b="1">
              <a:solidFill>
                <a:srgbClr val="0B407F"/>
              </a:solidFill>
              <a:latin typeface="Montserrat" panose="00000500000000000000" pitchFamily="2" charset="-52"/>
            </a:rPr>
            <a:t>Працівники апаратів судів</a:t>
          </a:r>
          <a:endParaRPr lang="ru-UA" sz="1200" b="1">
            <a:solidFill>
              <a:srgbClr val="0B407F"/>
            </a:solidFill>
            <a:latin typeface="Montserrat" panose="00000500000000000000" pitchFamily="2" charset="-52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0.46322</cdr:x>
      <cdr:y>0.38719</cdr:y>
    </cdr:from>
    <cdr:to>
      <cdr:x>0.62261</cdr:x>
      <cdr:y>0.52005</cdr:y>
    </cdr:to>
    <cdr:sp macro="" textlink="">
      <cdr:nvSpPr>
        <cdr:cNvPr id="2" name="TextBox 2">
          <a:extLst xmlns:a="http://schemas.openxmlformats.org/drawingml/2006/main">
            <a:ext uri="{FF2B5EF4-FFF2-40B4-BE49-F238E27FC236}">
              <a16:creationId xmlns:a16="http://schemas.microsoft.com/office/drawing/2014/main" id="{3F6DCAA7-31A9-4880-B52A-DB0C14E328BA}"/>
            </a:ext>
          </a:extLst>
        </cdr:cNvPr>
        <cdr:cNvSpPr txBox="1"/>
      </cdr:nvSpPr>
      <cdr:spPr>
        <a:xfrm xmlns:a="http://schemas.openxmlformats.org/drawingml/2006/main">
          <a:off x="2127250" y="1166053"/>
          <a:ext cx="731961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uk-UA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2000" b="1" dirty="0">
              <a:solidFill>
                <a:srgbClr val="0B407F"/>
              </a:solidFill>
              <a:latin typeface="Montserrat" panose="00000500000000000000" pitchFamily="2" charset="-52"/>
            </a:rPr>
            <a:t>680 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0.6864</cdr:x>
      <cdr:y>0.79539</cdr:y>
    </cdr:from>
    <cdr:to>
      <cdr:x>0.89757</cdr:x>
      <cdr:y>0.84954</cdr:y>
    </cdr:to>
    <cdr:sp macro="" textlink="">
      <cdr:nvSpPr>
        <cdr:cNvPr id="3" name="Прямокутник 2">
          <a:extLst xmlns:a="http://schemas.openxmlformats.org/drawingml/2006/main">
            <a:ext uri="{FF2B5EF4-FFF2-40B4-BE49-F238E27FC236}">
              <a16:creationId xmlns:a16="http://schemas.microsoft.com/office/drawing/2014/main" id="{0C2A0B17-690E-4EB9-8D09-27854605C94D}"/>
            </a:ext>
          </a:extLst>
        </cdr:cNvPr>
        <cdr:cNvSpPr/>
      </cdr:nvSpPr>
      <cdr:spPr>
        <a:xfrm xmlns:a="http://schemas.openxmlformats.org/drawingml/2006/main">
          <a:off x="7446856" y="2966184"/>
          <a:ext cx="2291015" cy="201938"/>
        </a:xfrm>
        <a:prstGeom xmlns:a="http://schemas.openxmlformats.org/drawingml/2006/main" prst="rect">
          <a:avLst/>
        </a:prstGeom>
        <a:solidFill xmlns:a="http://schemas.openxmlformats.org/drawingml/2006/main">
          <a:srgbClr val="0B407F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900" b="1" dirty="0">
              <a:solidFill>
                <a:schemeClr val="bg1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Високий</a:t>
          </a:r>
          <a:endParaRPr lang="ru-UA" sz="800" b="1" dirty="0">
            <a:solidFill>
              <a:schemeClr val="bg1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0.40891</cdr:x>
      <cdr:y>0.79539</cdr:y>
    </cdr:from>
    <cdr:to>
      <cdr:x>0.69076</cdr:x>
      <cdr:y>0.84865</cdr:y>
    </cdr:to>
    <cdr:sp macro="" textlink="">
      <cdr:nvSpPr>
        <cdr:cNvPr id="9" name="Прямокутник 8">
          <a:extLst xmlns:a="http://schemas.openxmlformats.org/drawingml/2006/main">
            <a:ext uri="{FF2B5EF4-FFF2-40B4-BE49-F238E27FC236}">
              <a16:creationId xmlns:a16="http://schemas.microsoft.com/office/drawing/2014/main" id="{8F2586F1-235E-4C94-952D-80ADDBDE4403}"/>
            </a:ext>
          </a:extLst>
        </cdr:cNvPr>
        <cdr:cNvSpPr/>
      </cdr:nvSpPr>
      <cdr:spPr>
        <a:xfrm xmlns:a="http://schemas.openxmlformats.org/drawingml/2006/main">
          <a:off x="4436326" y="2966184"/>
          <a:ext cx="3057832" cy="198619"/>
        </a:xfrm>
        <a:prstGeom xmlns:a="http://schemas.openxmlformats.org/drawingml/2006/main" prst="rect">
          <a:avLst/>
        </a:prstGeom>
        <a:solidFill xmlns:a="http://schemas.openxmlformats.org/drawingml/2006/main">
          <a:srgbClr val="E6F0FA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900" b="1" dirty="0">
              <a:solidFill>
                <a:srgbClr val="0B407F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Середній</a:t>
          </a:r>
          <a:endParaRPr lang="ru-UA" sz="800" b="1" dirty="0">
            <a:solidFill>
              <a:srgbClr val="0B407F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0.4082</cdr:x>
      <cdr:y>0</cdr:y>
    </cdr:from>
    <cdr:to>
      <cdr:x>0.69086</cdr:x>
      <cdr:y>0.84116</cdr:y>
    </cdr:to>
    <cdr:grpSp>
      <cdr:nvGrpSpPr>
        <cdr:cNvPr id="4" name="Групувати 3">
          <a:extLst xmlns:a="http://schemas.openxmlformats.org/drawingml/2006/main">
            <a:ext uri="{FF2B5EF4-FFF2-40B4-BE49-F238E27FC236}">
              <a16:creationId xmlns:a16="http://schemas.microsoft.com/office/drawing/2014/main" id="{D287210E-31F1-4E7B-9A4A-6393842F5B50}"/>
            </a:ext>
          </a:extLst>
        </cdr:cNvPr>
        <cdr:cNvGrpSpPr/>
      </cdr:nvGrpSpPr>
      <cdr:grpSpPr>
        <a:xfrm xmlns:a="http://schemas.openxmlformats.org/drawingml/2006/main">
          <a:off x="4428623" y="0"/>
          <a:ext cx="3066620" cy="3136871"/>
          <a:chOff x="2348415" y="0"/>
          <a:chExt cx="1626172" cy="4281942"/>
        </a:xfrm>
      </cdr:grpSpPr>
      <cdr:cxnSp macro="">
        <cdr:nvCxnSpPr>
          <cdr:cNvPr id="2" name="Пряма сполучна лінія 1">
            <a:extLst xmlns:a="http://schemas.openxmlformats.org/drawingml/2006/main">
              <a:ext uri="{FF2B5EF4-FFF2-40B4-BE49-F238E27FC236}">
                <a16:creationId xmlns:a16="http://schemas.microsoft.com/office/drawing/2014/main" id="{3674177A-422A-43CE-954B-B82777AF78A8}"/>
              </a:ext>
            </a:extLst>
          </cdr:cNvPr>
          <cdr:cNvCxnSpPr/>
        </cdr:nvCxnSpPr>
        <cdr:spPr>
          <a:xfrm xmlns:a="http://schemas.openxmlformats.org/drawingml/2006/main">
            <a:off x="3974587" y="90917"/>
            <a:ext cx="0" cy="4191025"/>
          </a:xfrm>
          <a:prstGeom xmlns:a="http://schemas.openxmlformats.org/drawingml/2006/main" prst="line">
            <a:avLst/>
          </a:prstGeom>
          <a:ln xmlns:a="http://schemas.openxmlformats.org/drawingml/2006/main" w="12700" cap="flat" cmpd="sng" algn="ctr">
            <a:solidFill>
              <a:srgbClr val="F7CA22"/>
            </a:solidFill>
            <a:prstDash val="lgDashDot"/>
            <a:round/>
            <a:headEnd type="none" w="med" len="med"/>
            <a:tailEnd type="none" w="med" len="med"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</cdr:cxnSp>
      <cdr:cxnSp macro="">
        <cdr:nvCxnSpPr>
          <cdr:cNvPr id="10" name="Пряма сполучна лінія 9">
            <a:extLst xmlns:a="http://schemas.openxmlformats.org/drawingml/2006/main">
              <a:ext uri="{FF2B5EF4-FFF2-40B4-BE49-F238E27FC236}">
                <a16:creationId xmlns:a16="http://schemas.microsoft.com/office/drawing/2014/main" id="{713A0ECD-E7ED-4228-B757-1D7FD42BD671}"/>
              </a:ext>
            </a:extLst>
          </cdr:cNvPr>
          <cdr:cNvCxnSpPr/>
        </cdr:nvCxnSpPr>
        <cdr:spPr>
          <a:xfrm xmlns:a="http://schemas.openxmlformats.org/drawingml/2006/main">
            <a:off x="2348415" y="0"/>
            <a:ext cx="0" cy="4191025"/>
          </a:xfrm>
          <a:prstGeom xmlns:a="http://schemas.openxmlformats.org/drawingml/2006/main" prst="line">
            <a:avLst/>
          </a:prstGeom>
          <a:ln xmlns:a="http://schemas.openxmlformats.org/drawingml/2006/main" w="12700" cap="flat" cmpd="sng" algn="ctr">
            <a:solidFill>
              <a:srgbClr val="F7CA22"/>
            </a:solidFill>
            <a:prstDash val="lgDashDot"/>
            <a:round/>
            <a:headEnd type="none" w="med" len="med"/>
            <a:tailEnd type="none" w="med" len="med"/>
          </a:ln>
        </cdr:spPr>
        <cdr:style>
          <a:lnRef xmlns:a="http://schemas.openxmlformats.org/drawingml/2006/main" idx="0">
            <a:scrgbClr r="0" g="0" b="0"/>
          </a:lnRef>
          <a:fillRef xmlns:a="http://schemas.openxmlformats.org/drawingml/2006/main" idx="0">
            <a:scrgbClr r="0" g="0" b="0"/>
          </a:fillRef>
          <a:effectRef xmlns:a="http://schemas.openxmlformats.org/drawingml/2006/main" idx="0">
            <a:scrgbClr r="0" g="0" b="0"/>
          </a:effectRef>
          <a:fontRef xmlns:a="http://schemas.openxmlformats.org/drawingml/2006/main" idx="minor">
            <a:schemeClr val="tx1"/>
          </a:fontRef>
        </cdr:style>
      </cdr:cxnSp>
    </cdr:grpSp>
  </cdr:relSizeAnchor>
  <cdr:relSizeAnchor xmlns:cdr="http://schemas.openxmlformats.org/drawingml/2006/chartDrawing">
    <cdr:from>
      <cdr:x>0.24529</cdr:x>
      <cdr:y>0.79532</cdr:y>
    </cdr:from>
    <cdr:to>
      <cdr:x>0.40952</cdr:x>
      <cdr:y>0.85009</cdr:y>
    </cdr:to>
    <cdr:sp macro="" textlink="">
      <cdr:nvSpPr>
        <cdr:cNvPr id="11" name="Прямокутник 10">
          <a:extLst xmlns:a="http://schemas.openxmlformats.org/drawingml/2006/main">
            <a:ext uri="{FF2B5EF4-FFF2-40B4-BE49-F238E27FC236}">
              <a16:creationId xmlns:a16="http://schemas.microsoft.com/office/drawing/2014/main" id="{706E52A9-FA5D-4E9D-9F26-A4C0956BA8B8}"/>
            </a:ext>
          </a:extLst>
        </cdr:cNvPr>
        <cdr:cNvSpPr/>
      </cdr:nvSpPr>
      <cdr:spPr>
        <a:xfrm xmlns:a="http://schemas.openxmlformats.org/drawingml/2006/main">
          <a:off x="2661188" y="2965923"/>
          <a:ext cx="1781755" cy="204250"/>
        </a:xfrm>
        <a:prstGeom xmlns:a="http://schemas.openxmlformats.org/drawingml/2006/main" prst="rect">
          <a:avLst/>
        </a:prstGeom>
        <a:solidFill xmlns:a="http://schemas.openxmlformats.org/drawingml/2006/main">
          <a:srgbClr val="E6E6E6"/>
        </a:solidFill>
        <a:ln xmlns:a="http://schemas.openxmlformats.org/drawingml/2006/main">
          <a:noFill/>
        </a:ln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anchor="ctr" anchorCtr="0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uk-UA" sz="900" b="1" dirty="0">
              <a:solidFill>
                <a:srgbClr val="0B407F"/>
              </a:solidFill>
              <a:latin typeface="Montserrat" panose="00000500000000000000" pitchFamily="2" charset="-52"/>
              <a:cs typeface="Times New Roman" panose="02020603050405020304" pitchFamily="18" charset="0"/>
            </a:rPr>
            <a:t>Низький</a:t>
          </a:r>
          <a:endParaRPr lang="ru-UA" sz="800" b="1" dirty="0">
            <a:solidFill>
              <a:srgbClr val="0B407F"/>
            </a:solidFill>
            <a:latin typeface="Montserrat" panose="00000500000000000000" pitchFamily="2" charset="-52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0.79962</cdr:x>
      <cdr:y>0</cdr:y>
    </cdr:from>
    <cdr:to>
      <cdr:x>0.90429</cdr:x>
      <cdr:y>0.07533</cdr:y>
    </cdr:to>
    <cdr:sp macro="" textlink="">
      <cdr:nvSpPr>
        <cdr:cNvPr id="7" name="TextBox 1">
          <a:extLst xmlns:a="http://schemas.openxmlformats.org/drawingml/2006/main">
            <a:ext uri="{FF2B5EF4-FFF2-40B4-BE49-F238E27FC236}">
              <a16:creationId xmlns:a16="http://schemas.microsoft.com/office/drawing/2014/main" id="{E4D97E1C-D69E-4AFC-9211-871D88AF246C}"/>
            </a:ext>
          </a:extLst>
        </cdr:cNvPr>
        <cdr:cNvSpPr txBox="1"/>
      </cdr:nvSpPr>
      <cdr:spPr>
        <a:xfrm xmlns:a="http://schemas.openxmlformats.org/drawingml/2006/main">
          <a:off x="4600268" y="-1578351"/>
          <a:ext cx="602226" cy="26547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uk-UA" sz="1400" b="1" dirty="0">
              <a:solidFill>
                <a:srgbClr val="0B407F"/>
              </a:solidFill>
              <a:latin typeface="Montserrat" panose="00000500000000000000" pitchFamily="2" charset="-52"/>
            </a:rPr>
            <a:t>Відс</a:t>
          </a:r>
          <a:r>
            <a:rPr lang="uk-UA" sz="1050" dirty="0"/>
            <a:t>.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22FD5A-78A9-40FD-9495-6255A2B8B644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D0AFD2-6BA7-465F-B563-BDCA8B14D01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4545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AFD2-6BA7-465F-B563-BDCA8B14D01D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80150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AFD2-6BA7-465F-B563-BDCA8B14D01D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2970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AFD2-6BA7-465F-B563-BDCA8B14D01D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086966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AFD2-6BA7-465F-B563-BDCA8B14D01D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35971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AFD2-6BA7-465F-B563-BDCA8B14D01D}" type="slidenum">
              <a:rPr lang="uk-UA" smtClean="0"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0035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AFD2-6BA7-465F-B563-BDCA8B14D01D}" type="slidenum">
              <a:rPr lang="uk-UA" smtClean="0"/>
              <a:t>15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348943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AFD2-6BA7-465F-B563-BDCA8B14D01D}" type="slidenum">
              <a:rPr lang="uk-UA" smtClean="0"/>
              <a:t>16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781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AFD2-6BA7-465F-B563-BDCA8B14D01D}" type="slidenum">
              <a:rPr lang="uk-UA" smtClean="0"/>
              <a:t>17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49454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AFD2-6BA7-465F-B563-BDCA8B14D01D}" type="slidenum">
              <a:rPr lang="uk-UA" smtClean="0"/>
              <a:t>18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151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AFD2-6BA7-465F-B563-BDCA8B14D01D}" type="slidenum">
              <a:rPr lang="uk-UA" smtClean="0"/>
              <a:t>19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60770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AFD2-6BA7-465F-B563-BDCA8B14D01D}" type="slidenum">
              <a:rPr lang="uk-UA" smtClean="0"/>
              <a:t>20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66846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AFD2-6BA7-465F-B563-BDCA8B14D01D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8254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AFD2-6BA7-465F-B563-BDCA8B14D01D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5508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AFD2-6BA7-465F-B563-BDCA8B14D01D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63252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AFD2-6BA7-465F-B563-BDCA8B14D01D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210457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AFD2-6BA7-465F-B563-BDCA8B14D01D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6191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AFD2-6BA7-465F-B563-BDCA8B14D01D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9440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AFD2-6BA7-465F-B563-BDCA8B14D01D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93267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D0AFD2-6BA7-465F-B563-BDCA8B14D01D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51357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046AC-7CC0-4083-AE17-AF046338CB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7DE941A-9927-4452-BDB4-EC0E1A2F48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8B9685-B722-4D71-B3D2-E6880A0A4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D0BE-8FE2-4497-9701-A67BB993AA72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201FF1-B498-4265-B606-8F64D08A0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434AA03-7647-424F-A20C-EF27A8D67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6C6E-FD20-437E-81DA-793D9EF15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397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B59463-5C14-41B5-A672-3BB9EEE79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0E43F39-EF20-42E2-9741-CA772FE5F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5ABB0D-D626-4CB1-A656-EC11A6C35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D0BE-8FE2-4497-9701-A67BB993AA72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57E8A85-55F3-4B3F-8E60-B68F0C06A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0C1E1CB-B963-40D2-BD7A-527AFBD4C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6C6E-FD20-437E-81DA-793D9EF15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746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19B66179-389E-4844-9150-027714A1E9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3EAF084-DABA-43AD-8E21-4592DBE046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2621E60-4402-4A94-A1E9-1766EF442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D0BE-8FE2-4497-9701-A67BB993AA72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0FF0B7B-8A07-40C2-9527-F76EEFB3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0F8B61-52FF-4A97-A9D5-87153EF61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6C6E-FD20-437E-81DA-793D9EF15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96121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BEBD06-39E4-49C8-88CB-72D8FC4E1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2C02E9-7068-458E-B889-5A1102E0B3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66CA4A5-5216-4D0D-A736-121ACE463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D0BE-8FE2-4497-9701-A67BB993AA72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703F9A7-A436-4713-8619-2C42EFCBA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905937-C801-4198-9C5C-1B0376E68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6C6E-FD20-437E-81DA-793D9EF15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0866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17E1F6-13B7-479C-A1F1-7A3172A9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9BA0A49-808E-42A9-89B1-69E3658CF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EDAD78-4C19-4571-B47F-ECCCB00D0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D0BE-8FE2-4497-9701-A67BB993AA72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5C44EB1-35AA-4F6E-95C6-4DD45C730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13F410D-E85A-4E03-A7CA-E730E336D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6C6E-FD20-437E-81DA-793D9EF15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071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1162AD-BF74-4223-AE3A-AC9C398E18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D7F9DB-62FD-4B54-8305-6F62477B7B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8B8F57B-EAE3-48C3-9D30-1461D3E8B7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4637376-AA83-48A7-AE75-83B7556C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D0BE-8FE2-4497-9701-A67BB993AA72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1FBEC9-9A15-4114-9182-66F73683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F3DD2FD-7B34-4431-AF32-37FD43005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6C6E-FD20-437E-81DA-793D9EF15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080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816C2B-45A5-4A48-8A33-CF0F27EA7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9CE3FE-D017-4A90-8B02-5743B5FC7D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432254A-21D0-48A1-A98C-481D7CBAC6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EB2B5086-D3E0-485A-B57E-3E0D5A2076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106AD352-B179-468E-921A-B6ED189AE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DC8A95EA-8765-4306-A7FA-CE8178AC2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D0BE-8FE2-4497-9701-A67BB993AA72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0019B172-A903-4B59-B70F-19EF46E35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60D8E80C-0D25-40DE-BC52-EEE146A2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6C6E-FD20-437E-81DA-793D9EF15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4686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F1772-F9A7-4139-98CB-7F2E89711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8D86CDA-1CC2-47C3-A3C5-AD317A95E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D0BE-8FE2-4497-9701-A67BB993AA72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A4C5F63-77F2-4313-BC1A-D16D3BADF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E30B7291-24AC-4489-BC54-822D7BBD3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6C6E-FD20-437E-81DA-793D9EF15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3906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5CF24AA-8CD7-4EE7-9D69-6FD011233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D0BE-8FE2-4497-9701-A67BB993AA72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864CBFE-A977-4F8A-A256-0C6E48604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ADA25AE3-24A6-4BB2-8067-D7C69C053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6C6E-FD20-437E-81DA-793D9EF15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1217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BECDB0-BB4F-4E7D-9C93-B83645004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65644D9-F672-4C5F-8F12-CB34D3F9F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6D3CFD2-C76B-40A7-A2FC-611473321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30940CC-4B60-4A6F-8FBC-F3A37346A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D0BE-8FE2-4497-9701-A67BB993AA72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D849832-2001-47AE-BCAE-54F15E6BB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6D85D2-E959-4010-8C23-76842438B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6C6E-FD20-437E-81DA-793D9EF15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2372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430B18-98CA-4152-A7BF-E1D435B3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321373-6F48-4159-AFBC-99FFA4BA33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55B88CC-82BD-4B98-BDEA-CFCDBF1A6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3033D76-66C1-470C-BF3D-13F342AF1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D0BE-8FE2-4497-9701-A67BB993AA72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9A47C2-3DE8-4C84-9972-828F30768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83490-664E-4F35-AED2-52175C027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16C6E-FD20-437E-81DA-793D9EF15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3516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EF7C7EC-EF7A-44B5-926B-708B55BF3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473B0C1-98DD-4F05-B1DD-830F4A0999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FF14587-5491-44FF-A6C0-1D2E7DE7F8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D0BE-8FE2-4497-9701-A67BB993AA72}" type="datetimeFigureOut">
              <a:rPr lang="uk-UA" smtClean="0"/>
              <a:t>04.12.2025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C982980-1B76-4774-A8AD-027D930C6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CC1EB39-0777-4D28-8D69-45998024A5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16C6E-FD20-437E-81DA-793D9EF15322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7659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0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7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image" Target="../media/image15.png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7E2C8D-398F-4ED1-993B-6B6E91145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706"/>
            <a:ext cx="12210473" cy="69083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FD8EC1-CF64-4EDD-9B01-E63A981B3A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434" y="387503"/>
            <a:ext cx="1926503" cy="536494"/>
          </a:xfrm>
          <a:prstGeom prst="rect">
            <a:avLst/>
          </a:prstGeom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3FEE4B5C-B71D-4DE1-9A9E-3DAEBE42095A}"/>
              </a:ext>
            </a:extLst>
          </p:cNvPr>
          <p:cNvSpPr/>
          <p:nvPr/>
        </p:nvSpPr>
        <p:spPr>
          <a:xfrm>
            <a:off x="1" y="-18705"/>
            <a:ext cx="12210472" cy="6908391"/>
          </a:xfrm>
          <a:prstGeom prst="rect">
            <a:avLst/>
          </a:prstGeom>
          <a:gradFill>
            <a:gsLst>
              <a:gs pos="88000">
                <a:srgbClr val="002060"/>
              </a:gs>
              <a:gs pos="30000">
                <a:srgbClr val="002060">
                  <a:alpha val="55000"/>
                </a:srgbClr>
              </a:gs>
              <a:gs pos="100000">
                <a:srgbClr val="00206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1C288A-79C9-4586-9896-4E51CD69467B}"/>
              </a:ext>
            </a:extLst>
          </p:cNvPr>
          <p:cNvSpPr txBox="1"/>
          <p:nvPr/>
        </p:nvSpPr>
        <p:spPr>
          <a:xfrm>
            <a:off x="316234" y="3762775"/>
            <a:ext cx="9086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7CA22"/>
                </a:solidFill>
                <a:latin typeface="Montserrat" panose="00000500000000000000" pitchFamily="2" charset="-52"/>
              </a:rPr>
              <a:t>Організаційне забезпечення діяльності органів судової влади</a:t>
            </a:r>
          </a:p>
        </p:txBody>
      </p:sp>
    </p:spTree>
    <p:extLst>
      <p:ext uri="{BB962C8B-B14F-4D97-AF65-F5344CB8AC3E}">
        <p14:creationId xmlns:p14="http://schemas.microsoft.com/office/powerpoint/2010/main" val="427579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845D41DC-23DA-4498-BDA5-3CB324DF1F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232" y="249440"/>
            <a:ext cx="1537326" cy="42558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496E52D-A794-42E0-A1DA-7B13C37D937F}"/>
              </a:ext>
            </a:extLst>
          </p:cNvPr>
          <p:cNvSpPr txBox="1"/>
          <p:nvPr/>
        </p:nvSpPr>
        <p:spPr>
          <a:xfrm>
            <a:off x="1146409" y="305695"/>
            <a:ext cx="1084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cap="small" dirty="0">
                <a:solidFill>
                  <a:srgbClr val="0B407F"/>
                </a:solidFill>
                <a:latin typeface="Montserrat" panose="00000500000000000000" pitchFamily="2" charset="-52"/>
              </a:rPr>
              <a:t>Плинність кадрів за регіонами у 2024 році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9EF8DD2-78A8-4260-B21E-AB12B23BC5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1" y="21068"/>
            <a:ext cx="938585" cy="938585"/>
          </a:xfrm>
          <a:prstGeom prst="rect">
            <a:avLst/>
          </a:prstGeom>
        </p:spPr>
      </p:pic>
      <p:pic>
        <p:nvPicPr>
          <p:cNvPr id="12" name="drawing">
            <a:extLst>
              <a:ext uri="{FF2B5EF4-FFF2-40B4-BE49-F238E27FC236}">
                <a16:creationId xmlns:a16="http://schemas.microsoft.com/office/drawing/2014/main" id="{78A209FD-A5DA-4B4E-A85A-468D14DDD40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192" y="685036"/>
            <a:ext cx="8339166" cy="4345860"/>
          </a:xfrm>
          <a:prstGeom prst="rect">
            <a:avLst/>
          </a:prstGeom>
        </p:spPr>
      </p:pic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F789ED68-622B-4B31-B4F8-87C490F3697C}"/>
              </a:ext>
            </a:extLst>
          </p:cNvPr>
          <p:cNvSpPr/>
          <p:nvPr/>
        </p:nvSpPr>
        <p:spPr>
          <a:xfrm>
            <a:off x="7186578" y="5372381"/>
            <a:ext cx="36382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0B407F"/>
                </a:solidFill>
                <a:latin typeface="Montserrat" panose="00000500000000000000" pitchFamily="2" charset="-52"/>
              </a:rPr>
              <a:t>Цільовий індикатор:</a:t>
            </a:r>
          </a:p>
          <a:p>
            <a:pPr indent="360000" algn="just"/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</a:rPr>
              <a:t>У 2023 році - </a:t>
            </a:r>
            <a:r>
              <a:rPr lang="uk-UA" b="1" dirty="0">
                <a:solidFill>
                  <a:srgbClr val="0B407F"/>
                </a:solidFill>
                <a:latin typeface="Montserrat" panose="00000500000000000000" pitchFamily="2" charset="-52"/>
              </a:rPr>
              <a:t>15 %.</a:t>
            </a:r>
          </a:p>
          <a:p>
            <a:pPr indent="360000" algn="just"/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</a:rPr>
              <a:t>У 2024 році - </a:t>
            </a:r>
            <a:r>
              <a:rPr lang="uk-UA" b="1" dirty="0">
                <a:solidFill>
                  <a:srgbClr val="0B407F"/>
                </a:solidFill>
                <a:latin typeface="Montserrat" panose="00000500000000000000" pitchFamily="2" charset="-52"/>
              </a:rPr>
              <a:t>13 %.</a:t>
            </a:r>
            <a:endParaRPr lang="uk-UA" dirty="0">
              <a:solidFill>
                <a:srgbClr val="0B407F"/>
              </a:solidFill>
              <a:latin typeface="Montserrat" panose="00000500000000000000" pitchFamily="2" charset="-52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E4D97E1C-D69E-4AFC-9211-871D88AF246C}"/>
              </a:ext>
            </a:extLst>
          </p:cNvPr>
          <p:cNvSpPr txBox="1"/>
          <p:nvPr/>
        </p:nvSpPr>
        <p:spPr>
          <a:xfrm>
            <a:off x="8675061" y="675027"/>
            <a:ext cx="602226" cy="265471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uk-UA" sz="1400" b="1" dirty="0">
                <a:solidFill>
                  <a:srgbClr val="0B407F"/>
                </a:solidFill>
                <a:latin typeface="Montserrat" panose="00000500000000000000" pitchFamily="2" charset="-52"/>
              </a:rPr>
              <a:t>Відс</a:t>
            </a:r>
            <a:r>
              <a:rPr lang="uk-UA" sz="1050" dirty="0"/>
              <a:t>.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17905F24-AE2D-40B6-8EC1-1EDD337E0505}"/>
              </a:ext>
            </a:extLst>
          </p:cNvPr>
          <p:cNvSpPr/>
          <p:nvPr/>
        </p:nvSpPr>
        <p:spPr>
          <a:xfrm>
            <a:off x="942109" y="5372381"/>
            <a:ext cx="4680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0B407F"/>
                </a:solidFill>
                <a:latin typeface="Montserrat" panose="00000500000000000000" pitchFamily="2" charset="-52"/>
              </a:rPr>
              <a:t>Середній рівень плинності кадрів:</a:t>
            </a:r>
          </a:p>
          <a:p>
            <a:pPr indent="360000" algn="just"/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</a:rPr>
              <a:t>У 2023 році - </a:t>
            </a:r>
            <a:r>
              <a:rPr lang="uk-UA" b="1" dirty="0">
                <a:solidFill>
                  <a:srgbClr val="0B407F"/>
                </a:solidFill>
                <a:latin typeface="Montserrat" panose="00000500000000000000" pitchFamily="2" charset="-52"/>
              </a:rPr>
              <a:t>28,6 %.</a:t>
            </a:r>
          </a:p>
          <a:p>
            <a:pPr indent="360000" algn="just"/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</a:rPr>
              <a:t>У 2024 році – </a:t>
            </a:r>
            <a:r>
              <a:rPr lang="uk-UA" b="1" dirty="0">
                <a:solidFill>
                  <a:srgbClr val="0B407F"/>
                </a:solidFill>
                <a:latin typeface="Montserrat" panose="00000500000000000000" pitchFamily="2" charset="-52"/>
              </a:rPr>
              <a:t>26,0 %.</a:t>
            </a:r>
            <a:endParaRPr lang="uk-UA" dirty="0">
              <a:solidFill>
                <a:srgbClr val="0B407F"/>
              </a:solidFill>
              <a:latin typeface="Montserrat" panose="00000500000000000000" pitchFamily="2" charset="-52"/>
            </a:endParaRPr>
          </a:p>
        </p:txBody>
      </p:sp>
      <p:sp>
        <p:nvSpPr>
          <p:cNvPr id="10" name="Стрілка: шеврон 9">
            <a:extLst>
              <a:ext uri="{FF2B5EF4-FFF2-40B4-BE49-F238E27FC236}">
                <a16:creationId xmlns:a16="http://schemas.microsoft.com/office/drawing/2014/main" id="{47125CF3-20D3-4E42-8E96-541548A10680}"/>
              </a:ext>
            </a:extLst>
          </p:cNvPr>
          <p:cNvSpPr/>
          <p:nvPr/>
        </p:nvSpPr>
        <p:spPr>
          <a:xfrm>
            <a:off x="5982775" y="5495128"/>
            <a:ext cx="844062" cy="677836"/>
          </a:xfrm>
          <a:prstGeom prst="chevron">
            <a:avLst>
              <a:gd name="adj" fmla="val 38223"/>
            </a:avLst>
          </a:prstGeom>
          <a:solidFill>
            <a:srgbClr val="F7CA2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879363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845D41DC-23DA-4498-BDA5-3CB324DF1F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232" y="203273"/>
            <a:ext cx="1537326" cy="42558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496E52D-A794-42E0-A1DA-7B13C37D937F}"/>
              </a:ext>
            </a:extLst>
          </p:cNvPr>
          <p:cNvSpPr txBox="1"/>
          <p:nvPr/>
        </p:nvSpPr>
        <p:spPr>
          <a:xfrm>
            <a:off x="1146409" y="305695"/>
            <a:ext cx="10849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cap="small" dirty="0">
                <a:solidFill>
                  <a:srgbClr val="0B407F"/>
                </a:solidFill>
                <a:latin typeface="Montserrat" panose="00000500000000000000" pitchFamily="2" charset="-52"/>
              </a:rPr>
              <a:t>Оплата праці у 17-тій сім'ї </a:t>
            </a:r>
            <a:r>
              <a:rPr lang="ru-RU" b="1" u="sng" cap="small" dirty="0">
                <a:solidFill>
                  <a:srgbClr val="0B407F"/>
                </a:solidFill>
                <a:latin typeface="Montserrat" panose="00000500000000000000" pitchFamily="2" charset="-52"/>
              </a:rPr>
              <a:t>«</a:t>
            </a:r>
            <a:r>
              <a:rPr lang="uk-UA" b="1" u="sng" cap="small" dirty="0">
                <a:solidFill>
                  <a:srgbClr val="0B407F"/>
                </a:solidFill>
                <a:latin typeface="Montserrat" panose="00000500000000000000" pitchFamily="2" charset="-52"/>
              </a:rPr>
              <a:t>Організаційне забезпечення виконання </a:t>
            </a:r>
          </a:p>
          <a:p>
            <a:r>
              <a:rPr lang="uk-UA" b="1" u="sng" cap="small" dirty="0">
                <a:solidFill>
                  <a:srgbClr val="0B407F"/>
                </a:solidFill>
                <a:latin typeface="Montserrat" panose="00000500000000000000" pitchFamily="2" charset="-52"/>
              </a:rPr>
              <a:t>функцій суду або конституційного провадження»*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9EF8DD2-78A8-4260-B21E-AB12B23BC50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1" y="21068"/>
            <a:ext cx="938585" cy="938585"/>
          </a:xfrm>
          <a:prstGeom prst="rect">
            <a:avLst/>
          </a:prstGeom>
        </p:spPr>
      </p:pic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787489DC-D4AB-4FD9-A8A0-863268676086}"/>
              </a:ext>
            </a:extLst>
          </p:cNvPr>
          <p:cNvSpPr/>
          <p:nvPr/>
        </p:nvSpPr>
        <p:spPr>
          <a:xfrm>
            <a:off x="4769427" y="6286600"/>
            <a:ext cx="7422573" cy="540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1400" dirty="0">
                <a:solidFill>
                  <a:srgbClr val="0B407F"/>
                </a:solidFill>
                <a:latin typeface="Montserrat" panose="00000500000000000000" pitchFamily="2" charset="-52"/>
              </a:rPr>
              <a:t>* За даними Звіту Рахункової палати про результати аудиту відповідності на тему «Реформування системи оплати праці у сфері державного управління»</a:t>
            </a:r>
          </a:p>
        </p:txBody>
      </p:sp>
      <p:graphicFrame>
        <p:nvGraphicFramePr>
          <p:cNvPr id="8" name="Діаграма 7">
            <a:extLst>
              <a:ext uri="{FF2B5EF4-FFF2-40B4-BE49-F238E27FC236}">
                <a16:creationId xmlns:a16="http://schemas.microsoft.com/office/drawing/2014/main" id="{5107A9E4-08D8-48BF-804D-92002FEE94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0532878"/>
              </p:ext>
            </p:extLst>
          </p:nvPr>
        </p:nvGraphicFramePr>
        <p:xfrm>
          <a:off x="275866" y="959653"/>
          <a:ext cx="11327555" cy="2845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B09771F-6875-4C29-87FB-C27A56032715}"/>
              </a:ext>
            </a:extLst>
          </p:cNvPr>
          <p:cNvSpPr txBox="1"/>
          <p:nvPr/>
        </p:nvSpPr>
        <p:spPr>
          <a:xfrm>
            <a:off x="434251" y="3804744"/>
            <a:ext cx="573275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B407F"/>
                </a:solidFill>
                <a:latin typeface="Montserrat" panose="00000500000000000000" pitchFamily="2" charset="-52"/>
              </a:rPr>
              <a:t>Проблеми:</a:t>
            </a: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uk-UA" sz="1600" b="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У 2024 році середня заробітна плата у </a:t>
            </a:r>
            <a:r>
              <a:rPr lang="uk-UA" sz="1600" b="1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17-й сім’ї</a:t>
            </a:r>
            <a:r>
              <a:rPr lang="uk-UA" sz="1600" dirty="0">
                <a:solidFill>
                  <a:srgbClr val="0B407F"/>
                </a:solidFill>
                <a:latin typeface="Montserrat" panose="00000500000000000000" pitchFamily="2" charset="-52"/>
              </a:rPr>
              <a:t> </a:t>
            </a:r>
            <a:r>
              <a:rPr lang="uk-UA" sz="1600" b="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становила лише </a:t>
            </a:r>
            <a:r>
              <a:rPr lang="uk-UA" sz="1600" b="1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20,7 тис. грн</a:t>
            </a:r>
            <a:r>
              <a:rPr lang="uk-UA" sz="1600" b="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, половина працівників отримувала менше </a:t>
            </a:r>
            <a:r>
              <a:rPr lang="uk-UA" sz="1600" b="1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16,3 тис. грн</a:t>
            </a:r>
            <a:r>
              <a:rPr lang="uk-UA" sz="1600" dirty="0">
                <a:solidFill>
                  <a:srgbClr val="0B407F"/>
                </a:solidFill>
                <a:latin typeface="Montserrat" panose="00000500000000000000" pitchFamily="2" charset="-52"/>
              </a:rPr>
              <a:t>,</a:t>
            </a:r>
            <a:r>
              <a:rPr lang="uk-UA" sz="1600" b="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 для порівняння, у </a:t>
            </a:r>
            <a:r>
              <a:rPr lang="uk-UA" sz="1600" b="1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3-й сім’ї</a:t>
            </a:r>
            <a:r>
              <a:rPr lang="uk-UA" sz="1600" b="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 середня зарплата – </a:t>
            </a:r>
            <a:br>
              <a:rPr lang="uk-UA" sz="1600" b="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</a:br>
            <a:r>
              <a:rPr lang="uk-UA" sz="1600" b="1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40 тис. гривень.</a:t>
            </a:r>
            <a:endParaRPr lang="uk-UA" sz="1600" b="0" i="0" dirty="0">
              <a:solidFill>
                <a:srgbClr val="0B407F"/>
              </a:solidFill>
              <a:effectLst/>
              <a:latin typeface="Montserrat" panose="00000500000000000000" pitchFamily="2" charset="-52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uk-UA" sz="1600" b="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В апаратах місцевих загальних судів районного рівня юрисдикції посадові оклади подекуди </a:t>
            </a:r>
            <a:r>
              <a:rPr lang="uk-UA" sz="1600" b="1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нижчі мінімальної зарплати </a:t>
            </a:r>
            <a:br>
              <a:rPr lang="uk-UA" sz="1600" b="1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</a:br>
            <a:r>
              <a:rPr lang="uk-UA" sz="1600" b="1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(8 тис. гривень)</a:t>
            </a:r>
            <a:r>
              <a:rPr lang="uk-UA" sz="1600" b="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1FF5FAA-BABB-42AE-ABE1-A2B078FA2B4B}"/>
              </a:ext>
            </a:extLst>
          </p:cNvPr>
          <p:cNvSpPr txBox="1"/>
          <p:nvPr/>
        </p:nvSpPr>
        <p:spPr>
          <a:xfrm>
            <a:off x="7189004" y="3812371"/>
            <a:ext cx="4568745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B407F"/>
                </a:solidFill>
                <a:latin typeface="Montserrat" panose="00000500000000000000" pitchFamily="2" charset="-52"/>
              </a:rPr>
              <a:t>Наслідки: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600" dirty="0">
                <a:solidFill>
                  <a:srgbClr val="0B407F"/>
                </a:solidFill>
                <a:latin typeface="Montserrat" panose="00000500000000000000" pitchFamily="2" charset="-52"/>
              </a:rPr>
              <a:t>Суттєва нерівність оплати праці між категоріями держслужбовців.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600" dirty="0" err="1">
                <a:solidFill>
                  <a:srgbClr val="0B407F"/>
                </a:solidFill>
                <a:latin typeface="Montserrat" panose="00000500000000000000" pitchFamily="2" charset="-52"/>
              </a:rPr>
              <a:t>Демотивація</a:t>
            </a:r>
            <a:r>
              <a:rPr lang="uk-UA" sz="1600" dirty="0">
                <a:solidFill>
                  <a:srgbClr val="0B407F"/>
                </a:solidFill>
                <a:latin typeface="Montserrat" panose="00000500000000000000" pitchFamily="2" charset="-52"/>
              </a:rPr>
              <a:t> та відтік кадрів із судової системи.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sz="1600" dirty="0">
                <a:solidFill>
                  <a:srgbClr val="0B407F"/>
                </a:solidFill>
                <a:latin typeface="Montserrat" panose="00000500000000000000" pitchFamily="2" charset="-52"/>
              </a:rPr>
              <a:t>Зниження престижу державної служби в судах та ризик втрати кваліфікованих працівників.</a:t>
            </a:r>
          </a:p>
        </p:txBody>
      </p:sp>
      <p:sp>
        <p:nvSpPr>
          <p:cNvPr id="12" name="Стрілка: шеврон 11">
            <a:extLst>
              <a:ext uri="{FF2B5EF4-FFF2-40B4-BE49-F238E27FC236}">
                <a16:creationId xmlns:a16="http://schemas.microsoft.com/office/drawing/2014/main" id="{66EFB832-A8C4-4EEB-9080-44B9AC6B9699}"/>
              </a:ext>
            </a:extLst>
          </p:cNvPr>
          <p:cNvSpPr/>
          <p:nvPr/>
        </p:nvSpPr>
        <p:spPr>
          <a:xfrm>
            <a:off x="6254386" y="4743098"/>
            <a:ext cx="844062" cy="677836"/>
          </a:xfrm>
          <a:prstGeom prst="chevron">
            <a:avLst>
              <a:gd name="adj" fmla="val 38223"/>
            </a:avLst>
          </a:prstGeom>
          <a:solidFill>
            <a:srgbClr val="F7CA2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8905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845D41DC-23DA-4498-BDA5-3CB324DF1F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2841" y="249440"/>
            <a:ext cx="1537326" cy="42558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496E52D-A794-42E0-A1DA-7B13C37D937F}"/>
              </a:ext>
            </a:extLst>
          </p:cNvPr>
          <p:cNvSpPr txBox="1"/>
          <p:nvPr/>
        </p:nvSpPr>
        <p:spPr>
          <a:xfrm>
            <a:off x="1146409" y="305695"/>
            <a:ext cx="1084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cap="small" dirty="0">
                <a:solidFill>
                  <a:srgbClr val="0B407F"/>
                </a:solidFill>
                <a:latin typeface="Montserrat" panose="00000500000000000000" pitchFamily="2" charset="-52"/>
              </a:rPr>
              <a:t>МТЗ: структура права власності на приміщення судів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00D7C1-D723-4316-9266-01EEF6ED60E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1" y="225569"/>
            <a:ext cx="557488" cy="529584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B03D2682-25E7-4FF8-A09D-FE380AFE3527}"/>
              </a:ext>
            </a:extLst>
          </p:cNvPr>
          <p:cNvGrpSpPr/>
          <p:nvPr/>
        </p:nvGrpSpPr>
        <p:grpSpPr>
          <a:xfrm>
            <a:off x="1285492" y="755153"/>
            <a:ext cx="9621016" cy="3393615"/>
            <a:chOff x="55245" y="-287280"/>
            <a:chExt cx="9578458" cy="3091214"/>
          </a:xfrm>
        </p:grpSpPr>
        <p:graphicFrame>
          <p:nvGraphicFramePr>
            <p:cNvPr id="7" name="Діаграма 6">
              <a:extLst>
                <a:ext uri="{FF2B5EF4-FFF2-40B4-BE49-F238E27FC236}">
                  <a16:creationId xmlns:a16="http://schemas.microsoft.com/office/drawing/2014/main" id="{04523FFA-E544-40E9-B5BD-616548DA694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074908392"/>
                </p:ext>
              </p:extLst>
            </p:nvPr>
          </p:nvGraphicFramePr>
          <p:xfrm>
            <a:off x="55245" y="49530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8" name="Діаграма 7">
              <a:extLst>
                <a:ext uri="{FF2B5EF4-FFF2-40B4-BE49-F238E27FC236}">
                  <a16:creationId xmlns:a16="http://schemas.microsoft.com/office/drawing/2014/main" id="{57B454F4-A550-436F-AB4B-167C3F31209D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79592990"/>
                </p:ext>
              </p:extLst>
            </p:nvPr>
          </p:nvGraphicFramePr>
          <p:xfrm>
            <a:off x="5061703" y="60734"/>
            <a:ext cx="4572000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95260AE-20DB-4E6C-AE58-824F684E311C}"/>
                </a:ext>
              </a:extLst>
            </p:cNvPr>
            <p:cNvSpPr txBox="1"/>
            <p:nvPr/>
          </p:nvSpPr>
          <p:spPr>
            <a:xfrm>
              <a:off x="2071523" y="-262516"/>
              <a:ext cx="1181100" cy="19050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1400" b="1">
                  <a:solidFill>
                    <a:srgbClr val="0B407F"/>
                  </a:solidFill>
                  <a:latin typeface="Montserrat" panose="00000500000000000000" pitchFamily="2" charset="-52"/>
                </a:rPr>
                <a:t>2023 рік</a:t>
              </a:r>
              <a:endParaRPr lang="ru-UA" sz="1400" b="1">
                <a:solidFill>
                  <a:srgbClr val="0B407F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10" name="TextBox 10">
              <a:extLst>
                <a:ext uri="{FF2B5EF4-FFF2-40B4-BE49-F238E27FC236}">
                  <a16:creationId xmlns:a16="http://schemas.microsoft.com/office/drawing/2014/main" id="{6CCC47AB-BA07-41AC-8E58-657F368CA227}"/>
                </a:ext>
              </a:extLst>
            </p:cNvPr>
            <p:cNvSpPr txBox="1"/>
            <p:nvPr/>
          </p:nvSpPr>
          <p:spPr>
            <a:xfrm>
              <a:off x="7049911" y="-287280"/>
              <a:ext cx="1181100" cy="190500"/>
            </a:xfrm>
            <a:prstGeom prst="rect">
              <a:avLst/>
            </a:prstGeom>
            <a:solidFill>
              <a:schemeClr val="lt1"/>
            </a:solidFill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uk-UA" sz="1400" b="1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2024 рік</a:t>
              </a:r>
              <a:endParaRPr lang="ru-UA" sz="1400" b="1" dirty="0">
                <a:solidFill>
                  <a:srgbClr val="0B407F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3F6DCAA7-31A9-4880-B52A-DB0C14E328BA}"/>
              </a:ext>
            </a:extLst>
          </p:cNvPr>
          <p:cNvSpPr txBox="1"/>
          <p:nvPr/>
        </p:nvSpPr>
        <p:spPr>
          <a:xfrm>
            <a:off x="3435350" y="2329387"/>
            <a:ext cx="676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>
                <a:solidFill>
                  <a:srgbClr val="0B407F"/>
                </a:solidFill>
                <a:latin typeface="Montserrat" panose="00000500000000000000" pitchFamily="2" charset="-52"/>
              </a:rPr>
              <a:t>689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F51C8-7239-4AE8-8384-FED6751D0590}"/>
              </a:ext>
            </a:extLst>
          </p:cNvPr>
          <p:cNvSpPr txBox="1"/>
          <p:nvPr/>
        </p:nvSpPr>
        <p:spPr>
          <a:xfrm>
            <a:off x="588921" y="4162463"/>
            <a:ext cx="507615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B407F"/>
                </a:solidFill>
                <a:latin typeface="Montserrat" panose="00000500000000000000" pitchFamily="2" charset="-52"/>
              </a:rPr>
              <a:t>Проблеми: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</a:rPr>
              <a:t>Понад 66 % будівель судів перебувають на балансі ДСА України.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</a:rPr>
              <a:t>Частина судів розміщується у приміщеннях інших державних органів або комунальної власності.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</a:rPr>
              <a:t> 7 судів функціонують у приміщеннях приватної форми власності.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BF1D88-032A-4AE4-BD99-5035B5FCEB1A}"/>
              </a:ext>
            </a:extLst>
          </p:cNvPr>
          <p:cNvSpPr txBox="1"/>
          <p:nvPr/>
        </p:nvSpPr>
        <p:spPr>
          <a:xfrm>
            <a:off x="6919402" y="4229193"/>
            <a:ext cx="507615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B407F"/>
                </a:solidFill>
                <a:latin typeface="Montserrat" panose="00000500000000000000" pitchFamily="2" charset="-52"/>
              </a:rPr>
              <a:t>Наслідок: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  <a:ea typeface="Yu Mincho" panose="02020400000000000000" pitchFamily="18" charset="-128"/>
                <a:cs typeface="Arial" panose="020B0604020202020204" pitchFamily="34" charset="0"/>
              </a:rPr>
              <a:t>Обмеження можливості для модернізації та приведення будівель до стандартів безпеки й доступності.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  <a:ea typeface="Yu Mincho" panose="02020400000000000000" pitchFamily="18" charset="-128"/>
                <a:cs typeface="Arial" panose="020B0604020202020204" pitchFamily="34" charset="0"/>
              </a:rPr>
              <a:t>Ризик для незалежності діяльності судів та довіри до правосуддя.</a:t>
            </a:r>
          </a:p>
        </p:txBody>
      </p:sp>
      <p:sp>
        <p:nvSpPr>
          <p:cNvPr id="15" name="Стрілка: шеврон 14">
            <a:extLst>
              <a:ext uri="{FF2B5EF4-FFF2-40B4-BE49-F238E27FC236}">
                <a16:creationId xmlns:a16="http://schemas.microsoft.com/office/drawing/2014/main" id="{F5359088-3F75-4A84-A801-6120A2D29C9B}"/>
              </a:ext>
            </a:extLst>
          </p:cNvPr>
          <p:cNvSpPr/>
          <p:nvPr/>
        </p:nvSpPr>
        <p:spPr>
          <a:xfrm>
            <a:off x="5906814" y="4767438"/>
            <a:ext cx="844062" cy="677836"/>
          </a:xfrm>
          <a:prstGeom prst="chevron">
            <a:avLst>
              <a:gd name="adj" fmla="val 38223"/>
            </a:avLst>
          </a:prstGeom>
          <a:solidFill>
            <a:srgbClr val="F7CA2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942053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845D41DC-23DA-4498-BDA5-3CB324DF1F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302" y="277567"/>
            <a:ext cx="1537326" cy="42558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496E52D-A794-42E0-A1DA-7B13C37D937F}"/>
              </a:ext>
            </a:extLst>
          </p:cNvPr>
          <p:cNvSpPr txBox="1"/>
          <p:nvPr/>
        </p:nvSpPr>
        <p:spPr>
          <a:xfrm>
            <a:off x="1146409" y="305695"/>
            <a:ext cx="1084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cap="small" dirty="0">
                <a:solidFill>
                  <a:srgbClr val="0B407F"/>
                </a:solidFill>
                <a:latin typeface="Montserrat" panose="00000500000000000000" pitchFamily="2" charset="-52"/>
              </a:rPr>
              <a:t>МТЗ: стан будівель судів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00D7C1-D723-4316-9266-01EEF6ED60E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1" y="225569"/>
            <a:ext cx="557488" cy="529584"/>
          </a:xfrm>
          <a:prstGeom prst="rect">
            <a:avLst/>
          </a:prstGeom>
        </p:spPr>
      </p:pic>
      <p:grpSp>
        <p:nvGrpSpPr>
          <p:cNvPr id="3" name="Групувати 2">
            <a:extLst>
              <a:ext uri="{FF2B5EF4-FFF2-40B4-BE49-F238E27FC236}">
                <a16:creationId xmlns:a16="http://schemas.microsoft.com/office/drawing/2014/main" id="{96284FBA-FE7E-4D04-B03B-BE4ED0C63D87}"/>
              </a:ext>
            </a:extLst>
          </p:cNvPr>
          <p:cNvGrpSpPr/>
          <p:nvPr/>
        </p:nvGrpSpPr>
        <p:grpSpPr>
          <a:xfrm>
            <a:off x="867665" y="890315"/>
            <a:ext cx="10453964" cy="3766922"/>
            <a:chOff x="869018" y="2253425"/>
            <a:chExt cx="10453964" cy="3766922"/>
          </a:xfrm>
        </p:grpSpPr>
        <p:pic>
          <p:nvPicPr>
            <p:cNvPr id="10" name="drawing" descr="F:\Фото Автозаводський суд\IMG_20250724_110015.jpg">
              <a:extLst>
                <a:ext uri="{FF2B5EF4-FFF2-40B4-BE49-F238E27FC236}">
                  <a16:creationId xmlns:a16="http://schemas.microsoft.com/office/drawing/2014/main" id="{56465FB4-58E9-4649-9094-F90A423F6DF0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70982" y="2253425"/>
              <a:ext cx="4752000" cy="3168000"/>
            </a:xfrm>
            <a:prstGeom prst="rect">
              <a:avLst/>
            </a:prstGeom>
          </p:spPr>
        </p:pic>
        <p:pic>
          <p:nvPicPr>
            <p:cNvPr id="11" name="drawing">
              <a:extLst>
                <a:ext uri="{FF2B5EF4-FFF2-40B4-BE49-F238E27FC236}">
                  <a16:creationId xmlns:a16="http://schemas.microsoft.com/office/drawing/2014/main" id="{7EE24B14-7C04-4CB1-9E9C-D9283F4BB273}"/>
                </a:ext>
              </a:extLst>
            </p:cNvPr>
            <p:cNvPicPr/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9018" y="2253425"/>
              <a:ext cx="4752000" cy="3168000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36D75ABE-7454-4B3F-89A7-5617D6930F29}"/>
                </a:ext>
              </a:extLst>
            </p:cNvPr>
            <p:cNvSpPr txBox="1"/>
            <p:nvPr/>
          </p:nvSpPr>
          <p:spPr>
            <a:xfrm>
              <a:off x="6570982" y="5435572"/>
              <a:ext cx="475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Автозаводський районний суд               </a:t>
              </a:r>
              <a:br>
                <a:rPr lang="uk-UA" sz="1600" b="1" dirty="0">
                  <a:solidFill>
                    <a:srgbClr val="0B407F"/>
                  </a:solidFill>
                  <a:latin typeface="Montserrat" panose="00000500000000000000" pitchFamily="2" charset="-52"/>
                </a:rPr>
              </a:br>
              <a:r>
                <a:rPr lang="uk-UA" sz="1600" b="1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м. Кременчука </a:t>
              </a:r>
              <a:endParaRPr lang="ru-UA" sz="1600" b="1" dirty="0">
                <a:solidFill>
                  <a:srgbClr val="0B407F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EC10979-237A-42CB-A1F1-6587D0D9F083}"/>
                </a:ext>
              </a:extLst>
            </p:cNvPr>
            <p:cNvSpPr txBox="1"/>
            <p:nvPr/>
          </p:nvSpPr>
          <p:spPr>
            <a:xfrm>
              <a:off x="869018" y="5435572"/>
              <a:ext cx="47908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Пирятинський районний суд Полтавської області </a:t>
              </a:r>
              <a:endParaRPr lang="ru-UA" sz="1600" b="1" dirty="0">
                <a:solidFill>
                  <a:srgbClr val="0B407F"/>
                </a:solidFill>
                <a:latin typeface="Montserrat" panose="00000500000000000000" pitchFamily="2" charset="-52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F389106-1A94-47DF-B78D-FB6E14316E45}"/>
              </a:ext>
            </a:extLst>
          </p:cNvPr>
          <p:cNvSpPr txBox="1"/>
          <p:nvPr/>
        </p:nvSpPr>
        <p:spPr>
          <a:xfrm>
            <a:off x="815877" y="4718793"/>
            <a:ext cx="49354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B407F"/>
                </a:solidFill>
                <a:latin typeface="Montserrat" panose="00000500000000000000" pitchFamily="2" charset="-52"/>
              </a:rPr>
              <a:t>Проблеми: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</a:rPr>
              <a:t>ДСА не володіє повною інформацією про стан будівель і приміщень.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</a:rPr>
              <a:t>Відсутні плани наближення будівель і приміщень до вимог ДБН.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175D0F-4374-430A-8C7E-CE3D17AA81C0}"/>
              </a:ext>
            </a:extLst>
          </p:cNvPr>
          <p:cNvSpPr txBox="1"/>
          <p:nvPr/>
        </p:nvSpPr>
        <p:spPr>
          <a:xfrm>
            <a:off x="7073462" y="4718793"/>
            <a:ext cx="406750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b="1" dirty="0">
                <a:solidFill>
                  <a:srgbClr val="0B407F"/>
                </a:solidFill>
                <a:latin typeface="Montserrat" panose="00000500000000000000" pitchFamily="2" charset="-52"/>
              </a:rPr>
              <a:t>Наслідки: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</a:rPr>
              <a:t>Неможливо прогнозувати витрати на утримання.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</a:rPr>
              <a:t>Неефективний розподіл ресурсів.</a:t>
            </a:r>
          </a:p>
        </p:txBody>
      </p:sp>
      <p:sp>
        <p:nvSpPr>
          <p:cNvPr id="15" name="Стрілка: шеврон 14">
            <a:extLst>
              <a:ext uri="{FF2B5EF4-FFF2-40B4-BE49-F238E27FC236}">
                <a16:creationId xmlns:a16="http://schemas.microsoft.com/office/drawing/2014/main" id="{982F6E88-4389-41DC-AC91-E61CB22E4FE7}"/>
              </a:ext>
            </a:extLst>
          </p:cNvPr>
          <p:cNvSpPr/>
          <p:nvPr/>
        </p:nvSpPr>
        <p:spPr>
          <a:xfrm>
            <a:off x="5990384" y="5118539"/>
            <a:ext cx="844062" cy="677836"/>
          </a:xfrm>
          <a:prstGeom prst="chevron">
            <a:avLst>
              <a:gd name="adj" fmla="val 38223"/>
            </a:avLst>
          </a:prstGeom>
          <a:solidFill>
            <a:srgbClr val="F7CA2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18635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845D41DC-23DA-4498-BDA5-3CB324DF1F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4427" y="277567"/>
            <a:ext cx="1537326" cy="42558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496E52D-A794-42E0-A1DA-7B13C37D937F}"/>
              </a:ext>
            </a:extLst>
          </p:cNvPr>
          <p:cNvSpPr txBox="1"/>
          <p:nvPr/>
        </p:nvSpPr>
        <p:spPr>
          <a:xfrm>
            <a:off x="1146409" y="305695"/>
            <a:ext cx="1084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cap="small" dirty="0">
                <a:solidFill>
                  <a:srgbClr val="0B407F"/>
                </a:solidFill>
                <a:latin typeface="Montserrat" panose="00000500000000000000" pitchFamily="2" charset="-52"/>
              </a:rPr>
              <a:t>МТЗ: стан архівних приміщень судів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00D7C1-D723-4316-9266-01EEF6ED60E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1" y="225569"/>
            <a:ext cx="557488" cy="52958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024EDEA-138F-4A28-940C-A5F9CDCBEAE9}"/>
              </a:ext>
            </a:extLst>
          </p:cNvPr>
          <p:cNvPicPr/>
          <p:nvPr/>
        </p:nvPicPr>
        <p:blipFill rotWithShape="1">
          <a:blip r:embed="rId5"/>
          <a:srcRect r="14050"/>
          <a:stretch/>
        </p:blipFill>
        <p:spPr bwMode="auto">
          <a:xfrm>
            <a:off x="6333424" y="909000"/>
            <a:ext cx="2376000" cy="25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BBA42FA8-7F47-41E3-9E74-782A25DFA3E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1" y="865870"/>
            <a:ext cx="2385507" cy="2520000"/>
          </a:xfrm>
          <a:prstGeom prst="rect">
            <a:avLst/>
          </a:prstGeom>
        </p:spPr>
      </p:pic>
      <p:pic>
        <p:nvPicPr>
          <p:cNvPr id="21" name="drawing" descr="C:\Users\Norka_EV\Desktop\2025\суди\ФОТО_АНД_суд\IMG_20250721_123607134_HDR.jpg">
            <a:extLst>
              <a:ext uri="{FF2B5EF4-FFF2-40B4-BE49-F238E27FC236}">
                <a16:creationId xmlns:a16="http://schemas.microsoft.com/office/drawing/2014/main" id="{0C36E6A1-2F06-4390-B22F-9AD9ED5D014F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770" y="909000"/>
            <a:ext cx="2376000" cy="2520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0CD3B9-B67E-43DA-ABD0-60D10B187D6B}"/>
              </a:ext>
            </a:extLst>
          </p:cNvPr>
          <p:cNvPicPr/>
          <p:nvPr/>
        </p:nvPicPr>
        <p:blipFill rotWithShape="1">
          <a:blip r:embed="rId8"/>
          <a:srcRect l="10952" r="6046"/>
          <a:stretch/>
        </p:blipFill>
        <p:spPr bwMode="auto">
          <a:xfrm>
            <a:off x="9227079" y="909000"/>
            <a:ext cx="2376000" cy="252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62373A2-4722-4700-B89D-B64586C8F8C1}"/>
              </a:ext>
            </a:extLst>
          </p:cNvPr>
          <p:cNvSpPr txBox="1"/>
          <p:nvPr/>
        </p:nvSpPr>
        <p:spPr>
          <a:xfrm>
            <a:off x="6785600" y="3601313"/>
            <a:ext cx="42474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0B407F"/>
                </a:solidFill>
                <a:effectLst/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</a:rPr>
              <a:t>Печерський районний суд м. Києва</a:t>
            </a:r>
            <a:endParaRPr lang="ru-UA" sz="1400" b="1" dirty="0">
              <a:solidFill>
                <a:srgbClr val="0B407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ABB8EA3-6FE1-4CA1-B342-CBE7C18DDDB2}"/>
              </a:ext>
            </a:extLst>
          </p:cNvPr>
          <p:cNvSpPr txBox="1"/>
          <p:nvPr/>
        </p:nvSpPr>
        <p:spPr>
          <a:xfrm>
            <a:off x="588920" y="3385870"/>
            <a:ext cx="23331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B407F"/>
                </a:solidFill>
                <a:effectLst/>
                <a:uLnTx/>
                <a:uFillTx/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</a:rPr>
              <a:t>Київський окружний адміністративний суд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srgbClr val="0B40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FC2452-F49F-4C3A-A5E6-9779F22EF808}"/>
              </a:ext>
            </a:extLst>
          </p:cNvPr>
          <p:cNvSpPr txBox="1"/>
          <p:nvPr/>
        </p:nvSpPr>
        <p:spPr>
          <a:xfrm>
            <a:off x="3229721" y="3429000"/>
            <a:ext cx="274374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0B407F"/>
                </a:solidFill>
                <a:effectLst/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</a:rPr>
              <a:t>Амур-Нижньодніпровський районний суд м. Дніпра</a:t>
            </a:r>
            <a:endParaRPr lang="ru-UA" sz="1400" b="1" dirty="0">
              <a:solidFill>
                <a:srgbClr val="0B407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596EB3-CB0A-4F34-818C-B0AE5DB92568}"/>
              </a:ext>
            </a:extLst>
          </p:cNvPr>
          <p:cNvSpPr txBox="1"/>
          <p:nvPr/>
        </p:nvSpPr>
        <p:spPr>
          <a:xfrm>
            <a:off x="494349" y="4309207"/>
            <a:ext cx="446731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uk-UA" sz="1800" b="1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Проблема:</a:t>
            </a: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uk-UA" sz="1800" b="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ДСА </a:t>
            </a:r>
            <a:r>
              <a:rPr lang="uk-UA" sz="180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України не володіє повною та достовірною інформацією </a:t>
            </a:r>
            <a:r>
              <a:rPr lang="uk-UA" sz="1800" b="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про реальні потреби місцевих і апеляційних судів за групами функціональних приміщень.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6C9F74-6E36-43FC-B079-22CE83F56B4B}"/>
              </a:ext>
            </a:extLst>
          </p:cNvPr>
          <p:cNvSpPr txBox="1"/>
          <p:nvPr/>
        </p:nvSpPr>
        <p:spPr>
          <a:xfrm>
            <a:off x="6096000" y="4296847"/>
            <a:ext cx="533919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uk-UA" sz="1800" b="1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Наслідки:</a:t>
            </a:r>
            <a:endParaRPr lang="uk-UA" sz="1800" b="0" i="0" dirty="0">
              <a:solidFill>
                <a:srgbClr val="0B407F"/>
              </a:solidFill>
              <a:effectLst/>
              <a:latin typeface="Montserrat" panose="00000500000000000000" pitchFamily="2" charset="-52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uk-UA" sz="180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Неможливість планування</a:t>
            </a:r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</a:rPr>
              <a:t> </a:t>
            </a:r>
            <a:r>
              <a:rPr lang="uk-UA" sz="180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ефективного   використання приміщень і бюджетних ресурсів.</a:t>
            </a: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uk-UA" sz="180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Відсутність обґрунтованих рішень щодо реконструкції</a:t>
            </a:r>
            <a:r>
              <a:rPr lang="uk-UA" sz="1800" b="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, ремонтів і нового будівництва.</a:t>
            </a:r>
          </a:p>
        </p:txBody>
      </p:sp>
      <p:sp>
        <p:nvSpPr>
          <p:cNvPr id="24" name="Стрілка: шеврон 23">
            <a:extLst>
              <a:ext uri="{FF2B5EF4-FFF2-40B4-BE49-F238E27FC236}">
                <a16:creationId xmlns:a16="http://schemas.microsoft.com/office/drawing/2014/main" id="{CF347FFD-46D8-448D-9D19-2C8F6604C561}"/>
              </a:ext>
            </a:extLst>
          </p:cNvPr>
          <p:cNvSpPr/>
          <p:nvPr/>
        </p:nvSpPr>
        <p:spPr>
          <a:xfrm>
            <a:off x="5085200" y="5065917"/>
            <a:ext cx="844062" cy="677836"/>
          </a:xfrm>
          <a:prstGeom prst="chevron">
            <a:avLst>
              <a:gd name="adj" fmla="val 38223"/>
            </a:avLst>
          </a:prstGeom>
          <a:solidFill>
            <a:srgbClr val="F7CA2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06729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845D41DC-23DA-4498-BDA5-3CB324DF1F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928" y="277567"/>
            <a:ext cx="1537326" cy="42558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496E52D-A794-42E0-A1DA-7B13C37D937F}"/>
              </a:ext>
            </a:extLst>
          </p:cNvPr>
          <p:cNvSpPr txBox="1"/>
          <p:nvPr/>
        </p:nvSpPr>
        <p:spPr>
          <a:xfrm>
            <a:off x="1146409" y="305695"/>
            <a:ext cx="1084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cap="small" dirty="0">
                <a:solidFill>
                  <a:srgbClr val="0B407F"/>
                </a:solidFill>
                <a:latin typeface="Montserrat" panose="00000500000000000000" pitchFamily="2" charset="-52"/>
              </a:rPr>
              <a:t>МТЗ: умови праці суддів та працівників у судах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00D7C1-D723-4316-9266-01EEF6ED60E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1" y="225569"/>
            <a:ext cx="557488" cy="52958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BB8EA3-6FE1-4CA1-B342-CBE7C18DDDB2}"/>
              </a:ext>
            </a:extLst>
          </p:cNvPr>
          <p:cNvSpPr txBox="1"/>
          <p:nvPr/>
        </p:nvSpPr>
        <p:spPr>
          <a:xfrm>
            <a:off x="723524" y="3630056"/>
            <a:ext cx="243856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solidFill>
                  <a:srgbClr val="0B407F"/>
                </a:solidFill>
                <a:effectLst/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</a:rPr>
              <a:t>Зал судових засідань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1200" cap="none" spc="0" normalizeH="0" baseline="0" noProof="0" dirty="0">
                <a:ln>
                  <a:noFill/>
                </a:ln>
                <a:solidFill>
                  <a:srgbClr val="0B407F"/>
                </a:solidFill>
                <a:effectLst/>
                <a:uLnTx/>
                <a:uFillTx/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</a:rPr>
              <a:t>Київського окружного адміністративного суду</a:t>
            </a:r>
            <a:endParaRPr kumimoji="0" lang="uk-UA" sz="1400" b="1" i="0" u="none" strike="noStrike" kern="1200" cap="none" spc="0" normalizeH="0" baseline="0" noProof="0" dirty="0">
              <a:ln>
                <a:noFill/>
              </a:ln>
              <a:solidFill>
                <a:srgbClr val="0B407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6FC2452-F49F-4C3A-A5E6-9779F22EF808}"/>
              </a:ext>
            </a:extLst>
          </p:cNvPr>
          <p:cNvSpPr txBox="1"/>
          <p:nvPr/>
        </p:nvSpPr>
        <p:spPr>
          <a:xfrm>
            <a:off x="3412503" y="3630056"/>
            <a:ext cx="261092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solidFill>
                  <a:srgbClr val="0B407F"/>
                </a:solidFill>
                <a:effectLst/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</a:rPr>
              <a:t>Кабінет помічників суддів</a:t>
            </a:r>
          </a:p>
          <a:p>
            <a:pPr algn="ctr"/>
            <a:r>
              <a:rPr lang="uk-UA" sz="1400" b="1" dirty="0">
                <a:solidFill>
                  <a:srgbClr val="0B407F"/>
                </a:solidFill>
                <a:effectLst/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</a:rPr>
              <a:t>Київського окружного адміністративного суду</a:t>
            </a:r>
            <a:endParaRPr lang="uk-UA" sz="1400" b="1" dirty="0">
              <a:solidFill>
                <a:srgbClr val="0B407F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4596EB3-CB0A-4F34-818C-B0AE5DB92568}"/>
              </a:ext>
            </a:extLst>
          </p:cNvPr>
          <p:cNvSpPr txBox="1"/>
          <p:nvPr/>
        </p:nvSpPr>
        <p:spPr>
          <a:xfrm>
            <a:off x="786095" y="5047018"/>
            <a:ext cx="43448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uk-UA" sz="1800" b="1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Проблеми:</a:t>
            </a: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uk-UA" sz="1800" b="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Неналежні умови праці.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16C9F74-6E36-43FC-B079-22CE83F56B4B}"/>
              </a:ext>
            </a:extLst>
          </p:cNvPr>
          <p:cNvSpPr txBox="1"/>
          <p:nvPr/>
        </p:nvSpPr>
        <p:spPr>
          <a:xfrm>
            <a:off x="6648919" y="5078523"/>
            <a:ext cx="50971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uk-UA" sz="1800" b="1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Наслідки:</a:t>
            </a:r>
            <a:endParaRPr lang="uk-UA" sz="1800" b="0" i="0" dirty="0">
              <a:solidFill>
                <a:srgbClr val="0B407F"/>
              </a:solidFill>
              <a:effectLst/>
              <a:latin typeface="Montserrat" panose="00000500000000000000" pitchFamily="2" charset="-52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uk-UA" sz="180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Зниження мотивації та відтік кадрів.</a:t>
            </a:r>
          </a:p>
        </p:txBody>
      </p:sp>
      <p:sp>
        <p:nvSpPr>
          <p:cNvPr id="24" name="Стрілка: шеврон 23">
            <a:extLst>
              <a:ext uri="{FF2B5EF4-FFF2-40B4-BE49-F238E27FC236}">
                <a16:creationId xmlns:a16="http://schemas.microsoft.com/office/drawing/2014/main" id="{CF347FFD-46D8-448D-9D19-2C8F6604C561}"/>
              </a:ext>
            </a:extLst>
          </p:cNvPr>
          <p:cNvSpPr/>
          <p:nvPr/>
        </p:nvSpPr>
        <p:spPr>
          <a:xfrm>
            <a:off x="5251938" y="5047018"/>
            <a:ext cx="844062" cy="677836"/>
          </a:xfrm>
          <a:prstGeom prst="chevron">
            <a:avLst>
              <a:gd name="adj" fmla="val 38223"/>
            </a:avLst>
          </a:prstGeom>
          <a:solidFill>
            <a:srgbClr val="F7CA2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>
              <a:solidFill>
                <a:schemeClr val="tx1"/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1C02317-9A47-4C1B-AD55-DBCC1B76A8C9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5" r="31094"/>
          <a:stretch/>
        </p:blipFill>
        <p:spPr bwMode="auto">
          <a:xfrm>
            <a:off x="786095" y="1110376"/>
            <a:ext cx="2376000" cy="2519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0CBD65FB-BD44-4F8B-9377-ADFD08C62DCC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428" y="1110376"/>
            <a:ext cx="2376000" cy="251968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A8BE967-F271-4A58-8CA1-7AA91E3CDB6E}"/>
              </a:ext>
            </a:extLst>
          </p:cNvPr>
          <p:cNvPicPr/>
          <p:nvPr/>
        </p:nvPicPr>
        <p:blipFill>
          <a:blip r:embed="rId7"/>
          <a:stretch>
            <a:fillRect/>
          </a:stretch>
        </p:blipFill>
        <p:spPr>
          <a:xfrm>
            <a:off x="6508762" y="1110376"/>
            <a:ext cx="2376000" cy="251968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1949961-9250-4BB3-A617-0D6549B55DAF}"/>
              </a:ext>
            </a:extLst>
          </p:cNvPr>
          <p:cNvPicPr/>
          <p:nvPr/>
        </p:nvPicPr>
        <p:blipFill>
          <a:blip r:embed="rId8"/>
          <a:stretch>
            <a:fillRect/>
          </a:stretch>
        </p:blipFill>
        <p:spPr>
          <a:xfrm>
            <a:off x="9370095" y="1110376"/>
            <a:ext cx="2376000" cy="251968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63929928-300D-449C-AB24-4E25E4153B00}"/>
              </a:ext>
            </a:extLst>
          </p:cNvPr>
          <p:cNvSpPr txBox="1"/>
          <p:nvPr/>
        </p:nvSpPr>
        <p:spPr>
          <a:xfrm>
            <a:off x="6508762" y="3630056"/>
            <a:ext cx="237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solidFill>
                  <a:srgbClr val="0B407F"/>
                </a:solidFill>
                <a:latin typeface="Montserrat" panose="00000500000000000000" pitchFamily="2" charset="-52"/>
              </a:rPr>
              <a:t>Санвузол </a:t>
            </a:r>
            <a:r>
              <a:rPr lang="uk-UA" sz="1400" b="1" dirty="0">
                <a:solidFill>
                  <a:srgbClr val="0B407F"/>
                </a:solidFill>
                <a:latin typeface="Montserrat" panose="00000500000000000000" pitchFamily="2" charset="-52"/>
              </a:rPr>
              <a:t/>
            </a:r>
            <a:br>
              <a:rPr lang="uk-UA" sz="1400" b="1" dirty="0">
                <a:solidFill>
                  <a:srgbClr val="0B407F"/>
                </a:solidFill>
                <a:latin typeface="Montserrat" panose="00000500000000000000" pitchFamily="2" charset="-52"/>
              </a:rPr>
            </a:br>
            <a:r>
              <a:rPr lang="uk-UA" sz="1400" b="1" dirty="0">
                <a:solidFill>
                  <a:srgbClr val="0B407F"/>
                </a:solidFill>
                <a:latin typeface="Montserrat" panose="00000500000000000000" pitchFamily="2" charset="-52"/>
              </a:rPr>
              <a:t>Хустського районного суду Закарпатської області</a:t>
            </a:r>
            <a:endParaRPr lang="ru-UA" sz="1400" b="1" dirty="0">
              <a:solidFill>
                <a:srgbClr val="0B407F"/>
              </a:solidFill>
              <a:latin typeface="Montserrat" panose="00000500000000000000" pitchFamily="2" charset="-52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B511FE6-9F20-4921-B540-B5503ED92409}"/>
              </a:ext>
            </a:extLst>
          </p:cNvPr>
          <p:cNvSpPr txBox="1"/>
          <p:nvPr/>
        </p:nvSpPr>
        <p:spPr>
          <a:xfrm>
            <a:off x="9370095" y="3630056"/>
            <a:ext cx="22740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solidFill>
                  <a:srgbClr val="0B407F"/>
                </a:solidFill>
                <a:latin typeface="Montserrat" panose="00000500000000000000" pitchFamily="2" charset="-52"/>
              </a:rPr>
              <a:t>Санвузол</a:t>
            </a:r>
            <a:r>
              <a:rPr lang="uk-UA" sz="1400" b="1" dirty="0">
                <a:solidFill>
                  <a:srgbClr val="0B407F"/>
                </a:solidFill>
                <a:latin typeface="Montserrat" panose="00000500000000000000" pitchFamily="2" charset="-52"/>
              </a:rPr>
              <a:t/>
            </a:r>
            <a:br>
              <a:rPr lang="uk-UA" sz="1400" b="1" dirty="0">
                <a:solidFill>
                  <a:srgbClr val="0B407F"/>
                </a:solidFill>
                <a:latin typeface="Montserrat" panose="00000500000000000000" pitchFamily="2" charset="-52"/>
              </a:rPr>
            </a:br>
            <a:r>
              <a:rPr lang="uk-UA" sz="1400" b="1" dirty="0">
                <a:solidFill>
                  <a:srgbClr val="0B407F"/>
                </a:solidFill>
                <a:latin typeface="Montserrat" panose="00000500000000000000" pitchFamily="2" charset="-52"/>
              </a:rPr>
              <a:t>Тиврівського районного суду Вінницької області </a:t>
            </a:r>
            <a:endParaRPr lang="ru-UA" sz="1400" b="1" dirty="0">
              <a:solidFill>
                <a:srgbClr val="0B407F"/>
              </a:solidFill>
              <a:latin typeface="Montserrat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56222993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9496E52D-A794-42E0-A1DA-7B13C37D937F}"/>
              </a:ext>
            </a:extLst>
          </p:cNvPr>
          <p:cNvSpPr txBox="1"/>
          <p:nvPr/>
        </p:nvSpPr>
        <p:spPr>
          <a:xfrm>
            <a:off x="1146409" y="305695"/>
            <a:ext cx="1084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cap="small" dirty="0">
                <a:solidFill>
                  <a:srgbClr val="0B407F"/>
                </a:solidFill>
                <a:latin typeface="Montserrat" panose="00000500000000000000" pitchFamily="2" charset="-52"/>
              </a:rPr>
              <a:t>МТЗ: рівень забезпечення судів засобами інформатизації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00D7C1-D723-4316-9266-01EEF6ED60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1" y="225569"/>
            <a:ext cx="557488" cy="52958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42D52D5-9F3B-436B-B1C5-72101E2021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928" y="277567"/>
            <a:ext cx="1537326" cy="425587"/>
          </a:xfrm>
          <a:prstGeom prst="rect">
            <a:avLst/>
          </a:prstGeom>
        </p:spPr>
      </p:pic>
      <p:graphicFrame>
        <p:nvGraphicFramePr>
          <p:cNvPr id="16" name="Діаграма 15">
            <a:extLst>
              <a:ext uri="{FF2B5EF4-FFF2-40B4-BE49-F238E27FC236}">
                <a16:creationId xmlns:a16="http://schemas.microsoft.com/office/drawing/2014/main" id="{7F347107-E992-4713-825A-A8DF8CC0F9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8935914"/>
              </p:ext>
            </p:extLst>
          </p:nvPr>
        </p:nvGraphicFramePr>
        <p:xfrm>
          <a:off x="588921" y="755153"/>
          <a:ext cx="10849149" cy="37292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E3A3014-2C51-4BB4-8FE6-BA7E253BC686}"/>
              </a:ext>
            </a:extLst>
          </p:cNvPr>
          <p:cNvSpPr txBox="1"/>
          <p:nvPr/>
        </p:nvSpPr>
        <p:spPr>
          <a:xfrm>
            <a:off x="502932" y="4196288"/>
            <a:ext cx="469046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uk-UA" sz="1600" b="1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Проблеми:</a:t>
            </a:r>
            <a:endParaRPr lang="uk-UA" sz="1600" b="0" i="0" dirty="0">
              <a:solidFill>
                <a:srgbClr val="0B407F"/>
              </a:solidFill>
              <a:effectLst/>
              <a:latin typeface="Montserrat" panose="00000500000000000000" pitchFamily="2" charset="-52"/>
            </a:endParaRP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uk-UA" sz="160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Несправна або застаріла комп’ютерна техніка й обладнання для відеоконференцзв’язку.</a:t>
            </a: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uk-UA" sz="160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Відсутність оновленої нормативної бази та єдиної методики розрахунку потреб у техніці.</a:t>
            </a: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uk-UA" sz="160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Недостатній контроль</a:t>
            </a:r>
            <a:r>
              <a:rPr lang="uk-UA" sz="1600" b="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 ДСА України за формуванням потреби й закупівлями.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45F837-B67A-4422-B56F-39D9DF097F07}"/>
              </a:ext>
            </a:extLst>
          </p:cNvPr>
          <p:cNvSpPr txBox="1"/>
          <p:nvPr/>
        </p:nvSpPr>
        <p:spPr>
          <a:xfrm>
            <a:off x="6531567" y="4198713"/>
            <a:ext cx="501121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uk-UA" sz="1600" b="1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Наслідки:</a:t>
            </a:r>
            <a:endParaRPr lang="uk-UA" sz="1600" b="0" i="0" dirty="0">
              <a:solidFill>
                <a:srgbClr val="0B407F"/>
              </a:solidFill>
              <a:effectLst/>
              <a:latin typeface="Montserrat" panose="00000500000000000000" pitchFamily="2" charset="-52"/>
            </a:endParaRP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uk-UA" sz="160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Перенесення судових засідань через технічні несправності.</a:t>
            </a: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uk-UA" sz="160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Невідповідність технічних стандартів у судах різних рівнів.</a:t>
            </a: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uk-UA" sz="160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Ризики інформаційної безпеки через відсутність ліцензованого ПЗ.</a:t>
            </a: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uk-UA" sz="160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Закупівлі комп’ютерів із різними характеристиками</a:t>
            </a:r>
            <a:r>
              <a:rPr lang="uk-UA" sz="1600" dirty="0">
                <a:solidFill>
                  <a:srgbClr val="0B407F"/>
                </a:solidFill>
                <a:latin typeface="Montserrat" panose="00000500000000000000" pitchFamily="2" charset="-52"/>
              </a:rPr>
              <a:t>.</a:t>
            </a:r>
            <a:endParaRPr lang="uk-UA" sz="1600" i="0" dirty="0">
              <a:solidFill>
                <a:srgbClr val="0B407F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11" name="Стрілка: шеврон 10">
            <a:extLst>
              <a:ext uri="{FF2B5EF4-FFF2-40B4-BE49-F238E27FC236}">
                <a16:creationId xmlns:a16="http://schemas.microsoft.com/office/drawing/2014/main" id="{551B9438-09EF-4250-AD01-6AAC0C2BC85A}"/>
              </a:ext>
            </a:extLst>
          </p:cNvPr>
          <p:cNvSpPr/>
          <p:nvPr/>
        </p:nvSpPr>
        <p:spPr>
          <a:xfrm>
            <a:off x="5298106" y="5013957"/>
            <a:ext cx="844062" cy="677836"/>
          </a:xfrm>
          <a:prstGeom prst="chevron">
            <a:avLst>
              <a:gd name="adj" fmla="val 38223"/>
            </a:avLst>
          </a:prstGeom>
          <a:solidFill>
            <a:srgbClr val="F7CA2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168074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BF97BA33-AD18-4F5C-9E27-805EF714E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108" y="675027"/>
            <a:ext cx="7385121" cy="3833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496E52D-A794-42E0-A1DA-7B13C37D937F}"/>
              </a:ext>
            </a:extLst>
          </p:cNvPr>
          <p:cNvSpPr txBox="1"/>
          <p:nvPr/>
        </p:nvSpPr>
        <p:spPr>
          <a:xfrm>
            <a:off x="1146409" y="305695"/>
            <a:ext cx="1084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cap="small" dirty="0">
                <a:solidFill>
                  <a:srgbClr val="0B407F"/>
                </a:solidFill>
                <a:latin typeface="Montserrat" panose="00000500000000000000" pitchFamily="2" charset="-52"/>
              </a:rPr>
              <a:t>МТЗ: забезпечення технічними засобами за регіонами у 2024 році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00D7C1-D723-4316-9266-01EEF6ED60E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1" y="225569"/>
            <a:ext cx="557488" cy="52958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42D52D5-9F3B-436B-B1C5-72101E20217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6928" y="249440"/>
            <a:ext cx="1537326" cy="4255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815F662-3D03-427B-A5C3-5DB201D52578}"/>
              </a:ext>
            </a:extLst>
          </p:cNvPr>
          <p:cNvSpPr txBox="1"/>
          <p:nvPr/>
        </p:nvSpPr>
        <p:spPr>
          <a:xfrm>
            <a:off x="246059" y="3867369"/>
            <a:ext cx="618872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uk-UA" sz="1600" b="1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Проблеми:</a:t>
            </a:r>
            <a:endParaRPr lang="uk-UA" sz="1600" i="0" dirty="0">
              <a:solidFill>
                <a:srgbClr val="0B407F"/>
              </a:solidFill>
              <a:effectLst/>
              <a:latin typeface="Montserrat" panose="00000500000000000000" pitchFamily="2" charset="-52"/>
            </a:endParaRPr>
          </a:p>
          <a:p>
            <a:pPr marL="284400" indent="-285750" algn="just" fontAlgn="base">
              <a:buFont typeface="Wingdings" panose="05000000000000000000" pitchFamily="2" charset="2"/>
              <a:buChar char="Ø"/>
              <a:tabLst>
                <a:tab pos="180975" algn="l"/>
              </a:tabLst>
            </a:pPr>
            <a:r>
              <a:rPr lang="uk-UA" sz="160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Нерівномірне комп’ютерне забезпечення:</a:t>
            </a:r>
          </a:p>
          <a:p>
            <a:pPr marL="284400" algn="just" fontAlgn="base">
              <a:tabLst>
                <a:tab pos="180975" algn="l"/>
              </a:tabLst>
            </a:pPr>
            <a:r>
              <a:rPr lang="uk-UA" sz="160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високий рівень — Харківська, Одеська, Черкаська, Хмельницька, Львівська, Вінницька області (90–97 %); низький рівень — Івано-Франківська, Полтавська, Житомирська області (55–63 %).</a:t>
            </a: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uk-UA" sz="160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Відсутність єдиного підходу до розподілу технічних ресурсів і оргтехніки.</a:t>
            </a: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uk-UA" sz="160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42,6 % судів із допуском до </a:t>
            </a:r>
            <a:r>
              <a:rPr lang="uk-UA" sz="1600" i="0" dirty="0" err="1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держтаємниці</a:t>
            </a:r>
            <a:r>
              <a:rPr lang="uk-UA" sz="160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 не забезпечені атестованими технічними засобами</a:t>
            </a:r>
            <a:r>
              <a:rPr lang="uk-UA" sz="1600" dirty="0">
                <a:solidFill>
                  <a:srgbClr val="0B407F"/>
                </a:solidFill>
                <a:latin typeface="Montserrat" panose="00000500000000000000" pitchFamily="2" charset="-52"/>
              </a:rPr>
              <a:t>.</a:t>
            </a:r>
            <a:endParaRPr lang="uk-UA" sz="1600" i="0" dirty="0">
              <a:solidFill>
                <a:srgbClr val="0B407F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3AEEE0-7DA1-48AE-AE4B-C5A354475AB6}"/>
              </a:ext>
            </a:extLst>
          </p:cNvPr>
          <p:cNvSpPr txBox="1"/>
          <p:nvPr/>
        </p:nvSpPr>
        <p:spPr>
          <a:xfrm>
            <a:off x="7551246" y="3867369"/>
            <a:ext cx="4444312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uk-UA" sz="1600" b="1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Наслідки:</a:t>
            </a:r>
            <a:endParaRPr lang="uk-UA" sz="1600" b="0" i="0" dirty="0">
              <a:solidFill>
                <a:srgbClr val="0B407F"/>
              </a:solidFill>
              <a:effectLst/>
              <a:latin typeface="Montserrat" panose="00000500000000000000" pitchFamily="2" charset="-52"/>
            </a:endParaRP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uk-UA" sz="1600" dirty="0">
                <a:solidFill>
                  <a:srgbClr val="0B407F"/>
                </a:solidFill>
                <a:latin typeface="Montserrat" panose="00000500000000000000" pitchFamily="2" charset="-52"/>
              </a:rPr>
              <a:t>Нерівні умови функціонування судів у різних регіонах.</a:t>
            </a: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uk-UA" sz="1600" dirty="0">
                <a:solidFill>
                  <a:srgbClr val="0B407F"/>
                </a:solidFill>
                <a:latin typeface="Montserrat" panose="00000500000000000000" pitchFamily="2" charset="-52"/>
              </a:rPr>
              <a:t>Ризик порушення вимог безпеки інформації та режиму </a:t>
            </a:r>
            <a:r>
              <a:rPr lang="uk-UA" sz="1600" dirty="0" err="1">
                <a:solidFill>
                  <a:srgbClr val="0B407F"/>
                </a:solidFill>
                <a:latin typeface="Montserrat" panose="00000500000000000000" pitchFamily="2" charset="-52"/>
              </a:rPr>
              <a:t>держтаємниці</a:t>
            </a:r>
            <a:r>
              <a:rPr lang="uk-UA" sz="1600" dirty="0">
                <a:solidFill>
                  <a:srgbClr val="0B407F"/>
                </a:solidFill>
                <a:latin typeface="Montserrat" panose="00000500000000000000" pitchFamily="2" charset="-52"/>
              </a:rPr>
              <a:t>.</a:t>
            </a:r>
          </a:p>
          <a:p>
            <a:pPr marL="285750" indent="-285750" algn="l" fontAlgn="base">
              <a:buFont typeface="Wingdings" panose="05000000000000000000" pitchFamily="2" charset="2"/>
              <a:buChar char="Ø"/>
            </a:pPr>
            <a:r>
              <a:rPr lang="uk-UA" sz="1600" dirty="0">
                <a:solidFill>
                  <a:srgbClr val="0B407F"/>
                </a:solidFill>
                <a:latin typeface="Montserrat" panose="00000500000000000000" pitchFamily="2" charset="-52"/>
              </a:rPr>
              <a:t>Зниження оперативності організації судових </a:t>
            </a:r>
            <a:r>
              <a:rPr lang="uk-UA" sz="160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засідань.</a:t>
            </a:r>
          </a:p>
        </p:txBody>
      </p:sp>
      <p:sp>
        <p:nvSpPr>
          <p:cNvPr id="22" name="Стрілка: шеврон 21">
            <a:extLst>
              <a:ext uri="{FF2B5EF4-FFF2-40B4-BE49-F238E27FC236}">
                <a16:creationId xmlns:a16="http://schemas.microsoft.com/office/drawing/2014/main" id="{F9765477-7481-48D1-B3EF-12B2F253E0D9}"/>
              </a:ext>
            </a:extLst>
          </p:cNvPr>
          <p:cNvSpPr/>
          <p:nvPr/>
        </p:nvSpPr>
        <p:spPr>
          <a:xfrm>
            <a:off x="6707184" y="4418239"/>
            <a:ext cx="844062" cy="677836"/>
          </a:xfrm>
          <a:prstGeom prst="chevron">
            <a:avLst>
              <a:gd name="adj" fmla="val 38223"/>
            </a:avLst>
          </a:prstGeom>
          <a:solidFill>
            <a:srgbClr val="F7CA2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43504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6">
            <a:extLst>
              <a:ext uri="{FF2B5EF4-FFF2-40B4-BE49-F238E27FC236}">
                <a16:creationId xmlns:a16="http://schemas.microsoft.com/office/drawing/2014/main" id="{9496E52D-A794-42E0-A1DA-7B13C37D937F}"/>
              </a:ext>
            </a:extLst>
          </p:cNvPr>
          <p:cNvSpPr txBox="1"/>
          <p:nvPr/>
        </p:nvSpPr>
        <p:spPr>
          <a:xfrm>
            <a:off x="1146409" y="305695"/>
            <a:ext cx="108491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cap="small" dirty="0">
                <a:solidFill>
                  <a:srgbClr val="0B407F"/>
                </a:solidFill>
                <a:latin typeface="Montserrat" panose="00000500000000000000" pitchFamily="2" charset="-52"/>
              </a:rPr>
              <a:t>МТЗ: забезпечення засобами інформатизації потребує </a:t>
            </a:r>
          </a:p>
          <a:p>
            <a:r>
              <a:rPr lang="uk-UA" b="1" u="sng" cap="small" dirty="0">
                <a:solidFill>
                  <a:srgbClr val="0B407F"/>
                </a:solidFill>
                <a:latin typeface="Montserrat" panose="00000500000000000000" pitchFamily="2" charset="-52"/>
              </a:rPr>
              <a:t>системного оновлення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500D7C1-D723-4316-9266-01EEF6ED60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21" y="225569"/>
            <a:ext cx="557488" cy="529584"/>
          </a:xfrm>
          <a:prstGeom prst="rect">
            <a:avLst/>
          </a:prstGeom>
        </p:spPr>
      </p:pic>
      <p:grpSp>
        <p:nvGrpSpPr>
          <p:cNvPr id="11" name="Групувати 10">
            <a:extLst>
              <a:ext uri="{FF2B5EF4-FFF2-40B4-BE49-F238E27FC236}">
                <a16:creationId xmlns:a16="http://schemas.microsoft.com/office/drawing/2014/main" id="{0165D89D-700F-47FB-A1C1-E7966A45F036}"/>
              </a:ext>
            </a:extLst>
          </p:cNvPr>
          <p:cNvGrpSpPr/>
          <p:nvPr/>
        </p:nvGrpSpPr>
        <p:grpSpPr>
          <a:xfrm>
            <a:off x="1899073" y="899448"/>
            <a:ext cx="8393853" cy="3798583"/>
            <a:chOff x="0" y="0"/>
            <a:chExt cx="8357115" cy="4990748"/>
          </a:xfrm>
        </p:grpSpPr>
        <p:graphicFrame>
          <p:nvGraphicFramePr>
            <p:cNvPr id="12" name="Діаграма 11">
              <a:extLst>
                <a:ext uri="{FF2B5EF4-FFF2-40B4-BE49-F238E27FC236}">
                  <a16:creationId xmlns:a16="http://schemas.microsoft.com/office/drawing/2014/main" id="{C2770902-80D1-47A9-964A-32E4FDDC5A03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66684783"/>
                </p:ext>
              </p:extLst>
            </p:nvPr>
          </p:nvGraphicFramePr>
          <p:xfrm>
            <a:off x="15240" y="7620"/>
            <a:ext cx="4185285" cy="240411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aphicFrame>
          <p:nvGraphicFramePr>
            <p:cNvPr id="13" name="Діаграма 12">
              <a:extLst>
                <a:ext uri="{FF2B5EF4-FFF2-40B4-BE49-F238E27FC236}">
                  <a16:creationId xmlns:a16="http://schemas.microsoft.com/office/drawing/2014/main" id="{4D0C6D5F-E43D-490A-985B-BC351A4280C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53542273"/>
                </p:ext>
              </p:extLst>
            </p:nvPr>
          </p:nvGraphicFramePr>
          <p:xfrm>
            <a:off x="4154805" y="0"/>
            <a:ext cx="4179450" cy="25752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graphicFrame>
          <p:nvGraphicFramePr>
            <p:cNvPr id="14" name="Діаграма 13">
              <a:extLst>
                <a:ext uri="{FF2B5EF4-FFF2-40B4-BE49-F238E27FC236}">
                  <a16:creationId xmlns:a16="http://schemas.microsoft.com/office/drawing/2014/main" id="{A398EFFF-389C-4DC1-A520-F6828F36E8E7}"/>
                </a:ext>
              </a:extLst>
            </p:cNvPr>
            <p:cNvGraphicFramePr>
              <a:graphicFrameLocks/>
            </p:cNvGraphicFramePr>
            <p:nvPr/>
          </p:nvGraphicFramePr>
          <p:xfrm>
            <a:off x="0" y="2415540"/>
            <a:ext cx="4185165" cy="240306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graphicFrame>
          <p:nvGraphicFramePr>
            <p:cNvPr id="15" name="Діаграма 14">
              <a:extLst>
                <a:ext uri="{FF2B5EF4-FFF2-40B4-BE49-F238E27FC236}">
                  <a16:creationId xmlns:a16="http://schemas.microsoft.com/office/drawing/2014/main" id="{2C3EE440-6072-4BB3-8064-13355AA9791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86140812"/>
                </p:ext>
              </p:extLst>
            </p:nvPr>
          </p:nvGraphicFramePr>
          <p:xfrm>
            <a:off x="4177665" y="2415540"/>
            <a:ext cx="4179450" cy="257520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42D52D5-9F3B-436B-B1C5-72101E202170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3232" y="225569"/>
            <a:ext cx="1537326" cy="425587"/>
          </a:xfrm>
          <a:prstGeom prst="rect">
            <a:avLst/>
          </a:prstGeom>
        </p:spPr>
      </p:pic>
      <p:grpSp>
        <p:nvGrpSpPr>
          <p:cNvPr id="2" name="Групувати 1">
            <a:extLst>
              <a:ext uri="{FF2B5EF4-FFF2-40B4-BE49-F238E27FC236}">
                <a16:creationId xmlns:a16="http://schemas.microsoft.com/office/drawing/2014/main" id="{875068A4-6B3D-40AB-A36C-0F629749463E}"/>
              </a:ext>
            </a:extLst>
          </p:cNvPr>
          <p:cNvGrpSpPr/>
          <p:nvPr/>
        </p:nvGrpSpPr>
        <p:grpSpPr>
          <a:xfrm>
            <a:off x="294916" y="4501158"/>
            <a:ext cx="11800637" cy="2356842"/>
            <a:chOff x="275866" y="4374192"/>
            <a:chExt cx="11800637" cy="235684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323FD1C-DF93-4D97-BF4A-4919565EAC90}"/>
                </a:ext>
              </a:extLst>
            </p:cNvPr>
            <p:cNvSpPr txBox="1"/>
            <p:nvPr/>
          </p:nvSpPr>
          <p:spPr>
            <a:xfrm>
              <a:off x="275866" y="4374192"/>
              <a:ext cx="6094070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ase"/>
              <a:r>
                <a:rPr lang="uk-UA" sz="1600" b="1" i="0" dirty="0">
                  <a:solidFill>
                    <a:srgbClr val="0B407F"/>
                  </a:solidFill>
                  <a:effectLst/>
                  <a:latin typeface="Montserrat" panose="00000500000000000000" pitchFamily="2" charset="-52"/>
                </a:rPr>
                <a:t>Проблеми:</a:t>
              </a:r>
              <a:endParaRPr lang="uk-UA" sz="1600" b="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endParaRPr>
            </a:p>
            <a:p>
              <a:pPr marL="285750" indent="-285750" algn="l" fontAlgn="base">
                <a:buFont typeface="Wingdings" panose="05000000000000000000" pitchFamily="2" charset="2"/>
                <a:buChar char="Ø"/>
              </a:pPr>
              <a:r>
                <a:rPr lang="uk-UA" sz="1600" b="0" i="0" dirty="0">
                  <a:solidFill>
                    <a:srgbClr val="0B407F"/>
                  </a:solidFill>
                  <a:effectLst/>
                  <a:latin typeface="Montserrat" panose="00000500000000000000" pitchFamily="2" charset="-52"/>
                </a:rPr>
                <a:t>За 2019–2024 роки:</a:t>
              </a:r>
              <a:r>
                <a:rPr lang="uk-UA" sz="1600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 </a:t>
              </a:r>
              <a:r>
                <a:rPr lang="uk-UA" sz="1600" b="0" i="0" dirty="0">
                  <a:solidFill>
                    <a:srgbClr val="0B407F"/>
                  </a:solidFill>
                  <a:effectLst/>
                  <a:latin typeface="Montserrat" panose="00000500000000000000" pitchFamily="2" charset="-52"/>
                </a:rPr>
                <a:t>зменшення кількості </a:t>
              </a:r>
              <a:r>
                <a:rPr lang="uk-UA" sz="1600" i="0" dirty="0">
                  <a:solidFill>
                    <a:srgbClr val="0B407F"/>
                  </a:solidFill>
                  <a:effectLst/>
                  <a:latin typeface="Montserrat" panose="00000500000000000000" pitchFamily="2" charset="-52"/>
                </a:rPr>
                <a:t>комп’ютерів на 5,3 % (–1929 од.)</a:t>
              </a:r>
              <a:r>
                <a:rPr lang="uk-UA" sz="1600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; </a:t>
              </a:r>
              <a:r>
                <a:rPr lang="uk-UA" sz="1600" i="0" dirty="0">
                  <a:solidFill>
                    <a:srgbClr val="0B407F"/>
                  </a:solidFill>
                  <a:effectLst/>
                  <a:latin typeface="Montserrat" panose="00000500000000000000" pitchFamily="2" charset="-52"/>
                </a:rPr>
                <a:t>серверів – на 11,3 % (–180 од.); засобів фіксації – на 29,8 % (–2035 од.).</a:t>
              </a:r>
            </a:p>
            <a:p>
              <a:pPr marL="285750" indent="-285750" algn="l" fontAlgn="base">
                <a:buFont typeface="Wingdings" panose="05000000000000000000" pitchFamily="2" charset="2"/>
                <a:buChar char="Ø"/>
              </a:pPr>
              <a:r>
                <a:rPr lang="uk-UA" sz="1600" i="0" dirty="0">
                  <a:solidFill>
                    <a:srgbClr val="0B407F"/>
                  </a:solidFill>
                  <a:effectLst/>
                  <a:latin typeface="Montserrat" panose="00000500000000000000" pitchFamily="2" charset="-52"/>
                </a:rPr>
                <a:t>Втрати 2022 року становили 15–20 % через окупацію територій та руйнування судів.</a:t>
              </a:r>
            </a:p>
            <a:p>
              <a:pPr marL="285750" indent="-285750" algn="l" fontAlgn="base">
                <a:buFont typeface="Wingdings" panose="05000000000000000000" pitchFamily="2" charset="2"/>
                <a:buChar char="Ø"/>
              </a:pPr>
              <a:r>
                <a:rPr lang="uk-UA" sz="1600" i="0" dirty="0">
                  <a:solidFill>
                    <a:srgbClr val="0B407F"/>
                  </a:solidFill>
                  <a:effectLst/>
                  <a:latin typeface="Montserrat" panose="00000500000000000000" pitchFamily="2" charset="-52"/>
                </a:rPr>
                <a:t>17–30 % техніки підлягає списанню </a:t>
              </a:r>
              <a:r>
                <a:rPr lang="uk-UA" sz="1600" b="0" i="0" dirty="0">
                  <a:solidFill>
                    <a:srgbClr val="0B407F"/>
                  </a:solidFill>
                  <a:effectLst/>
                  <a:latin typeface="Montserrat" panose="00000500000000000000" pitchFamily="2" charset="-52"/>
                </a:rPr>
                <a:t>через фізичне зношення</a:t>
              </a:r>
              <a:r>
                <a:rPr lang="ru-RU" sz="1600" b="0" i="0" dirty="0">
                  <a:solidFill>
                    <a:srgbClr val="0B407F"/>
                  </a:solidFill>
                  <a:effectLst/>
                  <a:latin typeface="Montserrat" panose="00000500000000000000" pitchFamily="2" charset="-52"/>
                </a:rPr>
                <a:t>.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B45B10D-6EE3-4581-93AC-07069AF1C0C8}"/>
                </a:ext>
              </a:extLst>
            </p:cNvPr>
            <p:cNvSpPr txBox="1"/>
            <p:nvPr/>
          </p:nvSpPr>
          <p:spPr>
            <a:xfrm>
              <a:off x="7091485" y="4422710"/>
              <a:ext cx="4985018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 fontAlgn="base"/>
              <a:r>
                <a:rPr lang="uk-UA" sz="1600" b="1" i="0" dirty="0">
                  <a:solidFill>
                    <a:srgbClr val="0B407F"/>
                  </a:solidFill>
                  <a:effectLst/>
                  <a:latin typeface="Montserrat" panose="00000500000000000000" pitchFamily="2" charset="-52"/>
                </a:rPr>
                <a:t>Наслідки:</a:t>
              </a:r>
              <a:endParaRPr lang="uk-UA" sz="1600" b="0" i="0" dirty="0">
                <a:solidFill>
                  <a:srgbClr val="0B407F"/>
                </a:solidFill>
                <a:effectLst/>
                <a:latin typeface="Montserrat" panose="00000500000000000000" pitchFamily="2" charset="-52"/>
              </a:endParaRPr>
            </a:p>
            <a:p>
              <a:pPr marL="285750" indent="-285750" fontAlgn="base">
                <a:buFont typeface="Wingdings" panose="05000000000000000000" pitchFamily="2" charset="2"/>
                <a:buChar char="Ø"/>
              </a:pPr>
              <a:r>
                <a:rPr lang="uk-UA" sz="1600" i="0" dirty="0">
                  <a:solidFill>
                    <a:srgbClr val="0B407F"/>
                  </a:solidFill>
                  <a:effectLst/>
                  <a:latin typeface="Montserrat" panose="00000500000000000000" pitchFamily="2" charset="-52"/>
                </a:rPr>
                <a:t>Погіршення матеріально-технічної бази судової системи.</a:t>
              </a:r>
            </a:p>
            <a:p>
              <a:pPr marL="285750" indent="-285750" algn="just" fontAlgn="base">
                <a:buFont typeface="Wingdings" panose="05000000000000000000" pitchFamily="2" charset="2"/>
                <a:buChar char="Ø"/>
              </a:pPr>
              <a:r>
                <a:rPr lang="uk-UA" sz="1600" i="0" dirty="0">
                  <a:solidFill>
                    <a:srgbClr val="0B407F"/>
                  </a:solidFill>
                  <a:effectLst/>
                  <a:latin typeface="Montserrat" panose="00000500000000000000" pitchFamily="2" charset="-52"/>
                </a:rPr>
                <a:t>Зниження ефективності роботи судів і часті технічні </a:t>
              </a:r>
              <a:r>
                <a:rPr lang="uk-UA" sz="1600" i="0" dirty="0" err="1">
                  <a:solidFill>
                    <a:srgbClr val="0B407F"/>
                  </a:solidFill>
                  <a:effectLst/>
                  <a:latin typeface="Montserrat" panose="00000500000000000000" pitchFamily="2" charset="-52"/>
                </a:rPr>
                <a:t>збої</a:t>
              </a:r>
              <a:r>
                <a:rPr lang="uk-UA" sz="1600" i="0" dirty="0">
                  <a:solidFill>
                    <a:srgbClr val="0B407F"/>
                  </a:solidFill>
                  <a:effectLst/>
                  <a:latin typeface="Montserrat" panose="00000500000000000000" pitchFamily="2" charset="-52"/>
                </a:rPr>
                <a:t>.</a:t>
              </a:r>
            </a:p>
            <a:p>
              <a:pPr marL="285750" indent="-285750" algn="just" fontAlgn="base">
                <a:buFont typeface="Wingdings" panose="05000000000000000000" pitchFamily="2" charset="2"/>
                <a:buChar char="Ø"/>
              </a:pPr>
              <a:r>
                <a:rPr lang="uk-UA" sz="1600" i="0" dirty="0">
                  <a:solidFill>
                    <a:srgbClr val="0B407F"/>
                  </a:solidFill>
                  <a:effectLst/>
                  <a:latin typeface="Montserrat" panose="00000500000000000000" pitchFamily="2" charset="-52"/>
                </a:rPr>
                <a:t>Підвищені витрати на обслуговування застарілого обладнання.</a:t>
              </a:r>
            </a:p>
            <a:p>
              <a:pPr marL="285750" indent="-285750" algn="just" fontAlgn="base">
                <a:buFont typeface="Wingdings" panose="05000000000000000000" pitchFamily="2" charset="2"/>
                <a:buChar char="Ø"/>
              </a:pPr>
              <a:r>
                <a:rPr lang="uk-UA" sz="1600" i="0" dirty="0">
                  <a:solidFill>
                    <a:srgbClr val="0B407F"/>
                  </a:solidFill>
                  <a:effectLst/>
                  <a:latin typeface="Montserrat" panose="00000500000000000000" pitchFamily="2" charset="-52"/>
                </a:rPr>
                <a:t>Нагальна потреба у системному оновленні технічної </a:t>
              </a:r>
              <a:r>
                <a:rPr lang="uk-UA" sz="1600" b="0" i="0" dirty="0">
                  <a:solidFill>
                    <a:srgbClr val="0B407F"/>
                  </a:solidFill>
                  <a:effectLst/>
                  <a:latin typeface="Montserrat" panose="00000500000000000000" pitchFamily="2" charset="-52"/>
                </a:rPr>
                <a:t>інфраструктури судів.</a:t>
              </a:r>
            </a:p>
          </p:txBody>
        </p:sp>
        <p:sp>
          <p:nvSpPr>
            <p:cNvPr id="19" name="Стрілка: шеврон 18">
              <a:extLst>
                <a:ext uri="{FF2B5EF4-FFF2-40B4-BE49-F238E27FC236}">
                  <a16:creationId xmlns:a16="http://schemas.microsoft.com/office/drawing/2014/main" id="{A01A557A-1BDA-41A5-B9C5-37A378A02315}"/>
                </a:ext>
              </a:extLst>
            </p:cNvPr>
            <p:cNvSpPr/>
            <p:nvPr/>
          </p:nvSpPr>
          <p:spPr>
            <a:xfrm>
              <a:off x="6247423" y="5266308"/>
              <a:ext cx="844062" cy="677836"/>
            </a:xfrm>
            <a:prstGeom prst="chevron">
              <a:avLst>
                <a:gd name="adj" fmla="val 38223"/>
              </a:avLst>
            </a:prstGeom>
            <a:solidFill>
              <a:srgbClr val="F7CA22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5494812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трілка: п’ятикутник 1">
            <a:extLst>
              <a:ext uri="{FF2B5EF4-FFF2-40B4-BE49-F238E27FC236}">
                <a16:creationId xmlns:a16="http://schemas.microsoft.com/office/drawing/2014/main" id="{CDB8896C-7323-459A-AFF4-CADF7929CCC0}"/>
              </a:ext>
            </a:extLst>
          </p:cNvPr>
          <p:cNvSpPr/>
          <p:nvPr/>
        </p:nvSpPr>
        <p:spPr>
          <a:xfrm rot="5400000">
            <a:off x="5927145" y="-5150164"/>
            <a:ext cx="504825" cy="11016271"/>
          </a:xfrm>
          <a:prstGeom prst="homePlate">
            <a:avLst>
              <a:gd name="adj" fmla="val 3110"/>
            </a:avLst>
          </a:prstGeom>
          <a:solidFill>
            <a:srgbClr val="0B40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cap="small" dirty="0"/>
              <a:t>ВИСНОВКИ ТА РЕКОМЕНДАЦІЇ</a:t>
            </a:r>
          </a:p>
        </p:txBody>
      </p:sp>
      <p:sp>
        <p:nvSpPr>
          <p:cNvPr id="101" name="Прямокутник 100">
            <a:extLst>
              <a:ext uri="{FF2B5EF4-FFF2-40B4-BE49-F238E27FC236}">
                <a16:creationId xmlns:a16="http://schemas.microsoft.com/office/drawing/2014/main" id="{8E390CCD-6984-4893-B6D4-00F4348008E1}"/>
              </a:ext>
            </a:extLst>
          </p:cNvPr>
          <p:cNvSpPr/>
          <p:nvPr/>
        </p:nvSpPr>
        <p:spPr>
          <a:xfrm>
            <a:off x="671422" y="741906"/>
            <a:ext cx="48985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kumimoji="0" lang="uk-UA" altLang="ru-UA" sz="1800" b="1" i="0" u="none" strike="noStrike" cap="none" normalizeH="0" baseline="0" dirty="0">
                <a:ln>
                  <a:noFill/>
                </a:ln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ДСА України у 2023–2024 роках не забезпечила</a:t>
            </a:r>
            <a:r>
              <a:rPr lang="uk-UA" altLang="ru-UA" b="1" dirty="0">
                <a:solidFill>
                  <a:srgbClr val="0B407F"/>
                </a:solidFill>
                <a:latin typeface="Montserrat" panose="00000500000000000000" pitchFamily="2" charset="-52"/>
              </a:rPr>
              <a:t> </a:t>
            </a:r>
            <a:r>
              <a:rPr kumimoji="0" lang="uk-UA" altLang="ru-UA" sz="1800" b="1" i="0" u="none" strike="noStrike" cap="none" normalizeH="0" baseline="0" dirty="0">
                <a:ln>
                  <a:noFill/>
                </a:ln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ефективного функціонування</a:t>
            </a:r>
            <a:r>
              <a:rPr lang="uk-UA" altLang="ru-UA" b="1" dirty="0">
                <a:solidFill>
                  <a:srgbClr val="0B407F"/>
                </a:solidFill>
                <a:latin typeface="Montserrat" panose="00000500000000000000" pitchFamily="2" charset="-52"/>
              </a:rPr>
              <a:t> </a:t>
            </a:r>
            <a:r>
              <a:rPr kumimoji="0" lang="uk-UA" altLang="ru-UA" sz="1800" b="1" i="0" u="none" strike="noStrike" cap="none" normalizeH="0" baseline="0" dirty="0">
                <a:ln>
                  <a:noFill/>
                </a:ln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системи організаційного</a:t>
            </a:r>
            <a:r>
              <a:rPr lang="uk-UA" altLang="ru-UA" b="1" dirty="0">
                <a:solidFill>
                  <a:srgbClr val="0B407F"/>
                </a:solidFill>
                <a:latin typeface="Montserrat" panose="00000500000000000000" pitchFamily="2" charset="-52"/>
              </a:rPr>
              <a:t> </a:t>
            </a:r>
            <a:r>
              <a:rPr kumimoji="0" lang="uk-UA" altLang="ru-UA" sz="1800" b="1" i="0" u="none" strike="noStrike" cap="none" normalizeH="0" baseline="0" dirty="0">
                <a:ln>
                  <a:noFill/>
                </a:ln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та фінансового забезпечення судів. </a:t>
            </a:r>
          </a:p>
          <a:p>
            <a:pPr indent="360000" algn="just"/>
            <a:r>
              <a:rPr kumimoji="0" lang="uk-UA" altLang="ru-UA" sz="1800" b="0" i="0" u="none" strike="noStrike" cap="none" normalizeH="0" baseline="0" dirty="0">
                <a:ln>
                  <a:noFill/>
                </a:ln>
                <a:solidFill>
                  <a:srgbClr val="0B407F"/>
                </a:solidFill>
                <a:effectLst/>
                <a:latin typeface="Montserrat" panose="00000500000000000000" pitchFamily="2" charset="-52"/>
              </a:rPr>
              <a:t>Відсутність стратегічного бачення, чіткої вертикалі управління й належної координації призвела до дублювання функцій, неузгодженості рішень і нерівномірного забезпечення судів ресурсами.</a:t>
            </a:r>
            <a:endParaRPr kumimoji="0" lang="uk-UA" altLang="ru-UA" sz="2800" b="0" i="0" u="none" strike="noStrike" cap="none" normalizeH="0" baseline="0" dirty="0">
              <a:ln>
                <a:noFill/>
              </a:ln>
              <a:solidFill>
                <a:srgbClr val="0B407F"/>
              </a:solidFill>
              <a:effectLst/>
              <a:latin typeface="Montserrat" panose="00000500000000000000" pitchFamily="2" charset="-52"/>
            </a:endParaRPr>
          </a:p>
        </p:txBody>
      </p:sp>
      <p:sp>
        <p:nvSpPr>
          <p:cNvPr id="102" name="Прямокутник 101">
            <a:extLst>
              <a:ext uri="{FF2B5EF4-FFF2-40B4-BE49-F238E27FC236}">
                <a16:creationId xmlns:a16="http://schemas.microsoft.com/office/drawing/2014/main" id="{89E30D93-D178-436C-A3C8-1ED38F26B08F}"/>
              </a:ext>
            </a:extLst>
          </p:cNvPr>
          <p:cNvSpPr/>
          <p:nvPr/>
        </p:nvSpPr>
        <p:spPr>
          <a:xfrm>
            <a:off x="6263115" y="741906"/>
            <a:ext cx="54245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uk-UA" b="1" dirty="0">
                <a:solidFill>
                  <a:srgbClr val="0B407F"/>
                </a:solidFill>
                <a:latin typeface="Montserrat" panose="00000500000000000000" pitchFamily="2" charset="-52"/>
                <a:ea typeface="Aptos"/>
                <a:cs typeface="Times New Roman" panose="02020603050405020304" pitchFamily="18" charset="0"/>
              </a:rPr>
              <a:t>Рекомендації Рахункової палати </a:t>
            </a:r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  <a:ea typeface="Aptos"/>
                <a:cs typeface="Times New Roman" panose="02020603050405020304" pitchFamily="18" charset="0"/>
              </a:rPr>
              <a:t>спрямовані на розв’язання ключових проблем у діяльності ДСА України, зокрема:</a:t>
            </a:r>
            <a:endParaRPr lang="uk-UA" dirty="0">
              <a:solidFill>
                <a:srgbClr val="0B407F"/>
              </a:solidFill>
            </a:endParaRPr>
          </a:p>
        </p:txBody>
      </p:sp>
      <p:sp>
        <p:nvSpPr>
          <p:cNvPr id="112" name="Прямокутник 111">
            <a:extLst>
              <a:ext uri="{FF2B5EF4-FFF2-40B4-BE49-F238E27FC236}">
                <a16:creationId xmlns:a16="http://schemas.microsoft.com/office/drawing/2014/main" id="{EE6AA113-177E-480A-8603-81898118E03E}"/>
              </a:ext>
            </a:extLst>
          </p:cNvPr>
          <p:cNvSpPr/>
          <p:nvPr/>
        </p:nvSpPr>
        <p:spPr>
          <a:xfrm>
            <a:off x="6263115" y="1864170"/>
            <a:ext cx="5424578" cy="384720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indent="360000" algn="just">
              <a:spcAft>
                <a:spcPts val="600"/>
              </a:spcAft>
            </a:pPr>
            <a:r>
              <a:rPr lang="uk-UA" sz="1600" dirty="0">
                <a:solidFill>
                  <a:srgbClr val="0B407F"/>
                </a:solidFill>
                <a:latin typeface="Montserrat" panose="00000500000000000000" pitchFamily="2" charset="-52"/>
              </a:rPr>
              <a:t>розмежування стратегічних та операційно-виконавчих функцій ДСА України.</a:t>
            </a:r>
          </a:p>
          <a:p>
            <a:pPr indent="360000" algn="just">
              <a:spcAft>
                <a:spcPts val="600"/>
              </a:spcAft>
            </a:pPr>
            <a:r>
              <a:rPr lang="uk-UA" sz="1600" dirty="0">
                <a:solidFill>
                  <a:srgbClr val="0B407F"/>
                </a:solidFill>
                <a:latin typeface="Montserrat" panose="00000500000000000000" pitchFamily="2" charset="-52"/>
              </a:rPr>
              <a:t>удосконалення порядку взаємодії ДСА України із розпорядниками бюджетних коштів нижчого рівня;</a:t>
            </a:r>
          </a:p>
          <a:p>
            <a:pPr indent="360000" algn="just">
              <a:spcAft>
                <a:spcPts val="600"/>
              </a:spcAft>
            </a:pPr>
            <a:r>
              <a:rPr lang="uk-UA" sz="1600" dirty="0">
                <a:solidFill>
                  <a:srgbClr val="0B407F"/>
                </a:solidFill>
                <a:latin typeface="Montserrat" panose="00000500000000000000" pitchFamily="2" charset="-52"/>
              </a:rPr>
              <a:t>автоматизація обліку приміщень та засобів інформатизації місцевих і апеляційних судів;</a:t>
            </a:r>
          </a:p>
          <a:p>
            <a:pPr indent="360000" algn="just">
              <a:spcAft>
                <a:spcPts val="600"/>
              </a:spcAft>
            </a:pPr>
            <a:r>
              <a:rPr lang="uk-UA" sz="1600" dirty="0">
                <a:solidFill>
                  <a:srgbClr val="0B407F"/>
                </a:solidFill>
                <a:latin typeface="Montserrat" panose="00000500000000000000" pitchFamily="2" charset="-52"/>
              </a:rPr>
              <a:t>удосконалення нормативів фінансового, кадрового і матеріально-технічного забезпечення судів;</a:t>
            </a:r>
          </a:p>
          <a:p>
            <a:pPr indent="360000" algn="just">
              <a:spcAft>
                <a:spcPts val="600"/>
              </a:spcAft>
            </a:pPr>
            <a:r>
              <a:rPr lang="uk-UA" sz="1600" dirty="0">
                <a:solidFill>
                  <a:srgbClr val="0B407F"/>
                </a:solidFill>
                <a:latin typeface="Montserrat" panose="00000500000000000000" pitchFamily="2" charset="-52"/>
              </a:rPr>
              <a:t>впровадження довгострокового планування розвитку матеріально-технічної бази судів, спрямованого на поступове наближення до вимог ДБН.</a:t>
            </a:r>
          </a:p>
        </p:txBody>
      </p:sp>
      <p:grpSp>
        <p:nvGrpSpPr>
          <p:cNvPr id="115" name="Групувати 114">
            <a:extLst>
              <a:ext uri="{FF2B5EF4-FFF2-40B4-BE49-F238E27FC236}">
                <a16:creationId xmlns:a16="http://schemas.microsoft.com/office/drawing/2014/main" id="{EAF80E1D-6B83-40EF-B5AC-59C1EDFE899F}"/>
              </a:ext>
            </a:extLst>
          </p:cNvPr>
          <p:cNvGrpSpPr/>
          <p:nvPr/>
        </p:nvGrpSpPr>
        <p:grpSpPr>
          <a:xfrm>
            <a:off x="5776451" y="938947"/>
            <a:ext cx="358878" cy="806246"/>
            <a:chOff x="5801032" y="1759973"/>
            <a:chExt cx="358878" cy="806246"/>
          </a:xfrm>
          <a:solidFill>
            <a:srgbClr val="F7CA22"/>
          </a:solidFill>
        </p:grpSpPr>
        <p:sp>
          <p:nvSpPr>
            <p:cNvPr id="113" name="Стрілка: шеврон 112">
              <a:extLst>
                <a:ext uri="{FF2B5EF4-FFF2-40B4-BE49-F238E27FC236}">
                  <a16:creationId xmlns:a16="http://schemas.microsoft.com/office/drawing/2014/main" id="{4CFB1162-676F-49A4-B232-F42F11F066FB}"/>
                </a:ext>
              </a:extLst>
            </p:cNvPr>
            <p:cNvSpPr/>
            <p:nvPr/>
          </p:nvSpPr>
          <p:spPr>
            <a:xfrm>
              <a:off x="5801032" y="1759974"/>
              <a:ext cx="206478" cy="80624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  <p:sp>
          <p:nvSpPr>
            <p:cNvPr id="114" name="Стрілка: шеврон 113">
              <a:extLst>
                <a:ext uri="{FF2B5EF4-FFF2-40B4-BE49-F238E27FC236}">
                  <a16:creationId xmlns:a16="http://schemas.microsoft.com/office/drawing/2014/main" id="{66DA120F-A011-4580-8DD9-1810A058E263}"/>
                </a:ext>
              </a:extLst>
            </p:cNvPr>
            <p:cNvSpPr/>
            <p:nvPr/>
          </p:nvSpPr>
          <p:spPr>
            <a:xfrm>
              <a:off x="5953432" y="1759973"/>
              <a:ext cx="206478" cy="806245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>
                <a:solidFill>
                  <a:schemeClr val="tx1"/>
                </a:solidFill>
              </a:endParaRPr>
            </a:p>
          </p:txBody>
        </p:sp>
      </p:grpSp>
      <p:sp>
        <p:nvSpPr>
          <p:cNvPr id="116" name="Прямокутник 115">
            <a:extLst>
              <a:ext uri="{FF2B5EF4-FFF2-40B4-BE49-F238E27FC236}">
                <a16:creationId xmlns:a16="http://schemas.microsoft.com/office/drawing/2014/main" id="{AEC645D8-092E-4C5F-947D-A1231361BD11}"/>
              </a:ext>
            </a:extLst>
          </p:cNvPr>
          <p:cNvSpPr/>
          <p:nvPr/>
        </p:nvSpPr>
        <p:spPr>
          <a:xfrm>
            <a:off x="6359858" y="2025447"/>
            <a:ext cx="206478" cy="48310"/>
          </a:xfrm>
          <a:prstGeom prst="rect">
            <a:avLst/>
          </a:prstGeom>
          <a:solidFill>
            <a:srgbClr val="F7C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7" name="Прямокутник 116">
            <a:extLst>
              <a:ext uri="{FF2B5EF4-FFF2-40B4-BE49-F238E27FC236}">
                <a16:creationId xmlns:a16="http://schemas.microsoft.com/office/drawing/2014/main" id="{EAAC7D81-3ACE-4684-B58B-22F9AB31476C}"/>
              </a:ext>
            </a:extLst>
          </p:cNvPr>
          <p:cNvSpPr/>
          <p:nvPr/>
        </p:nvSpPr>
        <p:spPr>
          <a:xfrm>
            <a:off x="6359858" y="2605774"/>
            <a:ext cx="206478" cy="48310"/>
          </a:xfrm>
          <a:prstGeom prst="rect">
            <a:avLst/>
          </a:prstGeom>
          <a:solidFill>
            <a:srgbClr val="F7C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8" name="Прямокутник 117">
            <a:extLst>
              <a:ext uri="{FF2B5EF4-FFF2-40B4-BE49-F238E27FC236}">
                <a16:creationId xmlns:a16="http://schemas.microsoft.com/office/drawing/2014/main" id="{369E09C9-2B35-4D93-8A7B-5123BF5DA820}"/>
              </a:ext>
            </a:extLst>
          </p:cNvPr>
          <p:cNvSpPr/>
          <p:nvPr/>
        </p:nvSpPr>
        <p:spPr>
          <a:xfrm>
            <a:off x="6359858" y="3404845"/>
            <a:ext cx="206478" cy="48310"/>
          </a:xfrm>
          <a:prstGeom prst="rect">
            <a:avLst/>
          </a:prstGeom>
          <a:solidFill>
            <a:srgbClr val="F7C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0" name="Прямокутник 119">
            <a:extLst>
              <a:ext uri="{FF2B5EF4-FFF2-40B4-BE49-F238E27FC236}">
                <a16:creationId xmlns:a16="http://schemas.microsoft.com/office/drawing/2014/main" id="{900118B3-098F-4473-B125-BCAAFF627E6B}"/>
              </a:ext>
            </a:extLst>
          </p:cNvPr>
          <p:cNvSpPr/>
          <p:nvPr/>
        </p:nvSpPr>
        <p:spPr>
          <a:xfrm>
            <a:off x="6359858" y="3967207"/>
            <a:ext cx="206478" cy="48310"/>
          </a:xfrm>
          <a:prstGeom prst="rect">
            <a:avLst/>
          </a:prstGeom>
          <a:solidFill>
            <a:srgbClr val="F7C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22006F47-712F-4247-AC3F-9B96366FDE2E}"/>
              </a:ext>
            </a:extLst>
          </p:cNvPr>
          <p:cNvSpPr/>
          <p:nvPr/>
        </p:nvSpPr>
        <p:spPr>
          <a:xfrm>
            <a:off x="6359858" y="4789724"/>
            <a:ext cx="206478" cy="48310"/>
          </a:xfrm>
          <a:prstGeom prst="rect">
            <a:avLst/>
          </a:prstGeom>
          <a:solidFill>
            <a:srgbClr val="F7CA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1513353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845D41DC-23DA-4498-BDA5-3CB324DF1F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4311" y="155913"/>
            <a:ext cx="1537326" cy="42558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43E57EA-2C2B-4365-9AD9-C4B33A305E78}"/>
              </a:ext>
            </a:extLst>
          </p:cNvPr>
          <p:cNvSpPr txBox="1"/>
          <p:nvPr/>
        </p:nvSpPr>
        <p:spPr>
          <a:xfrm>
            <a:off x="1066985" y="258335"/>
            <a:ext cx="76424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cap="small" dirty="0">
                <a:solidFill>
                  <a:srgbClr val="0B407F"/>
                </a:solidFill>
                <a:latin typeface="Montserrat" panose="00000500000000000000" pitchFamily="2" charset="-52"/>
              </a:rPr>
              <a:t>Роль ДСА України в організаційному та фінансовому забезпеченні діяльності судів</a:t>
            </a:r>
          </a:p>
        </p:txBody>
      </p:sp>
      <p:sp>
        <p:nvSpPr>
          <p:cNvPr id="4" name="Прямокутник 3">
            <a:extLst>
              <a:ext uri="{FF2B5EF4-FFF2-40B4-BE49-F238E27FC236}">
                <a16:creationId xmlns:a16="http://schemas.microsoft.com/office/drawing/2014/main" id="{3F030334-3B0D-42E4-B85B-6762E5666A27}"/>
              </a:ext>
            </a:extLst>
          </p:cNvPr>
          <p:cNvSpPr/>
          <p:nvPr/>
        </p:nvSpPr>
        <p:spPr>
          <a:xfrm>
            <a:off x="696010" y="932103"/>
            <a:ext cx="1123562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>
              <a:spcAft>
                <a:spcPts val="0"/>
              </a:spcAft>
              <a:buSzPct val="163000"/>
            </a:pPr>
            <a:r>
              <a:rPr lang="uk-UA" b="1" dirty="0">
                <a:solidFill>
                  <a:srgbClr val="0B407F"/>
                </a:solidFill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</a:rPr>
              <a:t>ДСА України є державним органом у системі правосуддя, що здійснює організаційне та фінансове забезпечення діяльності </a:t>
            </a:r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</a:rPr>
              <a:t>місцевих і апеляційних судів, </a:t>
            </a:r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  <a:ea typeface="Yu Mincho" panose="02020400000000000000" pitchFamily="18" charset="-128"/>
                <a:cs typeface="Arial" panose="020B0604020202020204" pitchFamily="34" charset="0"/>
              </a:rPr>
              <a:t>головним розпорядником бюджетних коштів для судів, крім вищих спеціалізованих та Верховного Суду</a:t>
            </a:r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</a:rPr>
              <a:t>.</a:t>
            </a:r>
          </a:p>
          <a:p>
            <a:pPr indent="360000" algn="just">
              <a:spcAft>
                <a:spcPts val="0"/>
              </a:spcAft>
              <a:buSzPct val="163000"/>
            </a:pPr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  <a:ea typeface="Yu Mincho" panose="02020400000000000000" pitchFamily="18" charset="-128"/>
                <a:cs typeface="Arial" panose="020B0604020202020204" pitchFamily="34" charset="0"/>
              </a:rPr>
              <a:t>Окремі функції щодо організаційного забезпечення діяльності судів також реалізують інші органи судової влади.</a:t>
            </a:r>
          </a:p>
        </p:txBody>
      </p:sp>
      <p:grpSp>
        <p:nvGrpSpPr>
          <p:cNvPr id="43" name="Групувати 42">
            <a:extLst>
              <a:ext uri="{FF2B5EF4-FFF2-40B4-BE49-F238E27FC236}">
                <a16:creationId xmlns:a16="http://schemas.microsoft.com/office/drawing/2014/main" id="{7BC5CBF7-AF25-49DE-BA2F-D63C99854980}"/>
              </a:ext>
            </a:extLst>
          </p:cNvPr>
          <p:cNvGrpSpPr/>
          <p:nvPr/>
        </p:nvGrpSpPr>
        <p:grpSpPr>
          <a:xfrm>
            <a:off x="1836928" y="3109111"/>
            <a:ext cx="8518143" cy="3490554"/>
            <a:chOff x="2105160" y="1683723"/>
            <a:chExt cx="7981680" cy="3490554"/>
          </a:xfrm>
        </p:grpSpPr>
        <p:grpSp>
          <p:nvGrpSpPr>
            <p:cNvPr id="44" name="Групувати 43">
              <a:extLst>
                <a:ext uri="{FF2B5EF4-FFF2-40B4-BE49-F238E27FC236}">
                  <a16:creationId xmlns:a16="http://schemas.microsoft.com/office/drawing/2014/main" id="{815404F8-1911-4FEE-8EAC-002782E81072}"/>
                </a:ext>
              </a:extLst>
            </p:cNvPr>
            <p:cNvGrpSpPr/>
            <p:nvPr/>
          </p:nvGrpSpPr>
          <p:grpSpPr>
            <a:xfrm>
              <a:off x="5091652" y="2422324"/>
              <a:ext cx="2008696" cy="2013352"/>
              <a:chOff x="5182455" y="1786644"/>
              <a:chExt cx="2379980" cy="2379980"/>
            </a:xfrm>
          </p:grpSpPr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id="{ECB87536-B1C9-4BA5-AC3D-D287037F35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00883" y="1905072"/>
                <a:ext cx="2143125" cy="2143125"/>
              </a:xfrm>
              <a:prstGeom prst="rect">
                <a:avLst/>
              </a:prstGeom>
            </p:spPr>
          </p:pic>
          <p:sp>
            <p:nvSpPr>
              <p:cNvPr id="64" name="Полілінія: фігура 63">
                <a:extLst>
                  <a:ext uri="{FF2B5EF4-FFF2-40B4-BE49-F238E27FC236}">
                    <a16:creationId xmlns:a16="http://schemas.microsoft.com/office/drawing/2014/main" id="{C9312ECB-1835-4C9B-B978-DE2D626CD079}"/>
                  </a:ext>
                </a:extLst>
              </p:cNvPr>
              <p:cNvSpPr/>
              <p:nvPr/>
            </p:nvSpPr>
            <p:spPr>
              <a:xfrm>
                <a:off x="5182455" y="1786644"/>
                <a:ext cx="2379980" cy="2379980"/>
              </a:xfrm>
              <a:custGeom>
                <a:avLst/>
                <a:gdLst>
                  <a:gd name="connsiteX0" fmla="*/ 0 w 2379980"/>
                  <a:gd name="connsiteY0" fmla="*/ 1189990 h 2379980"/>
                  <a:gd name="connsiteX1" fmla="*/ 1189990 w 2379980"/>
                  <a:gd name="connsiteY1" fmla="*/ 0 h 2379980"/>
                  <a:gd name="connsiteX2" fmla="*/ 2379980 w 2379980"/>
                  <a:gd name="connsiteY2" fmla="*/ 1189990 h 2379980"/>
                  <a:gd name="connsiteX3" fmla="*/ 1189990 w 2379980"/>
                  <a:gd name="connsiteY3" fmla="*/ 2379980 h 2379980"/>
                  <a:gd name="connsiteX4" fmla="*/ 0 w 2379980"/>
                  <a:gd name="connsiteY4" fmla="*/ 1189990 h 2379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79980" h="2379980">
                    <a:moveTo>
                      <a:pt x="0" y="1189990"/>
                    </a:moveTo>
                    <a:cubicBezTo>
                      <a:pt x="0" y="532777"/>
                      <a:pt x="532777" y="0"/>
                      <a:pt x="1189990" y="0"/>
                    </a:cubicBezTo>
                    <a:cubicBezTo>
                      <a:pt x="1847203" y="0"/>
                      <a:pt x="2379980" y="532777"/>
                      <a:pt x="2379980" y="1189990"/>
                    </a:cubicBezTo>
                    <a:cubicBezTo>
                      <a:pt x="2379980" y="1847203"/>
                      <a:pt x="1847203" y="2379980"/>
                      <a:pt x="1189990" y="2379980"/>
                    </a:cubicBezTo>
                    <a:cubicBezTo>
                      <a:pt x="532777" y="2379980"/>
                      <a:pt x="0" y="1847203"/>
                      <a:pt x="0" y="1189990"/>
                    </a:cubicBezTo>
                    <a:close/>
                  </a:path>
                </a:pathLst>
              </a:custGeom>
              <a:solidFill>
                <a:schemeClr val="lt1">
                  <a:alpha val="0"/>
                </a:schemeClr>
              </a:solidFill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377750" tIns="377750" rIns="377750" bIns="377750" numCol="1" spcCol="1270" anchor="ctr" anchorCtr="0">
                <a:noAutofit/>
              </a:bodyPr>
              <a:lstStyle/>
              <a:p>
                <a:pPr marL="0" lvl="0" indent="0" algn="ctr" defTabSz="2044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endParaRPr lang="ru-UA" sz="1100" kern="1200"/>
              </a:p>
            </p:txBody>
          </p:sp>
        </p:grpSp>
        <p:sp>
          <p:nvSpPr>
            <p:cNvPr id="45" name="Полілінія: фігура 44">
              <a:extLst>
                <a:ext uri="{FF2B5EF4-FFF2-40B4-BE49-F238E27FC236}">
                  <a16:creationId xmlns:a16="http://schemas.microsoft.com/office/drawing/2014/main" id="{56CF94BD-E273-411F-8F62-2831759DECF9}"/>
                </a:ext>
              </a:extLst>
            </p:cNvPr>
            <p:cNvSpPr/>
            <p:nvPr/>
          </p:nvSpPr>
          <p:spPr>
            <a:xfrm>
              <a:off x="2105160" y="2932814"/>
              <a:ext cx="2387009" cy="992372"/>
            </a:xfrm>
            <a:custGeom>
              <a:avLst/>
              <a:gdLst>
                <a:gd name="connsiteX0" fmla="*/ 0 w 2260981"/>
                <a:gd name="connsiteY0" fmla="*/ 180878 h 1808784"/>
                <a:gd name="connsiteX1" fmla="*/ 180878 w 2260981"/>
                <a:gd name="connsiteY1" fmla="*/ 0 h 1808784"/>
                <a:gd name="connsiteX2" fmla="*/ 2080103 w 2260981"/>
                <a:gd name="connsiteY2" fmla="*/ 0 h 1808784"/>
                <a:gd name="connsiteX3" fmla="*/ 2260981 w 2260981"/>
                <a:gd name="connsiteY3" fmla="*/ 180878 h 1808784"/>
                <a:gd name="connsiteX4" fmla="*/ 2260981 w 2260981"/>
                <a:gd name="connsiteY4" fmla="*/ 1627906 h 1808784"/>
                <a:gd name="connsiteX5" fmla="*/ 2080103 w 2260981"/>
                <a:gd name="connsiteY5" fmla="*/ 1808784 h 1808784"/>
                <a:gd name="connsiteX6" fmla="*/ 180878 w 2260981"/>
                <a:gd name="connsiteY6" fmla="*/ 1808784 h 1808784"/>
                <a:gd name="connsiteX7" fmla="*/ 0 w 2260981"/>
                <a:gd name="connsiteY7" fmla="*/ 1627906 h 1808784"/>
                <a:gd name="connsiteX8" fmla="*/ 0 w 2260981"/>
                <a:gd name="connsiteY8" fmla="*/ 180878 h 180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0981" h="1808784">
                  <a:moveTo>
                    <a:pt x="0" y="180878"/>
                  </a:moveTo>
                  <a:cubicBezTo>
                    <a:pt x="0" y="80982"/>
                    <a:pt x="80982" y="0"/>
                    <a:pt x="180878" y="0"/>
                  </a:cubicBezTo>
                  <a:lnTo>
                    <a:pt x="2080103" y="0"/>
                  </a:lnTo>
                  <a:cubicBezTo>
                    <a:pt x="2179999" y="0"/>
                    <a:pt x="2260981" y="80982"/>
                    <a:pt x="2260981" y="180878"/>
                  </a:cubicBezTo>
                  <a:lnTo>
                    <a:pt x="2260981" y="1627906"/>
                  </a:lnTo>
                  <a:cubicBezTo>
                    <a:pt x="2260981" y="1727802"/>
                    <a:pt x="2179999" y="1808784"/>
                    <a:pt x="2080103" y="1808784"/>
                  </a:cubicBezTo>
                  <a:lnTo>
                    <a:pt x="180878" y="1808784"/>
                  </a:lnTo>
                  <a:cubicBezTo>
                    <a:pt x="80982" y="1808784"/>
                    <a:pt x="0" y="1727802"/>
                    <a:pt x="0" y="1627906"/>
                  </a:cubicBezTo>
                  <a:lnTo>
                    <a:pt x="0" y="180878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57752" tIns="157752" rIns="157752" bIns="157752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200" b="1" kern="1200" dirty="0" err="1">
                  <a:solidFill>
                    <a:srgbClr val="0B407F"/>
                  </a:solidFill>
                  <a:latin typeface="Montserrat" panose="00000500000000000000" pitchFamily="2" charset="-52"/>
                </a:rPr>
                <a:t>Проєкти</a:t>
              </a:r>
              <a:r>
                <a:rPr lang="uk-UA" sz="1200" b="1" kern="1200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 нормативів </a:t>
              </a:r>
              <a:r>
                <a:rPr lang="ru-RU" sz="1200" b="1" kern="1200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кадрового, </a:t>
              </a:r>
              <a:r>
                <a:rPr lang="uk-UA" sz="1200" b="1" kern="1200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фінансового, матеріально-технічного та іншого забезпечення судів</a:t>
              </a:r>
            </a:p>
          </p:txBody>
        </p:sp>
        <p:sp>
          <p:nvSpPr>
            <p:cNvPr id="46" name="Полілінія: фігура 45">
              <a:extLst>
                <a:ext uri="{FF2B5EF4-FFF2-40B4-BE49-F238E27FC236}">
                  <a16:creationId xmlns:a16="http://schemas.microsoft.com/office/drawing/2014/main" id="{C4C09786-11F1-4451-8B7F-860652B39ADB}"/>
                </a:ext>
              </a:extLst>
            </p:cNvPr>
            <p:cNvSpPr/>
            <p:nvPr/>
          </p:nvSpPr>
          <p:spPr>
            <a:xfrm>
              <a:off x="2105160" y="1683723"/>
              <a:ext cx="2387009" cy="992372"/>
            </a:xfrm>
            <a:custGeom>
              <a:avLst/>
              <a:gdLst>
                <a:gd name="connsiteX0" fmla="*/ 0 w 2260981"/>
                <a:gd name="connsiteY0" fmla="*/ 180878 h 1808784"/>
                <a:gd name="connsiteX1" fmla="*/ 180878 w 2260981"/>
                <a:gd name="connsiteY1" fmla="*/ 0 h 1808784"/>
                <a:gd name="connsiteX2" fmla="*/ 2080103 w 2260981"/>
                <a:gd name="connsiteY2" fmla="*/ 0 h 1808784"/>
                <a:gd name="connsiteX3" fmla="*/ 2260981 w 2260981"/>
                <a:gd name="connsiteY3" fmla="*/ 180878 h 1808784"/>
                <a:gd name="connsiteX4" fmla="*/ 2260981 w 2260981"/>
                <a:gd name="connsiteY4" fmla="*/ 1627906 h 1808784"/>
                <a:gd name="connsiteX5" fmla="*/ 2080103 w 2260981"/>
                <a:gd name="connsiteY5" fmla="*/ 1808784 h 1808784"/>
                <a:gd name="connsiteX6" fmla="*/ 180878 w 2260981"/>
                <a:gd name="connsiteY6" fmla="*/ 1808784 h 1808784"/>
                <a:gd name="connsiteX7" fmla="*/ 0 w 2260981"/>
                <a:gd name="connsiteY7" fmla="*/ 1627906 h 1808784"/>
                <a:gd name="connsiteX8" fmla="*/ 0 w 2260981"/>
                <a:gd name="connsiteY8" fmla="*/ 180878 h 180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0981" h="1808784">
                  <a:moveTo>
                    <a:pt x="0" y="180878"/>
                  </a:moveTo>
                  <a:cubicBezTo>
                    <a:pt x="0" y="80982"/>
                    <a:pt x="80982" y="0"/>
                    <a:pt x="180878" y="0"/>
                  </a:cubicBezTo>
                  <a:lnTo>
                    <a:pt x="2080103" y="0"/>
                  </a:lnTo>
                  <a:cubicBezTo>
                    <a:pt x="2179999" y="0"/>
                    <a:pt x="2260981" y="80982"/>
                    <a:pt x="2260981" y="180878"/>
                  </a:cubicBezTo>
                  <a:lnTo>
                    <a:pt x="2260981" y="1627906"/>
                  </a:lnTo>
                  <a:cubicBezTo>
                    <a:pt x="2260981" y="1727802"/>
                    <a:pt x="2179999" y="1808784"/>
                    <a:pt x="2080103" y="1808784"/>
                  </a:cubicBezTo>
                  <a:lnTo>
                    <a:pt x="180878" y="1808784"/>
                  </a:lnTo>
                  <a:cubicBezTo>
                    <a:pt x="80982" y="1808784"/>
                    <a:pt x="0" y="1727802"/>
                    <a:pt x="0" y="1627906"/>
                  </a:cubicBezTo>
                  <a:lnTo>
                    <a:pt x="0" y="180878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57752" tIns="157752" rIns="157752" bIns="157752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100" b="1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Фінансове забезпечення місцевих та апеляційних судів</a:t>
              </a:r>
              <a:endParaRPr lang="uk-UA" sz="1100" b="1" kern="1200" dirty="0">
                <a:solidFill>
                  <a:srgbClr val="0B407F"/>
                </a:solidFill>
                <a:latin typeface="Montserrat" panose="00000500000000000000" pitchFamily="2" charset="-52"/>
              </a:endParaRPr>
            </a:p>
          </p:txBody>
        </p:sp>
        <p:sp>
          <p:nvSpPr>
            <p:cNvPr id="47" name="Полілінія: фігура 46">
              <a:extLst>
                <a:ext uri="{FF2B5EF4-FFF2-40B4-BE49-F238E27FC236}">
                  <a16:creationId xmlns:a16="http://schemas.microsoft.com/office/drawing/2014/main" id="{CF54F6F5-D6A5-4622-B888-FF911A9922E5}"/>
                </a:ext>
              </a:extLst>
            </p:cNvPr>
            <p:cNvSpPr/>
            <p:nvPr/>
          </p:nvSpPr>
          <p:spPr>
            <a:xfrm>
              <a:off x="2105160" y="4181905"/>
              <a:ext cx="2387009" cy="992372"/>
            </a:xfrm>
            <a:custGeom>
              <a:avLst/>
              <a:gdLst>
                <a:gd name="connsiteX0" fmla="*/ 0 w 2260981"/>
                <a:gd name="connsiteY0" fmla="*/ 180878 h 1808784"/>
                <a:gd name="connsiteX1" fmla="*/ 180878 w 2260981"/>
                <a:gd name="connsiteY1" fmla="*/ 0 h 1808784"/>
                <a:gd name="connsiteX2" fmla="*/ 2080103 w 2260981"/>
                <a:gd name="connsiteY2" fmla="*/ 0 h 1808784"/>
                <a:gd name="connsiteX3" fmla="*/ 2260981 w 2260981"/>
                <a:gd name="connsiteY3" fmla="*/ 180878 h 1808784"/>
                <a:gd name="connsiteX4" fmla="*/ 2260981 w 2260981"/>
                <a:gd name="connsiteY4" fmla="*/ 1627906 h 1808784"/>
                <a:gd name="connsiteX5" fmla="*/ 2080103 w 2260981"/>
                <a:gd name="connsiteY5" fmla="*/ 1808784 h 1808784"/>
                <a:gd name="connsiteX6" fmla="*/ 180878 w 2260981"/>
                <a:gd name="connsiteY6" fmla="*/ 1808784 h 1808784"/>
                <a:gd name="connsiteX7" fmla="*/ 0 w 2260981"/>
                <a:gd name="connsiteY7" fmla="*/ 1627906 h 1808784"/>
                <a:gd name="connsiteX8" fmla="*/ 0 w 2260981"/>
                <a:gd name="connsiteY8" fmla="*/ 180878 h 180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0981" h="1808784">
                  <a:moveTo>
                    <a:pt x="0" y="180878"/>
                  </a:moveTo>
                  <a:cubicBezTo>
                    <a:pt x="0" y="80982"/>
                    <a:pt x="80982" y="0"/>
                    <a:pt x="180878" y="0"/>
                  </a:cubicBezTo>
                  <a:lnTo>
                    <a:pt x="2080103" y="0"/>
                  </a:lnTo>
                  <a:cubicBezTo>
                    <a:pt x="2179999" y="0"/>
                    <a:pt x="2260981" y="80982"/>
                    <a:pt x="2260981" y="180878"/>
                  </a:cubicBezTo>
                  <a:lnTo>
                    <a:pt x="2260981" y="1627906"/>
                  </a:lnTo>
                  <a:cubicBezTo>
                    <a:pt x="2260981" y="1727802"/>
                    <a:pt x="2179999" y="1808784"/>
                    <a:pt x="2080103" y="1808784"/>
                  </a:cubicBezTo>
                  <a:lnTo>
                    <a:pt x="180878" y="1808784"/>
                  </a:lnTo>
                  <a:cubicBezTo>
                    <a:pt x="80982" y="1808784"/>
                    <a:pt x="0" y="1727802"/>
                    <a:pt x="0" y="1627906"/>
                  </a:cubicBezTo>
                  <a:lnTo>
                    <a:pt x="0" y="180878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57752" tIns="157752" rIns="157752" bIns="157752" numCol="1" spcCol="1270" anchor="ctr" anchorCtr="0">
              <a:noAutofit/>
            </a:bodyPr>
            <a:lstStyle/>
            <a:p>
              <a:pPr lvl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1200" b="1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Затверджує структуру і штатну чисельність апаратів апеляційних судів </a:t>
              </a:r>
            </a:p>
          </p:txBody>
        </p:sp>
        <p:sp>
          <p:nvSpPr>
            <p:cNvPr id="48" name="Полілінія: фігура 47">
              <a:extLst>
                <a:ext uri="{FF2B5EF4-FFF2-40B4-BE49-F238E27FC236}">
                  <a16:creationId xmlns:a16="http://schemas.microsoft.com/office/drawing/2014/main" id="{8E848DF7-3BB2-4636-B75C-85173AB5ADBF}"/>
                </a:ext>
              </a:extLst>
            </p:cNvPr>
            <p:cNvSpPr/>
            <p:nvPr/>
          </p:nvSpPr>
          <p:spPr>
            <a:xfrm>
              <a:off x="7699831" y="2932814"/>
              <a:ext cx="2387009" cy="992372"/>
            </a:xfrm>
            <a:custGeom>
              <a:avLst/>
              <a:gdLst>
                <a:gd name="connsiteX0" fmla="*/ 0 w 2260981"/>
                <a:gd name="connsiteY0" fmla="*/ 180878 h 1808784"/>
                <a:gd name="connsiteX1" fmla="*/ 180878 w 2260981"/>
                <a:gd name="connsiteY1" fmla="*/ 0 h 1808784"/>
                <a:gd name="connsiteX2" fmla="*/ 2080103 w 2260981"/>
                <a:gd name="connsiteY2" fmla="*/ 0 h 1808784"/>
                <a:gd name="connsiteX3" fmla="*/ 2260981 w 2260981"/>
                <a:gd name="connsiteY3" fmla="*/ 180878 h 1808784"/>
                <a:gd name="connsiteX4" fmla="*/ 2260981 w 2260981"/>
                <a:gd name="connsiteY4" fmla="*/ 1627906 h 1808784"/>
                <a:gd name="connsiteX5" fmla="*/ 2080103 w 2260981"/>
                <a:gd name="connsiteY5" fmla="*/ 1808784 h 1808784"/>
                <a:gd name="connsiteX6" fmla="*/ 180878 w 2260981"/>
                <a:gd name="connsiteY6" fmla="*/ 1808784 h 1808784"/>
                <a:gd name="connsiteX7" fmla="*/ 0 w 2260981"/>
                <a:gd name="connsiteY7" fmla="*/ 1627906 h 1808784"/>
                <a:gd name="connsiteX8" fmla="*/ 0 w 2260981"/>
                <a:gd name="connsiteY8" fmla="*/ 180878 h 180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0981" h="1808784">
                  <a:moveTo>
                    <a:pt x="0" y="180878"/>
                  </a:moveTo>
                  <a:cubicBezTo>
                    <a:pt x="0" y="80982"/>
                    <a:pt x="80982" y="0"/>
                    <a:pt x="180878" y="0"/>
                  </a:cubicBezTo>
                  <a:lnTo>
                    <a:pt x="2080103" y="0"/>
                  </a:lnTo>
                  <a:cubicBezTo>
                    <a:pt x="2179999" y="0"/>
                    <a:pt x="2260981" y="80982"/>
                    <a:pt x="2260981" y="180878"/>
                  </a:cubicBezTo>
                  <a:lnTo>
                    <a:pt x="2260981" y="1627906"/>
                  </a:lnTo>
                  <a:cubicBezTo>
                    <a:pt x="2260981" y="1727802"/>
                    <a:pt x="2179999" y="1808784"/>
                    <a:pt x="2080103" y="1808784"/>
                  </a:cubicBezTo>
                  <a:lnTo>
                    <a:pt x="180878" y="1808784"/>
                  </a:lnTo>
                  <a:cubicBezTo>
                    <a:pt x="80982" y="1808784"/>
                    <a:pt x="0" y="1727802"/>
                    <a:pt x="0" y="1627906"/>
                  </a:cubicBezTo>
                  <a:lnTo>
                    <a:pt x="0" y="180878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57752" tIns="157752" rIns="157752" bIns="157752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200" b="1" kern="1200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Консультативний висновок щодо</a:t>
              </a:r>
              <a:r>
                <a:rPr lang="ru-RU" sz="1200" b="1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/>
              </a:r>
              <a:br>
                <a:rPr lang="ru-RU" sz="1200" b="1" dirty="0">
                  <a:solidFill>
                    <a:srgbClr val="0B407F"/>
                  </a:solidFill>
                  <a:latin typeface="Montserrat" panose="00000500000000000000" pitchFamily="2" charset="-52"/>
                </a:rPr>
              </a:br>
              <a:r>
                <a:rPr lang="uk-UA" sz="1200" b="1" kern="1200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кількості</a:t>
              </a:r>
              <a:r>
                <a:rPr lang="ru-RU" sz="1200" b="1" kern="1200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 </a:t>
              </a:r>
              <a:r>
                <a:rPr lang="uk-UA" sz="1200" b="1" kern="1200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суддів</a:t>
              </a:r>
            </a:p>
          </p:txBody>
        </p:sp>
        <p:sp>
          <p:nvSpPr>
            <p:cNvPr id="49" name="Полілінія: фігура 48">
              <a:extLst>
                <a:ext uri="{FF2B5EF4-FFF2-40B4-BE49-F238E27FC236}">
                  <a16:creationId xmlns:a16="http://schemas.microsoft.com/office/drawing/2014/main" id="{D63F67C4-4FE2-415C-B974-722B097C7949}"/>
                </a:ext>
              </a:extLst>
            </p:cNvPr>
            <p:cNvSpPr/>
            <p:nvPr/>
          </p:nvSpPr>
          <p:spPr>
            <a:xfrm>
              <a:off x="7699830" y="4181905"/>
              <a:ext cx="2387009" cy="992372"/>
            </a:xfrm>
            <a:custGeom>
              <a:avLst/>
              <a:gdLst>
                <a:gd name="connsiteX0" fmla="*/ 0 w 2260981"/>
                <a:gd name="connsiteY0" fmla="*/ 180878 h 1808784"/>
                <a:gd name="connsiteX1" fmla="*/ 180878 w 2260981"/>
                <a:gd name="connsiteY1" fmla="*/ 0 h 1808784"/>
                <a:gd name="connsiteX2" fmla="*/ 2080103 w 2260981"/>
                <a:gd name="connsiteY2" fmla="*/ 0 h 1808784"/>
                <a:gd name="connsiteX3" fmla="*/ 2260981 w 2260981"/>
                <a:gd name="connsiteY3" fmla="*/ 180878 h 1808784"/>
                <a:gd name="connsiteX4" fmla="*/ 2260981 w 2260981"/>
                <a:gd name="connsiteY4" fmla="*/ 1627906 h 1808784"/>
                <a:gd name="connsiteX5" fmla="*/ 2080103 w 2260981"/>
                <a:gd name="connsiteY5" fmla="*/ 1808784 h 1808784"/>
                <a:gd name="connsiteX6" fmla="*/ 180878 w 2260981"/>
                <a:gd name="connsiteY6" fmla="*/ 1808784 h 1808784"/>
                <a:gd name="connsiteX7" fmla="*/ 0 w 2260981"/>
                <a:gd name="connsiteY7" fmla="*/ 1627906 h 1808784"/>
                <a:gd name="connsiteX8" fmla="*/ 0 w 2260981"/>
                <a:gd name="connsiteY8" fmla="*/ 180878 h 180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0981" h="1808784">
                  <a:moveTo>
                    <a:pt x="0" y="180878"/>
                  </a:moveTo>
                  <a:cubicBezTo>
                    <a:pt x="0" y="80982"/>
                    <a:pt x="80982" y="0"/>
                    <a:pt x="180878" y="0"/>
                  </a:cubicBezTo>
                  <a:lnTo>
                    <a:pt x="2080103" y="0"/>
                  </a:lnTo>
                  <a:cubicBezTo>
                    <a:pt x="2179999" y="0"/>
                    <a:pt x="2260981" y="80982"/>
                    <a:pt x="2260981" y="180878"/>
                  </a:cubicBezTo>
                  <a:lnTo>
                    <a:pt x="2260981" y="1627906"/>
                  </a:lnTo>
                  <a:cubicBezTo>
                    <a:pt x="2260981" y="1727802"/>
                    <a:pt x="2179999" y="1808784"/>
                    <a:pt x="2080103" y="1808784"/>
                  </a:cubicBezTo>
                  <a:lnTo>
                    <a:pt x="180878" y="1808784"/>
                  </a:lnTo>
                  <a:cubicBezTo>
                    <a:pt x="80982" y="1808784"/>
                    <a:pt x="0" y="1727802"/>
                    <a:pt x="0" y="1627906"/>
                  </a:cubicBezTo>
                  <a:lnTo>
                    <a:pt x="0" y="180878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57752" tIns="157752" rIns="157752" bIns="157752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200" b="1" kern="1200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Комп</a:t>
              </a:r>
              <a:r>
                <a:rPr lang="en-US" sz="1200" b="1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’</a:t>
              </a:r>
              <a:r>
                <a:rPr lang="uk-UA" sz="1200" b="1" kern="1200" dirty="0" err="1">
                  <a:solidFill>
                    <a:srgbClr val="0B407F"/>
                  </a:solidFill>
                  <a:latin typeface="Montserrat" panose="00000500000000000000" pitchFamily="2" charset="-52"/>
                </a:rPr>
                <a:t>ютеризація</a:t>
              </a:r>
              <a:r>
                <a:rPr lang="uk-UA" sz="1200" b="1" kern="1200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 судів</a:t>
              </a:r>
            </a:p>
          </p:txBody>
        </p:sp>
        <p:sp>
          <p:nvSpPr>
            <p:cNvPr id="50" name="Полілінія: фігура 49">
              <a:extLst>
                <a:ext uri="{FF2B5EF4-FFF2-40B4-BE49-F238E27FC236}">
                  <a16:creationId xmlns:a16="http://schemas.microsoft.com/office/drawing/2014/main" id="{B9E56D96-4CE5-4599-962D-BAE7F44F55FF}"/>
                </a:ext>
              </a:extLst>
            </p:cNvPr>
            <p:cNvSpPr/>
            <p:nvPr/>
          </p:nvSpPr>
          <p:spPr>
            <a:xfrm>
              <a:off x="7699831" y="1683723"/>
              <a:ext cx="2387009" cy="992372"/>
            </a:xfrm>
            <a:custGeom>
              <a:avLst/>
              <a:gdLst>
                <a:gd name="connsiteX0" fmla="*/ 0 w 2260981"/>
                <a:gd name="connsiteY0" fmla="*/ 180878 h 1808784"/>
                <a:gd name="connsiteX1" fmla="*/ 180878 w 2260981"/>
                <a:gd name="connsiteY1" fmla="*/ 0 h 1808784"/>
                <a:gd name="connsiteX2" fmla="*/ 2080103 w 2260981"/>
                <a:gd name="connsiteY2" fmla="*/ 0 h 1808784"/>
                <a:gd name="connsiteX3" fmla="*/ 2260981 w 2260981"/>
                <a:gd name="connsiteY3" fmla="*/ 180878 h 1808784"/>
                <a:gd name="connsiteX4" fmla="*/ 2260981 w 2260981"/>
                <a:gd name="connsiteY4" fmla="*/ 1627906 h 1808784"/>
                <a:gd name="connsiteX5" fmla="*/ 2080103 w 2260981"/>
                <a:gd name="connsiteY5" fmla="*/ 1808784 h 1808784"/>
                <a:gd name="connsiteX6" fmla="*/ 180878 w 2260981"/>
                <a:gd name="connsiteY6" fmla="*/ 1808784 h 1808784"/>
                <a:gd name="connsiteX7" fmla="*/ 0 w 2260981"/>
                <a:gd name="connsiteY7" fmla="*/ 1627906 h 1808784"/>
                <a:gd name="connsiteX8" fmla="*/ 0 w 2260981"/>
                <a:gd name="connsiteY8" fmla="*/ 180878 h 18087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60981" h="1808784">
                  <a:moveTo>
                    <a:pt x="0" y="180878"/>
                  </a:moveTo>
                  <a:cubicBezTo>
                    <a:pt x="0" y="80982"/>
                    <a:pt x="80982" y="0"/>
                    <a:pt x="180878" y="0"/>
                  </a:cubicBezTo>
                  <a:lnTo>
                    <a:pt x="2080103" y="0"/>
                  </a:lnTo>
                  <a:cubicBezTo>
                    <a:pt x="2179999" y="0"/>
                    <a:pt x="2260981" y="80982"/>
                    <a:pt x="2260981" y="180878"/>
                  </a:cubicBezTo>
                  <a:lnTo>
                    <a:pt x="2260981" y="1627906"/>
                  </a:lnTo>
                  <a:cubicBezTo>
                    <a:pt x="2260981" y="1727802"/>
                    <a:pt x="2179999" y="1808784"/>
                    <a:pt x="2080103" y="1808784"/>
                  </a:cubicBezTo>
                  <a:lnTo>
                    <a:pt x="180878" y="1808784"/>
                  </a:lnTo>
                  <a:cubicBezTo>
                    <a:pt x="80982" y="1808784"/>
                    <a:pt x="0" y="1727802"/>
                    <a:pt x="0" y="1627906"/>
                  </a:cubicBezTo>
                  <a:lnTo>
                    <a:pt x="0" y="180878"/>
                  </a:lnTo>
                  <a:close/>
                </a:path>
              </a:pathLst>
            </a:cu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57752" tIns="157752" rIns="157752" bIns="157752" numCol="1" spcCol="1270" anchor="ctr" anchorCtr="0">
              <a:noAutofit/>
            </a:bodyPr>
            <a:lstStyle/>
            <a:p>
              <a:pPr marL="0" lvl="0" indent="0" algn="ctr" defTabSz="2444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1200" b="1" kern="1200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Належні умови діяльності місцевих і апеляційних судів</a:t>
              </a:r>
            </a:p>
          </p:txBody>
        </p:sp>
        <p:cxnSp>
          <p:nvCxnSpPr>
            <p:cNvPr id="51" name="Сполучна лінія: уступом 50">
              <a:extLst>
                <a:ext uri="{FF2B5EF4-FFF2-40B4-BE49-F238E27FC236}">
                  <a16:creationId xmlns:a16="http://schemas.microsoft.com/office/drawing/2014/main" id="{5EDD38D7-9F98-4753-801C-7D482EE2990F}"/>
                </a:ext>
              </a:extLst>
            </p:cNvPr>
            <p:cNvCxnSpPr>
              <a:cxnSpLocks/>
              <a:stCxn id="64" idx="2"/>
            </p:cNvCxnSpPr>
            <p:nvPr/>
          </p:nvCxnSpPr>
          <p:spPr>
            <a:xfrm flipV="1">
              <a:off x="7100348" y="2179909"/>
              <a:ext cx="306498" cy="1249091"/>
            </a:xfrm>
            <a:prstGeom prst="bentConnector2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 зі стрілкою 51">
              <a:extLst>
                <a:ext uri="{FF2B5EF4-FFF2-40B4-BE49-F238E27FC236}">
                  <a16:creationId xmlns:a16="http://schemas.microsoft.com/office/drawing/2014/main" id="{3A82D060-AD20-4930-9EA8-EEB39246CA5D}"/>
                </a:ext>
              </a:extLst>
            </p:cNvPr>
            <p:cNvCxnSpPr>
              <a:cxnSpLocks/>
            </p:cNvCxnSpPr>
            <p:nvPr/>
          </p:nvCxnSpPr>
          <p:spPr>
            <a:xfrm>
              <a:off x="7406846" y="2179909"/>
              <a:ext cx="2929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 зі стрілкою 52">
              <a:extLst>
                <a:ext uri="{FF2B5EF4-FFF2-40B4-BE49-F238E27FC236}">
                  <a16:creationId xmlns:a16="http://schemas.microsoft.com/office/drawing/2014/main" id="{BCAD9B01-608A-4650-8629-CB0EC4F7C723}"/>
                </a:ext>
              </a:extLst>
            </p:cNvPr>
            <p:cNvCxnSpPr>
              <a:stCxn id="64" idx="2"/>
            </p:cNvCxnSpPr>
            <p:nvPr/>
          </p:nvCxnSpPr>
          <p:spPr>
            <a:xfrm>
              <a:off x="7100348" y="3429000"/>
              <a:ext cx="612997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Сполучна лінія: уступом 53">
              <a:extLst>
                <a:ext uri="{FF2B5EF4-FFF2-40B4-BE49-F238E27FC236}">
                  <a16:creationId xmlns:a16="http://schemas.microsoft.com/office/drawing/2014/main" id="{0928123D-B724-4DBB-AF72-3F1AC458E00F}"/>
                </a:ext>
              </a:extLst>
            </p:cNvPr>
            <p:cNvCxnSpPr>
              <a:cxnSpLocks/>
              <a:stCxn id="64" idx="2"/>
            </p:cNvCxnSpPr>
            <p:nvPr/>
          </p:nvCxnSpPr>
          <p:spPr>
            <a:xfrm>
              <a:off x="7100348" y="3429000"/>
              <a:ext cx="306498" cy="1249090"/>
            </a:xfrm>
            <a:prstGeom prst="bentConnector2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 зі стрілкою 55">
              <a:extLst>
                <a:ext uri="{FF2B5EF4-FFF2-40B4-BE49-F238E27FC236}">
                  <a16:creationId xmlns:a16="http://schemas.microsoft.com/office/drawing/2014/main" id="{0F2038B3-7E20-4549-9579-EAE5717F0418}"/>
                </a:ext>
              </a:extLst>
            </p:cNvPr>
            <p:cNvCxnSpPr>
              <a:cxnSpLocks/>
            </p:cNvCxnSpPr>
            <p:nvPr/>
          </p:nvCxnSpPr>
          <p:spPr>
            <a:xfrm>
              <a:off x="7406846" y="4678091"/>
              <a:ext cx="2929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 зі стрілкою 56">
              <a:extLst>
                <a:ext uri="{FF2B5EF4-FFF2-40B4-BE49-F238E27FC236}">
                  <a16:creationId xmlns:a16="http://schemas.microsoft.com/office/drawing/2014/main" id="{62A01590-DCFB-4E49-9008-A0AAC39E6902}"/>
                </a:ext>
              </a:extLst>
            </p:cNvPr>
            <p:cNvCxnSpPr>
              <a:cxnSpLocks/>
              <a:stCxn id="64" idx="0"/>
            </p:cNvCxnSpPr>
            <p:nvPr/>
          </p:nvCxnSpPr>
          <p:spPr>
            <a:xfrm flipH="1" flipV="1">
              <a:off x="4492170" y="3423920"/>
              <a:ext cx="599482" cy="508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Сполучна лінія: уступом 57">
              <a:extLst>
                <a:ext uri="{FF2B5EF4-FFF2-40B4-BE49-F238E27FC236}">
                  <a16:creationId xmlns:a16="http://schemas.microsoft.com/office/drawing/2014/main" id="{D3B33C9E-535F-4274-8110-586814C95B4F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4042159" y="2629917"/>
              <a:ext cx="1244010" cy="343991"/>
            </a:xfrm>
            <a:prstGeom prst="bentConnector3">
              <a:avLst>
                <a:gd name="adj1" fmla="val -228"/>
              </a:avLst>
            </a:prstGeom>
            <a:ln>
              <a:head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Сполучна лінія: уступом 58">
              <a:extLst>
                <a:ext uri="{FF2B5EF4-FFF2-40B4-BE49-F238E27FC236}">
                  <a16:creationId xmlns:a16="http://schemas.microsoft.com/office/drawing/2014/main" id="{9352C395-12DF-48C9-9493-D99DBEF83200}"/>
                </a:ext>
              </a:extLst>
            </p:cNvPr>
            <p:cNvCxnSpPr/>
            <p:nvPr/>
          </p:nvCxnSpPr>
          <p:spPr>
            <a:xfrm rot="5400000" flipH="1" flipV="1">
              <a:off x="4037078" y="3879008"/>
              <a:ext cx="1254172" cy="343992"/>
            </a:xfrm>
            <a:prstGeom prst="bentConnector3">
              <a:avLst>
                <a:gd name="adj1" fmla="val 179"/>
              </a:avLst>
            </a:prstGeom>
            <a:ln>
              <a:head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94CAEB40-B23A-4377-96D5-50E61AFB7A69}"/>
              </a:ext>
            </a:extLst>
          </p:cNvPr>
          <p:cNvSpPr/>
          <p:nvPr/>
        </p:nvSpPr>
        <p:spPr>
          <a:xfrm>
            <a:off x="3023683" y="2638204"/>
            <a:ext cx="6396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B407F"/>
                </a:solidFill>
                <a:latin typeface="Montserrat" panose="00000500000000000000" pitchFamily="2" charset="-52"/>
                <a:ea typeface="Montserrat" panose="00000500000000000000" pitchFamily="2" charset="-52"/>
                <a:cs typeface="Montserrat" panose="00000500000000000000" pitchFamily="2" charset="-52"/>
              </a:rPr>
              <a:t>Основні завдання та повноваження ДСА України</a:t>
            </a:r>
            <a:endParaRPr lang="uk-UA" b="1" dirty="0">
              <a:solidFill>
                <a:srgbClr val="0B407F"/>
              </a:solidFill>
            </a:endParaRPr>
          </a:p>
        </p:txBody>
      </p:sp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DDE82661-7065-4170-AFFC-8DA30CBA9D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492" y="77680"/>
            <a:ext cx="697037" cy="73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26569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14D2269-CFFE-4B1A-8ABC-A33EC5C3B6D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99"/>
            <a:ext cx="3502024" cy="9694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9C0263ED-F80C-44B8-9D17-3DDE09BC0102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025" y="1458299"/>
            <a:ext cx="3502024" cy="9694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1D8C600-AAA1-4BC4-88A9-25F4B3DC041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20474"/>
            <a:ext cx="3502024" cy="9694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E0BEBEF-C3F7-4506-8C07-14C60F45660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8601" y="5878015"/>
            <a:ext cx="3502024" cy="9694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4934E0-4929-487B-8C0A-527604B552B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6" y="3476049"/>
            <a:ext cx="3502024" cy="9694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5E26A1F-67A7-43C8-854E-490DE772D87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300" y="5718640"/>
            <a:ext cx="3502024" cy="969486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D35213A-9B16-4C0F-A025-E6DAE774D7E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25" y="588991"/>
            <a:ext cx="3502024" cy="969486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95911813-8C15-400B-A13A-1DBDB69B220D}"/>
              </a:ext>
            </a:extLst>
          </p:cNvPr>
          <p:cNvSpPr/>
          <p:nvPr/>
        </p:nvSpPr>
        <p:spPr>
          <a:xfrm>
            <a:off x="-438150" y="0"/>
            <a:ext cx="13058775" cy="6847501"/>
          </a:xfrm>
          <a:prstGeom prst="rect">
            <a:avLst/>
          </a:prstGeom>
          <a:solidFill>
            <a:srgbClr val="E6E6E6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94C8D9-E7BC-4ED5-B588-DD7574D9C833}"/>
              </a:ext>
            </a:extLst>
          </p:cNvPr>
          <p:cNvSpPr txBox="1"/>
          <p:nvPr/>
        </p:nvSpPr>
        <p:spPr>
          <a:xfrm>
            <a:off x="3771900" y="284422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0B407F"/>
                </a:solidFill>
                <a:latin typeface="Montserrat" panose="00000500000000000000" pitchFamily="2" charset="-52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118402525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60BB96-F95A-4C0E-86DD-ED921F887F75}"/>
              </a:ext>
            </a:extLst>
          </p:cNvPr>
          <p:cNvSpPr txBox="1"/>
          <p:nvPr/>
        </p:nvSpPr>
        <p:spPr>
          <a:xfrm>
            <a:off x="945198" y="172511"/>
            <a:ext cx="3509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cap="small" dirty="0">
                <a:solidFill>
                  <a:srgbClr val="0B407F"/>
                </a:solidFill>
                <a:latin typeface="Montserrat" panose="00000500000000000000" pitchFamily="2" charset="-52"/>
              </a:rPr>
              <a:t>Інформація про аудит</a:t>
            </a:r>
          </a:p>
        </p:txBody>
      </p:sp>
      <p:grpSp>
        <p:nvGrpSpPr>
          <p:cNvPr id="64" name="Групувати 63">
            <a:extLst>
              <a:ext uri="{FF2B5EF4-FFF2-40B4-BE49-F238E27FC236}">
                <a16:creationId xmlns:a16="http://schemas.microsoft.com/office/drawing/2014/main" id="{46F40D11-6FB4-4FEC-93C6-AF740F3597D2}"/>
              </a:ext>
            </a:extLst>
          </p:cNvPr>
          <p:cNvGrpSpPr/>
          <p:nvPr/>
        </p:nvGrpSpPr>
        <p:grpSpPr>
          <a:xfrm>
            <a:off x="275868" y="788216"/>
            <a:ext cx="4153255" cy="965997"/>
            <a:chOff x="275868" y="937373"/>
            <a:chExt cx="4153255" cy="965997"/>
          </a:xfrm>
        </p:grpSpPr>
        <p:grpSp>
          <p:nvGrpSpPr>
            <p:cNvPr id="27" name="Групувати 26">
              <a:extLst>
                <a:ext uri="{FF2B5EF4-FFF2-40B4-BE49-F238E27FC236}">
                  <a16:creationId xmlns:a16="http://schemas.microsoft.com/office/drawing/2014/main" id="{3C03480B-85CF-424C-AA3F-5D901FDBDE53}"/>
                </a:ext>
              </a:extLst>
            </p:cNvPr>
            <p:cNvGrpSpPr/>
            <p:nvPr/>
          </p:nvGrpSpPr>
          <p:grpSpPr>
            <a:xfrm>
              <a:off x="275868" y="937373"/>
              <a:ext cx="4153255" cy="965997"/>
              <a:chOff x="1314037" y="1194954"/>
              <a:chExt cx="4153255" cy="832540"/>
            </a:xfrm>
          </p:grpSpPr>
          <p:sp>
            <p:nvSpPr>
              <p:cNvPr id="5" name="Прямокутник: округлені кути 4">
                <a:extLst>
                  <a:ext uri="{FF2B5EF4-FFF2-40B4-BE49-F238E27FC236}">
                    <a16:creationId xmlns:a16="http://schemas.microsoft.com/office/drawing/2014/main" id="{6054B2E3-FB9D-4257-9829-7454875CA634}"/>
                  </a:ext>
                </a:extLst>
              </p:cNvPr>
              <p:cNvSpPr/>
              <p:nvPr/>
            </p:nvSpPr>
            <p:spPr>
              <a:xfrm>
                <a:off x="1314037" y="1194954"/>
                <a:ext cx="4153255" cy="832540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ADCB4FB-14B0-46C4-A1CA-ADB3771B2D69}"/>
                  </a:ext>
                </a:extLst>
              </p:cNvPr>
              <p:cNvSpPr txBox="1"/>
              <p:nvPr/>
            </p:nvSpPr>
            <p:spPr>
              <a:xfrm>
                <a:off x="2190040" y="1369034"/>
                <a:ext cx="2610616" cy="450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b="1" dirty="0">
                    <a:solidFill>
                      <a:schemeClr val="bg1"/>
                    </a:solidFill>
                    <a:latin typeface="Montserrat" panose="00000500000000000000" pitchFamily="2" charset="-52"/>
                  </a:rPr>
                  <a:t>Мета аудиту</a:t>
                </a:r>
              </a:p>
            </p:txBody>
          </p:sp>
        </p:grpSp>
        <p:grpSp>
          <p:nvGrpSpPr>
            <p:cNvPr id="39" name="Групувати 38">
              <a:extLst>
                <a:ext uri="{FF2B5EF4-FFF2-40B4-BE49-F238E27FC236}">
                  <a16:creationId xmlns:a16="http://schemas.microsoft.com/office/drawing/2014/main" id="{EA44213E-B7EF-4243-9ED3-50DA71445C2D}"/>
                </a:ext>
              </a:extLst>
            </p:cNvPr>
            <p:cNvGrpSpPr/>
            <p:nvPr/>
          </p:nvGrpSpPr>
          <p:grpSpPr>
            <a:xfrm>
              <a:off x="324523" y="1004101"/>
              <a:ext cx="833583" cy="832540"/>
              <a:chOff x="6197600" y="4136296"/>
              <a:chExt cx="833583" cy="832540"/>
            </a:xfrm>
          </p:grpSpPr>
          <p:sp>
            <p:nvSpPr>
              <p:cNvPr id="38" name="Овал 37">
                <a:extLst>
                  <a:ext uri="{FF2B5EF4-FFF2-40B4-BE49-F238E27FC236}">
                    <a16:creationId xmlns:a16="http://schemas.microsoft.com/office/drawing/2014/main" id="{69E4A101-EE4B-4FA1-B9E4-F9963E2C5D08}"/>
                  </a:ext>
                </a:extLst>
              </p:cNvPr>
              <p:cNvSpPr/>
              <p:nvPr/>
            </p:nvSpPr>
            <p:spPr>
              <a:xfrm>
                <a:off x="6197600" y="4136296"/>
                <a:ext cx="833583" cy="8325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4813DCE6-1B32-48C2-AF04-4B70E635B2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39164" y="4136296"/>
                <a:ext cx="792019" cy="793735"/>
              </a:xfrm>
              <a:prstGeom prst="rect">
                <a:avLst/>
              </a:prstGeom>
              <a:noFill/>
            </p:spPr>
          </p:pic>
        </p:grpSp>
      </p:grpSp>
      <p:grpSp>
        <p:nvGrpSpPr>
          <p:cNvPr id="67" name="Групувати 66">
            <a:extLst>
              <a:ext uri="{FF2B5EF4-FFF2-40B4-BE49-F238E27FC236}">
                <a16:creationId xmlns:a16="http://schemas.microsoft.com/office/drawing/2014/main" id="{8C0B572E-8219-4B27-9B3A-950716AFE5A6}"/>
              </a:ext>
            </a:extLst>
          </p:cNvPr>
          <p:cNvGrpSpPr/>
          <p:nvPr/>
        </p:nvGrpSpPr>
        <p:grpSpPr>
          <a:xfrm>
            <a:off x="275866" y="4262178"/>
            <a:ext cx="4153257" cy="965997"/>
            <a:chOff x="275867" y="4779938"/>
            <a:chExt cx="4153257" cy="965997"/>
          </a:xfrm>
        </p:grpSpPr>
        <p:grpSp>
          <p:nvGrpSpPr>
            <p:cNvPr id="50" name="Групувати 49">
              <a:extLst>
                <a:ext uri="{FF2B5EF4-FFF2-40B4-BE49-F238E27FC236}">
                  <a16:creationId xmlns:a16="http://schemas.microsoft.com/office/drawing/2014/main" id="{89A15F16-06D4-4FDC-B054-1084105896B0}"/>
                </a:ext>
              </a:extLst>
            </p:cNvPr>
            <p:cNvGrpSpPr/>
            <p:nvPr/>
          </p:nvGrpSpPr>
          <p:grpSpPr>
            <a:xfrm>
              <a:off x="275867" y="4779938"/>
              <a:ext cx="4153257" cy="965997"/>
              <a:chOff x="501033" y="2180365"/>
              <a:chExt cx="4443376" cy="965997"/>
            </a:xfrm>
          </p:grpSpPr>
          <p:sp>
            <p:nvSpPr>
              <p:cNvPr id="51" name="Прямокутник: округлені кути 50">
                <a:extLst>
                  <a:ext uri="{FF2B5EF4-FFF2-40B4-BE49-F238E27FC236}">
                    <a16:creationId xmlns:a16="http://schemas.microsoft.com/office/drawing/2014/main" id="{D1FDC23C-809A-4643-9550-53B328996D89}"/>
                  </a:ext>
                </a:extLst>
              </p:cNvPr>
              <p:cNvSpPr/>
              <p:nvPr/>
            </p:nvSpPr>
            <p:spPr>
              <a:xfrm>
                <a:off x="501033" y="2180365"/>
                <a:ext cx="4443376" cy="965997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ADBBC2A-A7A9-4EE3-A94C-B5ACBC37247B}"/>
                  </a:ext>
                </a:extLst>
              </p:cNvPr>
              <p:cNvSpPr txBox="1"/>
              <p:nvPr/>
            </p:nvSpPr>
            <p:spPr>
              <a:xfrm>
                <a:off x="1388409" y="2401753"/>
                <a:ext cx="355599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uk-UA" sz="2800" b="1" dirty="0">
                    <a:solidFill>
                      <a:schemeClr val="bg1"/>
                    </a:solidFill>
                    <a:latin typeface="Montserrat" panose="00000500000000000000" pitchFamily="2" charset="-52"/>
                  </a:rPr>
                  <a:t>Питання аудиту</a:t>
                </a:r>
              </a:p>
            </p:txBody>
          </p:sp>
        </p:grpSp>
        <p:grpSp>
          <p:nvGrpSpPr>
            <p:cNvPr id="54" name="Групувати 53">
              <a:extLst>
                <a:ext uri="{FF2B5EF4-FFF2-40B4-BE49-F238E27FC236}">
                  <a16:creationId xmlns:a16="http://schemas.microsoft.com/office/drawing/2014/main" id="{06C345B0-12AB-42B6-BDA5-A9650D90DCC0}"/>
                </a:ext>
              </a:extLst>
            </p:cNvPr>
            <p:cNvGrpSpPr/>
            <p:nvPr/>
          </p:nvGrpSpPr>
          <p:grpSpPr>
            <a:xfrm>
              <a:off x="318288" y="4846666"/>
              <a:ext cx="833583" cy="832540"/>
              <a:chOff x="8762311" y="4414768"/>
              <a:chExt cx="833583" cy="832540"/>
            </a:xfrm>
          </p:grpSpPr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8460F6AD-BD92-454F-8C76-630D193C4ADC}"/>
                  </a:ext>
                </a:extLst>
              </p:cNvPr>
              <p:cNvSpPr/>
              <p:nvPr/>
            </p:nvSpPr>
            <p:spPr>
              <a:xfrm>
                <a:off x="8762311" y="4414768"/>
                <a:ext cx="833583" cy="8325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pic>
            <p:nvPicPr>
              <p:cNvPr id="53" name="Рисунок 52">
                <a:extLst>
                  <a:ext uri="{FF2B5EF4-FFF2-40B4-BE49-F238E27FC236}">
                    <a16:creationId xmlns:a16="http://schemas.microsoft.com/office/drawing/2014/main" id="{21FCFDBB-52CA-49DF-8E46-7C3EC44BC2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914711" y="4554017"/>
                <a:ext cx="611442" cy="537952"/>
              </a:xfrm>
              <a:prstGeom prst="rect">
                <a:avLst/>
              </a:prstGeom>
            </p:spPr>
          </p:pic>
        </p:grpSp>
      </p:grpSp>
      <p:grpSp>
        <p:nvGrpSpPr>
          <p:cNvPr id="65" name="Групувати 64">
            <a:extLst>
              <a:ext uri="{FF2B5EF4-FFF2-40B4-BE49-F238E27FC236}">
                <a16:creationId xmlns:a16="http://schemas.microsoft.com/office/drawing/2014/main" id="{5B801804-197E-4073-813F-1DFDAB1100ED}"/>
              </a:ext>
            </a:extLst>
          </p:cNvPr>
          <p:cNvGrpSpPr/>
          <p:nvPr/>
        </p:nvGrpSpPr>
        <p:grpSpPr>
          <a:xfrm>
            <a:off x="275866" y="1894024"/>
            <a:ext cx="4153256" cy="965997"/>
            <a:chOff x="275868" y="2218228"/>
            <a:chExt cx="4153256" cy="965997"/>
          </a:xfrm>
        </p:grpSpPr>
        <p:grpSp>
          <p:nvGrpSpPr>
            <p:cNvPr id="47" name="Групувати 46">
              <a:extLst>
                <a:ext uri="{FF2B5EF4-FFF2-40B4-BE49-F238E27FC236}">
                  <a16:creationId xmlns:a16="http://schemas.microsoft.com/office/drawing/2014/main" id="{F48E181A-AC7C-4C73-8FBB-7BE7B92E84E4}"/>
                </a:ext>
              </a:extLst>
            </p:cNvPr>
            <p:cNvGrpSpPr/>
            <p:nvPr/>
          </p:nvGrpSpPr>
          <p:grpSpPr>
            <a:xfrm>
              <a:off x="275868" y="2218228"/>
              <a:ext cx="4153256" cy="965997"/>
              <a:chOff x="501034" y="2180365"/>
              <a:chExt cx="4153256" cy="965997"/>
            </a:xfrm>
          </p:grpSpPr>
          <p:sp>
            <p:nvSpPr>
              <p:cNvPr id="48" name="Прямокутник: округлені кути 47">
                <a:extLst>
                  <a:ext uri="{FF2B5EF4-FFF2-40B4-BE49-F238E27FC236}">
                    <a16:creationId xmlns:a16="http://schemas.microsoft.com/office/drawing/2014/main" id="{7840D53A-8FA4-49E0-A311-DD20DCB77C0E}"/>
                  </a:ext>
                </a:extLst>
              </p:cNvPr>
              <p:cNvSpPr/>
              <p:nvPr/>
            </p:nvSpPr>
            <p:spPr>
              <a:xfrm>
                <a:off x="501034" y="2180365"/>
                <a:ext cx="4153256" cy="965997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2430CF7-7477-4F51-B888-58C13393E3DE}"/>
                  </a:ext>
                </a:extLst>
              </p:cNvPr>
              <p:cNvSpPr txBox="1"/>
              <p:nvPr/>
            </p:nvSpPr>
            <p:spPr>
              <a:xfrm>
                <a:off x="1377037" y="2391117"/>
                <a:ext cx="29647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b="1" dirty="0">
                    <a:solidFill>
                      <a:schemeClr val="bg1"/>
                    </a:solidFill>
                    <a:latin typeface="Montserrat" panose="00000500000000000000" pitchFamily="2" charset="-52"/>
                  </a:rPr>
                  <a:t>Об'єкт аудиту</a:t>
                </a:r>
              </a:p>
            </p:txBody>
          </p:sp>
        </p:grpSp>
        <p:grpSp>
          <p:nvGrpSpPr>
            <p:cNvPr id="57" name="Групувати 56">
              <a:extLst>
                <a:ext uri="{FF2B5EF4-FFF2-40B4-BE49-F238E27FC236}">
                  <a16:creationId xmlns:a16="http://schemas.microsoft.com/office/drawing/2014/main" id="{9AAF056A-CB87-4EC3-B99D-B2B9D6C59C00}"/>
                </a:ext>
              </a:extLst>
            </p:cNvPr>
            <p:cNvGrpSpPr/>
            <p:nvPr/>
          </p:nvGrpSpPr>
          <p:grpSpPr>
            <a:xfrm>
              <a:off x="324105" y="2270575"/>
              <a:ext cx="833583" cy="832540"/>
              <a:chOff x="7988415" y="3752271"/>
              <a:chExt cx="833583" cy="832540"/>
            </a:xfrm>
          </p:grpSpPr>
          <p:sp>
            <p:nvSpPr>
              <p:cNvPr id="44" name="Овал 43">
                <a:extLst>
                  <a:ext uri="{FF2B5EF4-FFF2-40B4-BE49-F238E27FC236}">
                    <a16:creationId xmlns:a16="http://schemas.microsoft.com/office/drawing/2014/main" id="{DB4D44BB-F967-41B8-818F-8C47A73B27F2}"/>
                  </a:ext>
                </a:extLst>
              </p:cNvPr>
              <p:cNvSpPr/>
              <p:nvPr/>
            </p:nvSpPr>
            <p:spPr>
              <a:xfrm>
                <a:off x="7988415" y="3752271"/>
                <a:ext cx="833583" cy="8325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pic>
            <p:nvPicPr>
              <p:cNvPr id="56" name="Рисунок 55">
                <a:extLst>
                  <a:ext uri="{FF2B5EF4-FFF2-40B4-BE49-F238E27FC236}">
                    <a16:creationId xmlns:a16="http://schemas.microsoft.com/office/drawing/2014/main" id="{351FAE5F-10F2-4B85-8C0E-0C6932A02D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37855" y="3822403"/>
                <a:ext cx="734702" cy="678036"/>
              </a:xfrm>
              <a:prstGeom prst="rect">
                <a:avLst/>
              </a:prstGeom>
            </p:spPr>
          </p:pic>
        </p:grpSp>
      </p:grpSp>
      <p:grpSp>
        <p:nvGrpSpPr>
          <p:cNvPr id="66" name="Групувати 65">
            <a:extLst>
              <a:ext uri="{FF2B5EF4-FFF2-40B4-BE49-F238E27FC236}">
                <a16:creationId xmlns:a16="http://schemas.microsoft.com/office/drawing/2014/main" id="{2B611FED-45DA-4CD1-81C3-137AB2A546E6}"/>
              </a:ext>
            </a:extLst>
          </p:cNvPr>
          <p:cNvGrpSpPr/>
          <p:nvPr/>
        </p:nvGrpSpPr>
        <p:grpSpPr>
          <a:xfrm>
            <a:off x="275866" y="3078934"/>
            <a:ext cx="4153257" cy="965997"/>
            <a:chOff x="275866" y="3499083"/>
            <a:chExt cx="4153257" cy="965997"/>
          </a:xfrm>
        </p:grpSpPr>
        <p:grpSp>
          <p:nvGrpSpPr>
            <p:cNvPr id="46" name="Групувати 45">
              <a:extLst>
                <a:ext uri="{FF2B5EF4-FFF2-40B4-BE49-F238E27FC236}">
                  <a16:creationId xmlns:a16="http://schemas.microsoft.com/office/drawing/2014/main" id="{D453B68A-4C67-4A40-84E7-6534C46EE8DB}"/>
                </a:ext>
              </a:extLst>
            </p:cNvPr>
            <p:cNvGrpSpPr/>
            <p:nvPr/>
          </p:nvGrpSpPr>
          <p:grpSpPr>
            <a:xfrm>
              <a:off x="275866" y="3499083"/>
              <a:ext cx="4153257" cy="965997"/>
              <a:chOff x="501033" y="2180365"/>
              <a:chExt cx="4153257" cy="965997"/>
            </a:xfrm>
          </p:grpSpPr>
          <p:sp>
            <p:nvSpPr>
              <p:cNvPr id="31" name="Прямокутник: округлені кути 30">
                <a:extLst>
                  <a:ext uri="{FF2B5EF4-FFF2-40B4-BE49-F238E27FC236}">
                    <a16:creationId xmlns:a16="http://schemas.microsoft.com/office/drawing/2014/main" id="{98469984-29E4-4DCF-B2AB-646827192E99}"/>
                  </a:ext>
                </a:extLst>
              </p:cNvPr>
              <p:cNvSpPr/>
              <p:nvPr/>
            </p:nvSpPr>
            <p:spPr>
              <a:xfrm>
                <a:off x="501033" y="2180365"/>
                <a:ext cx="4153257" cy="965997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2BC43D5-4985-4F08-937B-8E708E210AAF}"/>
                  </a:ext>
                </a:extLst>
              </p:cNvPr>
              <p:cNvSpPr txBox="1"/>
              <p:nvPr/>
            </p:nvSpPr>
            <p:spPr>
              <a:xfrm>
                <a:off x="1330471" y="2400434"/>
                <a:ext cx="305995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uk-UA" sz="2800" b="1" dirty="0">
                    <a:solidFill>
                      <a:schemeClr val="bg1"/>
                    </a:solidFill>
                    <a:latin typeface="Montserrat" panose="00000500000000000000" pitchFamily="2" charset="-52"/>
                  </a:rPr>
                  <a:t>Період аудиту</a:t>
                </a:r>
              </a:p>
            </p:txBody>
          </p:sp>
        </p:grpSp>
        <p:grpSp>
          <p:nvGrpSpPr>
            <p:cNvPr id="59" name="Групувати 58">
              <a:extLst>
                <a:ext uri="{FF2B5EF4-FFF2-40B4-BE49-F238E27FC236}">
                  <a16:creationId xmlns:a16="http://schemas.microsoft.com/office/drawing/2014/main" id="{084A9700-EF34-4CBF-9908-019304BC3C06}"/>
                </a:ext>
              </a:extLst>
            </p:cNvPr>
            <p:cNvGrpSpPr/>
            <p:nvPr/>
          </p:nvGrpSpPr>
          <p:grpSpPr>
            <a:xfrm>
              <a:off x="318288" y="3564492"/>
              <a:ext cx="833583" cy="832540"/>
              <a:chOff x="9029544" y="3822559"/>
              <a:chExt cx="833583" cy="832540"/>
            </a:xfrm>
          </p:grpSpPr>
          <p:sp>
            <p:nvSpPr>
              <p:cNvPr id="43" name="Овал 42">
                <a:extLst>
                  <a:ext uri="{FF2B5EF4-FFF2-40B4-BE49-F238E27FC236}">
                    <a16:creationId xmlns:a16="http://schemas.microsoft.com/office/drawing/2014/main" id="{F9010B42-67AF-4ECE-BD84-74D02AFDA8EC}"/>
                  </a:ext>
                </a:extLst>
              </p:cNvPr>
              <p:cNvSpPr/>
              <p:nvPr/>
            </p:nvSpPr>
            <p:spPr>
              <a:xfrm>
                <a:off x="9029544" y="3822559"/>
                <a:ext cx="833583" cy="832540"/>
              </a:xfrm>
              <a:prstGeom prst="ellipse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pic>
            <p:nvPicPr>
              <p:cNvPr id="58" name="Рисунок 57">
                <a:extLst>
                  <a:ext uri="{FF2B5EF4-FFF2-40B4-BE49-F238E27FC236}">
                    <a16:creationId xmlns:a16="http://schemas.microsoft.com/office/drawing/2014/main" id="{B7ACDF75-4746-4D7E-B787-3098563764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156586" y="3927396"/>
                <a:ext cx="579497" cy="622866"/>
              </a:xfrm>
              <a:prstGeom prst="rect">
                <a:avLst/>
              </a:prstGeom>
            </p:spPr>
          </p:pic>
        </p:grp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18DFB8F6-3207-4C2B-AADA-10E33D74F0D7}"/>
              </a:ext>
            </a:extLst>
          </p:cNvPr>
          <p:cNvSpPr txBox="1"/>
          <p:nvPr/>
        </p:nvSpPr>
        <p:spPr>
          <a:xfrm>
            <a:off x="5133975" y="788216"/>
            <a:ext cx="6691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</a:rPr>
              <a:t>Оцінити ефективність діяльності </a:t>
            </a:r>
            <a:r>
              <a:rPr lang="uk-UA" b="1" dirty="0">
                <a:solidFill>
                  <a:srgbClr val="0B407F"/>
                </a:solidFill>
                <a:latin typeface="Montserrat" panose="00000500000000000000" pitchFamily="2" charset="-52"/>
              </a:rPr>
              <a:t>ДСА України</a:t>
            </a:r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</a:rPr>
              <a:t> щодо забезпечення належних умов функціонування місцевих і апеляційних судів.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1AA35A7-119F-4BA1-883E-CFEC4504CE1C}"/>
              </a:ext>
            </a:extLst>
          </p:cNvPr>
          <p:cNvSpPr txBox="1"/>
          <p:nvPr/>
        </p:nvSpPr>
        <p:spPr>
          <a:xfrm>
            <a:off x="5133973" y="2050964"/>
            <a:ext cx="6691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>
                <a:solidFill>
                  <a:srgbClr val="0B407F"/>
                </a:solidFill>
                <a:latin typeface="Montserrat" panose="00000500000000000000" pitchFamily="2" charset="-52"/>
              </a:rPr>
              <a:t>ДСА України</a:t>
            </a:r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</a:rPr>
              <a:t>, у тому числі її територіальні управління (розпорядники бюджетних коштів нижчого рівня).</a:t>
            </a:r>
          </a:p>
        </p:txBody>
      </p:sp>
      <p:sp>
        <p:nvSpPr>
          <p:cNvPr id="71" name="Стрілка: вправо 70">
            <a:extLst>
              <a:ext uri="{FF2B5EF4-FFF2-40B4-BE49-F238E27FC236}">
                <a16:creationId xmlns:a16="http://schemas.microsoft.com/office/drawing/2014/main" id="{92862D65-36F6-470E-AE30-AC194C0E385E}"/>
              </a:ext>
            </a:extLst>
          </p:cNvPr>
          <p:cNvSpPr/>
          <p:nvPr/>
        </p:nvSpPr>
        <p:spPr>
          <a:xfrm>
            <a:off x="4626927" y="1055357"/>
            <a:ext cx="400050" cy="437603"/>
          </a:xfrm>
          <a:prstGeom prst="rightArrow">
            <a:avLst/>
          </a:prstGeom>
          <a:solidFill>
            <a:srgbClr val="E6E6E6"/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2" name="Стрілка: вправо 71">
            <a:extLst>
              <a:ext uri="{FF2B5EF4-FFF2-40B4-BE49-F238E27FC236}">
                <a16:creationId xmlns:a16="http://schemas.microsoft.com/office/drawing/2014/main" id="{1D179E02-7CF8-42E8-8E23-1882441D1BCE}"/>
              </a:ext>
            </a:extLst>
          </p:cNvPr>
          <p:cNvSpPr/>
          <p:nvPr/>
        </p:nvSpPr>
        <p:spPr>
          <a:xfrm>
            <a:off x="4581522" y="2158220"/>
            <a:ext cx="400050" cy="437603"/>
          </a:xfrm>
          <a:prstGeom prst="rightArrow">
            <a:avLst/>
          </a:prstGeom>
          <a:solidFill>
            <a:srgbClr val="E6E6E6"/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3" name="Стрілка: вправо 72">
            <a:extLst>
              <a:ext uri="{FF2B5EF4-FFF2-40B4-BE49-F238E27FC236}">
                <a16:creationId xmlns:a16="http://schemas.microsoft.com/office/drawing/2014/main" id="{AEE8E9A6-C079-4F6B-A72B-1483C0B1DC61}"/>
              </a:ext>
            </a:extLst>
          </p:cNvPr>
          <p:cNvSpPr/>
          <p:nvPr/>
        </p:nvSpPr>
        <p:spPr>
          <a:xfrm>
            <a:off x="4581524" y="3341811"/>
            <a:ext cx="400050" cy="437603"/>
          </a:xfrm>
          <a:prstGeom prst="rightArrow">
            <a:avLst/>
          </a:prstGeom>
          <a:solidFill>
            <a:srgbClr val="E6E6E6"/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7EF60AA-D8C1-4B42-BC88-4D0212052E93}"/>
              </a:ext>
            </a:extLst>
          </p:cNvPr>
          <p:cNvSpPr txBox="1"/>
          <p:nvPr/>
        </p:nvSpPr>
        <p:spPr>
          <a:xfrm>
            <a:off x="5133973" y="3088127"/>
            <a:ext cx="66919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>
                <a:solidFill>
                  <a:srgbClr val="0B407F"/>
                </a:solidFill>
                <a:latin typeface="Montserrat" panose="00000500000000000000" pitchFamily="2" charset="-52"/>
              </a:rPr>
              <a:t>2023–2024 роки</a:t>
            </a:r>
          </a:p>
          <a:p>
            <a:pPr algn="just"/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</a:rPr>
              <a:t>Для аналізу також використовуються дані за попередні періоди та 2025-2026 роки.</a:t>
            </a:r>
          </a:p>
        </p:txBody>
      </p:sp>
      <p:sp>
        <p:nvSpPr>
          <p:cNvPr id="75" name="Стрілка: вправо 74">
            <a:extLst>
              <a:ext uri="{FF2B5EF4-FFF2-40B4-BE49-F238E27FC236}">
                <a16:creationId xmlns:a16="http://schemas.microsoft.com/office/drawing/2014/main" id="{6D209534-2065-4C2D-B4AE-51562493A981}"/>
              </a:ext>
            </a:extLst>
          </p:cNvPr>
          <p:cNvSpPr/>
          <p:nvPr/>
        </p:nvSpPr>
        <p:spPr>
          <a:xfrm>
            <a:off x="4581523" y="4526374"/>
            <a:ext cx="400050" cy="437603"/>
          </a:xfrm>
          <a:prstGeom prst="rightArrow">
            <a:avLst/>
          </a:prstGeom>
          <a:solidFill>
            <a:srgbClr val="E6E6E6"/>
          </a:solidFill>
          <a:ln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0557D23-FAF8-42DC-8425-B5910111D3C5}"/>
              </a:ext>
            </a:extLst>
          </p:cNvPr>
          <p:cNvSpPr txBox="1"/>
          <p:nvPr/>
        </p:nvSpPr>
        <p:spPr>
          <a:xfrm>
            <a:off x="5133973" y="4262178"/>
            <a:ext cx="66919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b="1" dirty="0">
                <a:solidFill>
                  <a:srgbClr val="0B407F"/>
                </a:solidFill>
                <a:latin typeface="Montserrat" panose="00000500000000000000" pitchFamily="2" charset="-52"/>
              </a:rPr>
              <a:t>1. </a:t>
            </a:r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</a:rPr>
              <a:t>Як організовано процес забезпечення діяльності місцевих та апеляційних судів?</a:t>
            </a:r>
          </a:p>
          <a:p>
            <a:pPr algn="just"/>
            <a:r>
              <a:rPr lang="uk-UA" b="1" dirty="0">
                <a:solidFill>
                  <a:srgbClr val="0B407F"/>
                </a:solidFill>
                <a:latin typeface="Montserrat" panose="00000500000000000000" pitchFamily="2" charset="-52"/>
              </a:rPr>
              <a:t>2. </a:t>
            </a:r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</a:rPr>
              <a:t>Наскільки ефективною є діяльність ДСА України щодо ресурсного забезпечення функціонування місцевих і апеляційних судів? </a:t>
            </a:r>
          </a:p>
          <a:p>
            <a:pPr algn="just"/>
            <a:r>
              <a:rPr lang="uk-UA" b="1" dirty="0">
                <a:solidFill>
                  <a:srgbClr val="0B407F"/>
                </a:solidFill>
                <a:latin typeface="Montserrat" panose="00000500000000000000" pitchFamily="2" charset="-52"/>
              </a:rPr>
              <a:t>3.</a:t>
            </a:r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</a:rPr>
              <a:t> Яким є вплив діяльності ДСА України з організаційного (кадрового, матеріально-технічного) та фінансового забезпечення на результати діяльності місцевих і апеляційних судів? </a:t>
            </a:r>
          </a:p>
        </p:txBody>
      </p:sp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845D41DC-23DA-4498-BDA5-3CB324DF1FA5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808" y="172511"/>
            <a:ext cx="1537326" cy="425587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id="{4B33573C-AA08-49B3-B8F9-74846070C44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6" y="37774"/>
            <a:ext cx="669332" cy="669332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80153372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845D41DC-23DA-4498-BDA5-3CB324DF1F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786" y="168844"/>
            <a:ext cx="1537326" cy="42558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43E57EA-2C2B-4365-9AD9-C4B33A305E78}"/>
              </a:ext>
            </a:extLst>
          </p:cNvPr>
          <p:cNvSpPr txBox="1"/>
          <p:nvPr/>
        </p:nvSpPr>
        <p:spPr>
          <a:xfrm>
            <a:off x="1066985" y="258335"/>
            <a:ext cx="5912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cap="small" dirty="0">
                <a:solidFill>
                  <a:srgbClr val="0B407F"/>
                </a:solidFill>
                <a:latin typeface="Montserrat" panose="00000500000000000000" pitchFamily="2" charset="-52"/>
              </a:rPr>
              <a:t>Методи аудиту та ключові показники </a:t>
            </a:r>
          </a:p>
        </p:txBody>
      </p:sp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D26C868-E3AF-4E30-AAFA-A1320E26F0B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6" y="115013"/>
            <a:ext cx="791119" cy="655975"/>
          </a:xfrm>
          <a:prstGeom prst="rect">
            <a:avLst/>
          </a:prstGeom>
        </p:spPr>
      </p:pic>
      <p:sp>
        <p:nvSpPr>
          <p:cNvPr id="87" name="Стрілка: п’ятикутник 86">
            <a:extLst>
              <a:ext uri="{FF2B5EF4-FFF2-40B4-BE49-F238E27FC236}">
                <a16:creationId xmlns:a16="http://schemas.microsoft.com/office/drawing/2014/main" id="{710F19B7-AE9D-408B-A1C7-C0A1697012C3}"/>
              </a:ext>
            </a:extLst>
          </p:cNvPr>
          <p:cNvSpPr/>
          <p:nvPr/>
        </p:nvSpPr>
        <p:spPr>
          <a:xfrm rot="5400000">
            <a:off x="8114930" y="-2261649"/>
            <a:ext cx="403509" cy="6966857"/>
          </a:xfrm>
          <a:prstGeom prst="homePlate">
            <a:avLst>
              <a:gd name="adj" fmla="val 8731"/>
            </a:avLst>
          </a:prstGeom>
          <a:solidFill>
            <a:srgbClr val="0B40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uk-UA" b="1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E1C9CF6-AB8A-438B-8C4F-B186D881E5DD}"/>
              </a:ext>
            </a:extLst>
          </p:cNvPr>
          <p:cNvSpPr txBox="1"/>
          <p:nvPr/>
        </p:nvSpPr>
        <p:spPr>
          <a:xfrm>
            <a:off x="4921746" y="1075559"/>
            <a:ext cx="6966857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1400" b="1" dirty="0">
                <a:solidFill>
                  <a:schemeClr val="bg1"/>
                </a:solidFill>
                <a:latin typeface="Montserrat" panose="00000500000000000000" pitchFamily="2" charset="-52"/>
              </a:rPr>
              <a:t>112 розпорядників коштів, з яких 87 суди та 25 ТУ ДСА України</a:t>
            </a:r>
          </a:p>
        </p:txBody>
      </p:sp>
      <p:graphicFrame>
        <p:nvGraphicFramePr>
          <p:cNvPr id="103" name="Таблиця 102">
            <a:extLst>
              <a:ext uri="{FF2B5EF4-FFF2-40B4-BE49-F238E27FC236}">
                <a16:creationId xmlns:a16="http://schemas.microsoft.com/office/drawing/2014/main" id="{38FFBEE9-603C-4A56-9E03-214023B9B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9180289"/>
              </p:ext>
            </p:extLst>
          </p:nvPr>
        </p:nvGraphicFramePr>
        <p:xfrm>
          <a:off x="4833256" y="1490988"/>
          <a:ext cx="6966856" cy="4984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2853">
                  <a:extLst>
                    <a:ext uri="{9D8B030D-6E8A-4147-A177-3AD203B41FA5}">
                      <a16:colId xmlns:a16="http://schemas.microsoft.com/office/drawing/2014/main" val="2871927066"/>
                    </a:ext>
                  </a:extLst>
                </a:gridCol>
                <a:gridCol w="4203123">
                  <a:extLst>
                    <a:ext uri="{9D8B030D-6E8A-4147-A177-3AD203B41FA5}">
                      <a16:colId xmlns:a16="http://schemas.microsoft.com/office/drawing/2014/main" val="3156872725"/>
                    </a:ext>
                  </a:extLst>
                </a:gridCol>
                <a:gridCol w="1320880">
                  <a:extLst>
                    <a:ext uri="{9D8B030D-6E8A-4147-A177-3AD203B41FA5}">
                      <a16:colId xmlns:a16="http://schemas.microsoft.com/office/drawing/2014/main" val="3759809346"/>
                    </a:ext>
                  </a:extLst>
                </a:gridCol>
              </a:tblGrid>
              <a:tr h="28237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solidFill>
                            <a:srgbClr val="0B407F"/>
                          </a:solidFill>
                          <a:latin typeface="Montserrat" panose="00000500000000000000" pitchFamily="2" charset="-52"/>
                        </a:rPr>
                        <a:t>2023 рік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8064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8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064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800" b="1" dirty="0">
                          <a:solidFill>
                            <a:srgbClr val="0B407F"/>
                          </a:solidFill>
                          <a:latin typeface="Montserrat" panose="00000500000000000000" pitchFamily="2" charset="-52"/>
                        </a:rPr>
                        <a:t>2024 рік</a:t>
                      </a:r>
                      <a:endParaRPr lang="uk-UA" sz="1800" b="1" dirty="0">
                        <a:solidFill>
                          <a:schemeClr val="bg1"/>
                        </a:solidFill>
                        <a:latin typeface="Montserrat" panose="00000500000000000000" pitchFamily="2" charset="-5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358630"/>
                  </a:ext>
                </a:extLst>
              </a:tr>
              <a:tr h="5622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/>
                      </a:pPr>
                      <a:r>
                        <a:rPr lang="uk-UA" sz="1800" b="1" kern="1200" dirty="0">
                          <a:solidFill>
                            <a:srgbClr val="0B407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39,3 %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noProof="0" dirty="0">
                          <a:solidFill>
                            <a:srgbClr val="80808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Відповіді ДСА України </a:t>
                      </a:r>
                    </a:p>
                    <a:p>
                      <a:pPr algn="ctr"/>
                      <a:r>
                        <a:rPr lang="uk-UA" sz="1800" b="1" kern="1200" noProof="0" dirty="0">
                          <a:solidFill>
                            <a:srgbClr val="80808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на запити судів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/>
                      </a:pPr>
                      <a:r>
                        <a:rPr lang="uk-UA" sz="1800" b="1" kern="1200" dirty="0">
                          <a:solidFill>
                            <a:srgbClr val="0B407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42,1 %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246967"/>
                  </a:ext>
                </a:extLst>
              </a:tr>
              <a:tr h="5622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/>
                      </a:pPr>
                      <a:r>
                        <a:rPr lang="uk-UA" sz="1800" b="1" kern="1200" dirty="0">
                          <a:solidFill>
                            <a:srgbClr val="0B407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51,4 %</a:t>
                      </a: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800" b="1" kern="1200" noProof="0" dirty="0">
                          <a:solidFill>
                            <a:srgbClr val="80808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Задоволення потреби </a:t>
                      </a:r>
                    </a:p>
                    <a:p>
                      <a:pPr marL="0" algn="ctr" defTabSz="914400" rtl="0" eaLnBrk="1" latinLnBrk="0" hangingPunct="1"/>
                      <a:r>
                        <a:rPr lang="uk-UA" sz="1800" b="1" kern="1200" noProof="0" dirty="0">
                          <a:solidFill>
                            <a:srgbClr val="80808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ДСА України у коштах 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/>
                      </a:pPr>
                      <a:r>
                        <a:rPr lang="uk-UA" sz="1800" b="1" kern="1200" dirty="0">
                          <a:solidFill>
                            <a:srgbClr val="0B407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57,2 %</a:t>
                      </a: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7357496"/>
                  </a:ext>
                </a:extLst>
              </a:tr>
              <a:tr h="8032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/>
                      </a:pPr>
                      <a:r>
                        <a:rPr lang="uk-UA" sz="1800" b="1" kern="1200" dirty="0">
                          <a:solidFill>
                            <a:srgbClr val="0B407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25,3 %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800" b="1" kern="1200" noProof="0" dirty="0">
                          <a:solidFill>
                            <a:srgbClr val="80808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Неврахування потреби місцевих і апеляційних судів</a:t>
                      </a:r>
                      <a:br>
                        <a:rPr lang="uk-UA" sz="1800" b="1" kern="1200" noProof="0" dirty="0">
                          <a:solidFill>
                            <a:srgbClr val="80808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</a:br>
                      <a:r>
                        <a:rPr lang="uk-UA" sz="1800" b="1" kern="1200" noProof="0" dirty="0">
                          <a:solidFill>
                            <a:srgbClr val="80808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у коштах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>
                          <a:solidFill>
                            <a:srgbClr val="0B407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33,3 %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8601299"/>
                  </a:ext>
                </a:extLst>
              </a:tr>
              <a:tr h="5040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/>
                      </a:pPr>
                      <a:r>
                        <a:rPr lang="uk-UA" sz="1800" b="1" kern="1200" dirty="0">
                          <a:solidFill>
                            <a:srgbClr val="0B407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466,2</a:t>
                      </a: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800" b="1" kern="1200" dirty="0">
                          <a:solidFill>
                            <a:srgbClr val="80808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Залишки невикористаних асигнувань, млн грн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>
                          <a:solidFill>
                            <a:srgbClr val="0B407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505,8</a:t>
                      </a: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159708"/>
                  </a:ext>
                </a:extLst>
              </a:tr>
              <a:tr h="50408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/>
                      </a:pPr>
                      <a:endParaRPr lang="uk-UA" sz="1800" b="1" kern="1200" dirty="0">
                        <a:solidFill>
                          <a:srgbClr val="0B407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uk-UA" sz="1800" b="1" kern="1200" dirty="0">
                        <a:solidFill>
                          <a:srgbClr val="808080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uk-UA" sz="1800" b="1" kern="1200" dirty="0">
                        <a:solidFill>
                          <a:srgbClr val="0B407F"/>
                        </a:solidFill>
                        <a:latin typeface="Montserrat" panose="00000500000000000000" pitchFamily="2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081488"/>
                  </a:ext>
                </a:extLst>
              </a:tr>
              <a:tr h="5622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/>
                      </a:pPr>
                      <a:r>
                        <a:rPr lang="uk-UA" sz="1800" b="1" kern="1200" dirty="0">
                          <a:solidFill>
                            <a:srgbClr val="F7CA22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795 747</a:t>
                      </a: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800" b="1" kern="1200" noProof="0" dirty="0">
                          <a:solidFill>
                            <a:srgbClr val="0B407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Кількість нерозглянутих</a:t>
                      </a:r>
                      <a:br>
                        <a:rPr lang="uk-UA" sz="1800" b="1" kern="1200" noProof="0" dirty="0">
                          <a:solidFill>
                            <a:srgbClr val="0B407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</a:br>
                      <a:r>
                        <a:rPr lang="uk-UA" sz="1800" b="1" kern="1200" noProof="0" dirty="0">
                          <a:solidFill>
                            <a:srgbClr val="0B407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справ і матеріалів</a:t>
                      </a:r>
                    </a:p>
                  </a:txBody>
                  <a:tcP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>
                          <a:solidFill>
                            <a:srgbClr val="F7CA22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904 102</a:t>
                      </a:r>
                    </a:p>
                    <a:p>
                      <a:pPr algn="ctr"/>
                      <a:r>
                        <a:rPr lang="uk-UA" sz="1800" b="1" kern="1200" dirty="0">
                          <a:solidFill>
                            <a:srgbClr val="FF000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+ 12,0 %</a:t>
                      </a:r>
                    </a:p>
                  </a:txBody>
                  <a:tcPr anchor="ctr">
                    <a:solidFill>
                      <a:srgbClr val="E6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1555376"/>
                  </a:ext>
                </a:extLst>
              </a:tr>
              <a:tr h="562277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tabLst/>
                      </a:pPr>
                      <a:r>
                        <a:rPr lang="uk-UA" sz="1800" b="1" kern="1200" dirty="0">
                          <a:solidFill>
                            <a:srgbClr val="F7CA22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119 166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uk-UA" sz="1800" b="1" kern="1200" noProof="0" dirty="0">
                          <a:solidFill>
                            <a:srgbClr val="0B407F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Кількість справ і матеріалів, розгляд яких тривав понад рік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kern="1200" dirty="0">
                          <a:solidFill>
                            <a:srgbClr val="F7CA22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147 102</a:t>
                      </a:r>
                    </a:p>
                    <a:p>
                      <a:pPr algn="ctr"/>
                      <a:r>
                        <a:rPr lang="uk-UA" sz="1800" b="1" kern="1200" dirty="0">
                          <a:solidFill>
                            <a:srgbClr val="FF0000"/>
                          </a:solidFill>
                          <a:latin typeface="Montserrat" panose="00000500000000000000" pitchFamily="2" charset="-52"/>
                          <a:ea typeface="+mn-ea"/>
                          <a:cs typeface="+mn-cs"/>
                        </a:rPr>
                        <a:t>+ 19,0 %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3942260"/>
                  </a:ext>
                </a:extLst>
              </a:tr>
            </a:tbl>
          </a:graphicData>
        </a:graphic>
      </p:graphicFrame>
      <p:sp>
        <p:nvSpPr>
          <p:cNvPr id="105" name="Стрілка: смугаста вправо 104">
            <a:extLst>
              <a:ext uri="{FF2B5EF4-FFF2-40B4-BE49-F238E27FC236}">
                <a16:creationId xmlns:a16="http://schemas.microsoft.com/office/drawing/2014/main" id="{8854C95E-EC70-47BC-AABF-5C58440C4928}"/>
              </a:ext>
            </a:extLst>
          </p:cNvPr>
          <p:cNvSpPr/>
          <p:nvPr/>
        </p:nvSpPr>
        <p:spPr>
          <a:xfrm rot="16200000">
            <a:off x="11635424" y="2762657"/>
            <a:ext cx="197092" cy="11345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6" name="Стрілка: смугаста вправо 105">
            <a:extLst>
              <a:ext uri="{FF2B5EF4-FFF2-40B4-BE49-F238E27FC236}">
                <a16:creationId xmlns:a16="http://schemas.microsoft.com/office/drawing/2014/main" id="{631A61F2-6C65-4EC5-8577-CE47C821208A}"/>
              </a:ext>
            </a:extLst>
          </p:cNvPr>
          <p:cNvSpPr/>
          <p:nvPr/>
        </p:nvSpPr>
        <p:spPr>
          <a:xfrm rot="16200000">
            <a:off x="11635424" y="3557202"/>
            <a:ext cx="197092" cy="11345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7" name="Стрілка: смугаста вправо 106">
            <a:extLst>
              <a:ext uri="{FF2B5EF4-FFF2-40B4-BE49-F238E27FC236}">
                <a16:creationId xmlns:a16="http://schemas.microsoft.com/office/drawing/2014/main" id="{E0A8F447-792C-45AD-99AF-20065523D4D8}"/>
              </a:ext>
            </a:extLst>
          </p:cNvPr>
          <p:cNvSpPr/>
          <p:nvPr/>
        </p:nvSpPr>
        <p:spPr>
          <a:xfrm rot="16200000">
            <a:off x="11635424" y="4295297"/>
            <a:ext cx="197092" cy="113458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8" name="Стрілка: смугаста вправо 107">
            <a:extLst>
              <a:ext uri="{FF2B5EF4-FFF2-40B4-BE49-F238E27FC236}">
                <a16:creationId xmlns:a16="http://schemas.microsoft.com/office/drawing/2014/main" id="{ABC50E10-7617-4E6D-8221-5BA355DCD7F2}"/>
              </a:ext>
            </a:extLst>
          </p:cNvPr>
          <p:cNvSpPr/>
          <p:nvPr/>
        </p:nvSpPr>
        <p:spPr>
          <a:xfrm rot="16200000">
            <a:off x="11635424" y="2123108"/>
            <a:ext cx="197092" cy="113458"/>
          </a:xfrm>
          <a:prstGeom prst="striped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9" name="Стрілка: смугаста вправо 108">
            <a:extLst>
              <a:ext uri="{FF2B5EF4-FFF2-40B4-BE49-F238E27FC236}">
                <a16:creationId xmlns:a16="http://schemas.microsoft.com/office/drawing/2014/main" id="{E7863EA1-BE4E-4DAF-A04F-182A979CF42B}"/>
              </a:ext>
            </a:extLst>
          </p:cNvPr>
          <p:cNvSpPr/>
          <p:nvPr/>
        </p:nvSpPr>
        <p:spPr>
          <a:xfrm rot="16200000">
            <a:off x="11635424" y="5429164"/>
            <a:ext cx="197092" cy="113458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0" name="Стрілка: смугаста вправо 109">
            <a:extLst>
              <a:ext uri="{FF2B5EF4-FFF2-40B4-BE49-F238E27FC236}">
                <a16:creationId xmlns:a16="http://schemas.microsoft.com/office/drawing/2014/main" id="{B292EA96-5B2B-4946-BD18-18C045A8778D}"/>
              </a:ext>
            </a:extLst>
          </p:cNvPr>
          <p:cNvSpPr/>
          <p:nvPr/>
        </p:nvSpPr>
        <p:spPr>
          <a:xfrm rot="16200000">
            <a:off x="11635424" y="6193629"/>
            <a:ext cx="197092" cy="113458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Стрілка: п’ятикутник 38">
            <a:extLst>
              <a:ext uri="{FF2B5EF4-FFF2-40B4-BE49-F238E27FC236}">
                <a16:creationId xmlns:a16="http://schemas.microsoft.com/office/drawing/2014/main" id="{5B1D2A2C-98A1-42E0-96C4-5A11C3D1D798}"/>
              </a:ext>
            </a:extLst>
          </p:cNvPr>
          <p:cNvSpPr/>
          <p:nvPr/>
        </p:nvSpPr>
        <p:spPr>
          <a:xfrm rot="5400000">
            <a:off x="2318501" y="-627059"/>
            <a:ext cx="504825" cy="3798978"/>
          </a:xfrm>
          <a:prstGeom prst="homePlate">
            <a:avLst>
              <a:gd name="adj" fmla="val 18204"/>
            </a:avLst>
          </a:prstGeom>
          <a:solidFill>
            <a:srgbClr val="0B40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b="1" dirty="0">
                <a:latin typeface="Montserrat" panose="00000500000000000000" pitchFamily="2" charset="-52"/>
              </a:rPr>
              <a:t>ОСНОВНІ МЕТОДИ АУДИТУ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1631889-EAE9-4226-9C3E-879AC6C40259}"/>
              </a:ext>
            </a:extLst>
          </p:cNvPr>
          <p:cNvSpPr txBox="1"/>
          <p:nvPr/>
        </p:nvSpPr>
        <p:spPr>
          <a:xfrm>
            <a:off x="1057571" y="1783486"/>
            <a:ext cx="3403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rgbClr val="0B407F"/>
                </a:solidFill>
                <a:latin typeface="Montserrat" panose="00000500000000000000" pitchFamily="2" charset="-52"/>
              </a:rPr>
              <a:t>Аналіз документів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C607C1E-2C62-4EF4-AC8A-D8AB59B75D88}"/>
              </a:ext>
            </a:extLst>
          </p:cNvPr>
          <p:cNvSpPr txBox="1"/>
          <p:nvPr/>
        </p:nvSpPr>
        <p:spPr>
          <a:xfrm>
            <a:off x="1007613" y="2417212"/>
            <a:ext cx="35050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rgbClr val="0B407F"/>
                </a:solidFill>
                <a:latin typeface="Montserrat" panose="00000500000000000000" pitchFamily="2" charset="-52"/>
              </a:rPr>
              <a:t>Порівняльний і </a:t>
            </a:r>
            <a:r>
              <a:rPr lang="uk-UA" sz="1400" b="1" dirty="0" err="1">
                <a:solidFill>
                  <a:srgbClr val="0B407F"/>
                </a:solidFill>
                <a:latin typeface="Montserrat" panose="00000500000000000000" pitchFamily="2" charset="-52"/>
              </a:rPr>
              <a:t>трендовий</a:t>
            </a:r>
            <a:r>
              <a:rPr lang="uk-UA" sz="1400" b="1" dirty="0">
                <a:solidFill>
                  <a:srgbClr val="0B407F"/>
                </a:solidFill>
                <a:latin typeface="Montserrat" panose="00000500000000000000" pitchFamily="2" charset="-52"/>
              </a:rPr>
              <a:t> аналіз</a:t>
            </a:r>
            <a:endParaRPr lang="uk-UA" sz="1400" dirty="0">
              <a:solidFill>
                <a:srgbClr val="0B407F"/>
              </a:solidFill>
              <a:latin typeface="Montserrat" panose="00000500000000000000" pitchFamily="2" charset="-52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72E12C5-4C84-400D-8678-724EBC7B31F5}"/>
              </a:ext>
            </a:extLst>
          </p:cNvPr>
          <p:cNvSpPr txBox="1"/>
          <p:nvPr/>
        </p:nvSpPr>
        <p:spPr>
          <a:xfrm>
            <a:off x="1057571" y="3037010"/>
            <a:ext cx="3403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rgbClr val="0B407F"/>
                </a:solidFill>
                <a:latin typeface="Montserrat" panose="00000500000000000000" pitchFamily="2" charset="-52"/>
              </a:rPr>
              <a:t>Інтерв’ю та опитування</a:t>
            </a:r>
            <a:endParaRPr lang="uk-UA" sz="1400" dirty="0">
              <a:solidFill>
                <a:srgbClr val="0B407F"/>
              </a:solidFill>
              <a:latin typeface="Montserrat" panose="00000500000000000000" pitchFamily="2" charset="-52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184B165-85D6-43DA-BE76-649CA247C402}"/>
              </a:ext>
            </a:extLst>
          </p:cNvPr>
          <p:cNvSpPr txBox="1"/>
          <p:nvPr/>
        </p:nvSpPr>
        <p:spPr>
          <a:xfrm>
            <a:off x="1057571" y="3709610"/>
            <a:ext cx="34034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>
                <a:solidFill>
                  <a:srgbClr val="0B407F"/>
                </a:solidFill>
                <a:latin typeface="Montserrat" panose="00000500000000000000" pitchFamily="2" charset="-52"/>
              </a:rPr>
              <a:t>Аналіз ризиків </a:t>
            </a:r>
            <a:endParaRPr lang="uk-UA" sz="1400" dirty="0">
              <a:solidFill>
                <a:srgbClr val="0B407F"/>
              </a:solidFill>
              <a:latin typeface="Montserrat" panose="00000500000000000000" pitchFamily="2" charset="-52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544C79D-DF92-4040-A064-8BAA4EB3B169}"/>
              </a:ext>
            </a:extLst>
          </p:cNvPr>
          <p:cNvSpPr txBox="1"/>
          <p:nvPr/>
        </p:nvSpPr>
        <p:spPr>
          <a:xfrm>
            <a:off x="1080467" y="4250808"/>
            <a:ext cx="3403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noProof="0">
                <a:solidFill>
                  <a:srgbClr val="0B407F"/>
                </a:solidFill>
                <a:latin typeface="Montserrat" panose="00000500000000000000" pitchFamily="2" charset="-52"/>
              </a:rPr>
              <a:t>Систематизація, узагальнення й візуалізація даних</a:t>
            </a:r>
            <a:endParaRPr lang="uk-UA" sz="1400" noProof="0">
              <a:solidFill>
                <a:srgbClr val="0B407F"/>
              </a:solidFill>
              <a:latin typeface="Montserrat" panose="00000500000000000000" pitchFamily="2" charset="-52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C93DE1-F170-4889-A7A4-67D6FEDDD2A2}"/>
              </a:ext>
            </a:extLst>
          </p:cNvPr>
          <p:cNvSpPr txBox="1"/>
          <p:nvPr/>
        </p:nvSpPr>
        <p:spPr>
          <a:xfrm>
            <a:off x="1066985" y="5037822"/>
            <a:ext cx="23812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err="1">
                <a:solidFill>
                  <a:srgbClr val="0B407F"/>
                </a:solidFill>
                <a:latin typeface="Montserrat" panose="00000500000000000000" pitchFamily="2" charset="-52"/>
              </a:rPr>
              <a:t>Бенчмаркінг</a:t>
            </a:r>
            <a:endParaRPr lang="uk-UA" sz="1400" dirty="0">
              <a:solidFill>
                <a:srgbClr val="0B407F"/>
              </a:solidFill>
              <a:latin typeface="Montserrat" panose="00000500000000000000" pitchFamily="2" charset="-52"/>
            </a:endParaRPr>
          </a:p>
        </p:txBody>
      </p:sp>
      <p:sp>
        <p:nvSpPr>
          <p:cNvPr id="48" name="Блок-схема: вузол 47">
            <a:extLst>
              <a:ext uri="{FF2B5EF4-FFF2-40B4-BE49-F238E27FC236}">
                <a16:creationId xmlns:a16="http://schemas.microsoft.com/office/drawing/2014/main" id="{27652145-1FA8-4361-8F89-71714D93AFBB}"/>
              </a:ext>
            </a:extLst>
          </p:cNvPr>
          <p:cNvSpPr/>
          <p:nvPr/>
        </p:nvSpPr>
        <p:spPr>
          <a:xfrm>
            <a:off x="909027" y="5137710"/>
            <a:ext cx="108000" cy="108000"/>
          </a:xfrm>
          <a:prstGeom prst="flowChartConnector">
            <a:avLst/>
          </a:prstGeom>
          <a:solidFill>
            <a:srgbClr val="0B40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9" name="Блок-схема: вузол 48">
            <a:extLst>
              <a:ext uri="{FF2B5EF4-FFF2-40B4-BE49-F238E27FC236}">
                <a16:creationId xmlns:a16="http://schemas.microsoft.com/office/drawing/2014/main" id="{2D9A0287-69DB-45E3-84CA-4A9D59F7164B}"/>
              </a:ext>
            </a:extLst>
          </p:cNvPr>
          <p:cNvSpPr/>
          <p:nvPr/>
        </p:nvSpPr>
        <p:spPr>
          <a:xfrm>
            <a:off x="924587" y="4467954"/>
            <a:ext cx="108000" cy="108000"/>
          </a:xfrm>
          <a:prstGeom prst="flowChartConnector">
            <a:avLst/>
          </a:prstGeom>
          <a:solidFill>
            <a:srgbClr val="0B40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0" name="Блок-схема: вузол 49">
            <a:extLst>
              <a:ext uri="{FF2B5EF4-FFF2-40B4-BE49-F238E27FC236}">
                <a16:creationId xmlns:a16="http://schemas.microsoft.com/office/drawing/2014/main" id="{3B57D97F-462D-4508-A26D-76BE3CAE82C1}"/>
              </a:ext>
            </a:extLst>
          </p:cNvPr>
          <p:cNvSpPr/>
          <p:nvPr/>
        </p:nvSpPr>
        <p:spPr>
          <a:xfrm>
            <a:off x="899613" y="3812594"/>
            <a:ext cx="108000" cy="108000"/>
          </a:xfrm>
          <a:prstGeom prst="flowChartConnector">
            <a:avLst/>
          </a:prstGeom>
          <a:solidFill>
            <a:srgbClr val="0B40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1" name="Блок-схема: вузол 50">
            <a:extLst>
              <a:ext uri="{FF2B5EF4-FFF2-40B4-BE49-F238E27FC236}">
                <a16:creationId xmlns:a16="http://schemas.microsoft.com/office/drawing/2014/main" id="{A8067E7D-7C66-43CD-851C-E22D8D7A1293}"/>
              </a:ext>
            </a:extLst>
          </p:cNvPr>
          <p:cNvSpPr/>
          <p:nvPr/>
        </p:nvSpPr>
        <p:spPr>
          <a:xfrm>
            <a:off x="899613" y="3127247"/>
            <a:ext cx="108000" cy="108000"/>
          </a:xfrm>
          <a:prstGeom prst="flowChartConnector">
            <a:avLst/>
          </a:prstGeom>
          <a:solidFill>
            <a:srgbClr val="0B40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2" name="Блок-схема: вузол 51">
            <a:extLst>
              <a:ext uri="{FF2B5EF4-FFF2-40B4-BE49-F238E27FC236}">
                <a16:creationId xmlns:a16="http://schemas.microsoft.com/office/drawing/2014/main" id="{E18667F8-5FA7-46F9-8BC4-B1BB2585010C}"/>
              </a:ext>
            </a:extLst>
          </p:cNvPr>
          <p:cNvSpPr/>
          <p:nvPr/>
        </p:nvSpPr>
        <p:spPr>
          <a:xfrm>
            <a:off x="899613" y="2521752"/>
            <a:ext cx="108000" cy="108000"/>
          </a:xfrm>
          <a:prstGeom prst="flowChartConnector">
            <a:avLst/>
          </a:prstGeom>
          <a:solidFill>
            <a:srgbClr val="0B40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53" name="Блок-схема: вузол 52">
            <a:extLst>
              <a:ext uri="{FF2B5EF4-FFF2-40B4-BE49-F238E27FC236}">
                <a16:creationId xmlns:a16="http://schemas.microsoft.com/office/drawing/2014/main" id="{FBCFC7ED-F77B-46B0-9CA8-516C6441B507}"/>
              </a:ext>
            </a:extLst>
          </p:cNvPr>
          <p:cNvSpPr/>
          <p:nvPr/>
        </p:nvSpPr>
        <p:spPr>
          <a:xfrm>
            <a:off x="899613" y="1886254"/>
            <a:ext cx="108000" cy="108000"/>
          </a:xfrm>
          <a:prstGeom prst="flowChartConnector">
            <a:avLst/>
          </a:prstGeom>
          <a:solidFill>
            <a:srgbClr val="0B40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cxnSp>
        <p:nvCxnSpPr>
          <p:cNvPr id="54" name="Сполучна лінія: уступом 53">
            <a:extLst>
              <a:ext uri="{FF2B5EF4-FFF2-40B4-BE49-F238E27FC236}">
                <a16:creationId xmlns:a16="http://schemas.microsoft.com/office/drawing/2014/main" id="{F64CAAE7-AAAF-483F-9739-88B1AC2BE017}"/>
              </a:ext>
            </a:extLst>
          </p:cNvPr>
          <p:cNvCxnSpPr>
            <a:cxnSpLocks/>
            <a:stCxn id="39" idx="2"/>
            <a:endCxn id="48" idx="2"/>
          </p:cNvCxnSpPr>
          <p:nvPr/>
        </p:nvCxnSpPr>
        <p:spPr>
          <a:xfrm rot="10800000" flipH="1" flipV="1">
            <a:off x="671425" y="1226480"/>
            <a:ext cx="237602" cy="3965229"/>
          </a:xfrm>
          <a:prstGeom prst="bentConnector3">
            <a:avLst>
              <a:gd name="adj1" fmla="val 3789"/>
            </a:avLst>
          </a:prstGeom>
          <a:ln w="19050">
            <a:solidFill>
              <a:srgbClr val="0B40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Сполучна лінія: уступом 55">
            <a:extLst>
              <a:ext uri="{FF2B5EF4-FFF2-40B4-BE49-F238E27FC236}">
                <a16:creationId xmlns:a16="http://schemas.microsoft.com/office/drawing/2014/main" id="{F2386DAF-382D-4FD1-B436-C6DED667B11D}"/>
              </a:ext>
            </a:extLst>
          </p:cNvPr>
          <p:cNvCxnSpPr>
            <a:cxnSpLocks/>
            <a:stCxn id="39" idx="2"/>
            <a:endCxn id="49" idx="2"/>
          </p:cNvCxnSpPr>
          <p:nvPr/>
        </p:nvCxnSpPr>
        <p:spPr>
          <a:xfrm rot="10800000" flipH="1" flipV="1">
            <a:off x="671425" y="1226480"/>
            <a:ext cx="253162" cy="3295473"/>
          </a:xfrm>
          <a:prstGeom prst="bentConnector3">
            <a:avLst>
              <a:gd name="adj1" fmla="val 2550"/>
            </a:avLst>
          </a:prstGeom>
          <a:ln w="19050">
            <a:solidFill>
              <a:srgbClr val="0B40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получна лінія: уступом 56">
            <a:extLst>
              <a:ext uri="{FF2B5EF4-FFF2-40B4-BE49-F238E27FC236}">
                <a16:creationId xmlns:a16="http://schemas.microsoft.com/office/drawing/2014/main" id="{48F83E6D-0334-4EC0-94E8-001829AAD8EE}"/>
              </a:ext>
            </a:extLst>
          </p:cNvPr>
          <p:cNvCxnSpPr>
            <a:cxnSpLocks/>
            <a:stCxn id="39" idx="2"/>
            <a:endCxn id="50" idx="2"/>
          </p:cNvCxnSpPr>
          <p:nvPr/>
        </p:nvCxnSpPr>
        <p:spPr>
          <a:xfrm rot="10800000" flipH="1" flipV="1">
            <a:off x="671425" y="1226480"/>
            <a:ext cx="228188" cy="2640113"/>
          </a:xfrm>
          <a:prstGeom prst="bentConnector3">
            <a:avLst>
              <a:gd name="adj1" fmla="val 3786"/>
            </a:avLst>
          </a:prstGeom>
          <a:ln w="19050">
            <a:solidFill>
              <a:srgbClr val="0B40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получна лінія: уступом 57">
            <a:extLst>
              <a:ext uri="{FF2B5EF4-FFF2-40B4-BE49-F238E27FC236}">
                <a16:creationId xmlns:a16="http://schemas.microsoft.com/office/drawing/2014/main" id="{AE93E05A-0F70-4F85-9B60-E894E2B55B39}"/>
              </a:ext>
            </a:extLst>
          </p:cNvPr>
          <p:cNvCxnSpPr>
            <a:cxnSpLocks/>
            <a:stCxn id="39" idx="2"/>
            <a:endCxn id="51" idx="2"/>
          </p:cNvCxnSpPr>
          <p:nvPr/>
        </p:nvCxnSpPr>
        <p:spPr>
          <a:xfrm rot="10800000" flipH="1" flipV="1">
            <a:off x="671425" y="1226481"/>
            <a:ext cx="228188" cy="1954766"/>
          </a:xfrm>
          <a:prstGeom prst="bentConnector3">
            <a:avLst>
              <a:gd name="adj1" fmla="val 3787"/>
            </a:avLst>
          </a:prstGeom>
          <a:ln w="19050">
            <a:solidFill>
              <a:srgbClr val="0B40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получна лінія: уступом 58">
            <a:extLst>
              <a:ext uri="{FF2B5EF4-FFF2-40B4-BE49-F238E27FC236}">
                <a16:creationId xmlns:a16="http://schemas.microsoft.com/office/drawing/2014/main" id="{4E6FCFED-95FF-49B8-8626-F9BE1C7DB2B3}"/>
              </a:ext>
            </a:extLst>
          </p:cNvPr>
          <p:cNvCxnSpPr>
            <a:cxnSpLocks/>
            <a:stCxn id="39" idx="2"/>
            <a:endCxn id="52" idx="2"/>
          </p:cNvCxnSpPr>
          <p:nvPr/>
        </p:nvCxnSpPr>
        <p:spPr>
          <a:xfrm rot="10800000" flipH="1" flipV="1">
            <a:off x="671425" y="1226480"/>
            <a:ext cx="228188" cy="1349271"/>
          </a:xfrm>
          <a:prstGeom prst="bentConnector3">
            <a:avLst>
              <a:gd name="adj1" fmla="val 3993"/>
            </a:avLst>
          </a:prstGeom>
          <a:ln w="19050">
            <a:solidFill>
              <a:srgbClr val="0B40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Сполучна лінія: уступом 62">
            <a:extLst>
              <a:ext uri="{FF2B5EF4-FFF2-40B4-BE49-F238E27FC236}">
                <a16:creationId xmlns:a16="http://schemas.microsoft.com/office/drawing/2014/main" id="{3DD0B506-4A53-4359-8C1B-D1D483D0EAC8}"/>
              </a:ext>
            </a:extLst>
          </p:cNvPr>
          <p:cNvCxnSpPr>
            <a:cxnSpLocks/>
            <a:stCxn id="39" idx="2"/>
            <a:endCxn id="53" idx="2"/>
          </p:cNvCxnSpPr>
          <p:nvPr/>
        </p:nvCxnSpPr>
        <p:spPr>
          <a:xfrm rot="10800000" flipH="1" flipV="1">
            <a:off x="671425" y="1226480"/>
            <a:ext cx="228188" cy="713773"/>
          </a:xfrm>
          <a:prstGeom prst="bentConnector3">
            <a:avLst>
              <a:gd name="adj1" fmla="val 2950"/>
            </a:avLst>
          </a:prstGeom>
          <a:ln w="19050">
            <a:solidFill>
              <a:srgbClr val="0B407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856993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845D41DC-23DA-4498-BDA5-3CB324DF1F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5868" y="223077"/>
            <a:ext cx="1537326" cy="425587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43E57EA-2C2B-4365-9AD9-C4B33A305E78}"/>
              </a:ext>
            </a:extLst>
          </p:cNvPr>
          <p:cNvSpPr txBox="1"/>
          <p:nvPr/>
        </p:nvSpPr>
        <p:spPr>
          <a:xfrm>
            <a:off x="1066985" y="363582"/>
            <a:ext cx="80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cap="small" dirty="0">
                <a:solidFill>
                  <a:srgbClr val="0B407F"/>
                </a:solidFill>
                <a:latin typeface="Montserrat" panose="00000500000000000000" pitchFamily="2" charset="-52"/>
              </a:rPr>
              <a:t>Взаємодія ДСА України і її територіальних управлінь із місцевими </a:t>
            </a:r>
          </a:p>
          <a:p>
            <a:r>
              <a:rPr lang="uk-UA" b="1" u="sng" cap="small" dirty="0">
                <a:solidFill>
                  <a:srgbClr val="0B407F"/>
                </a:solidFill>
                <a:latin typeface="Montserrat" panose="00000500000000000000" pitchFamily="2" charset="-52"/>
              </a:rPr>
              <a:t>і апеляційними судами</a:t>
            </a:r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B70FA0A-63DB-474D-83FC-D851E8F2134C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91" y="273578"/>
            <a:ext cx="714038" cy="577407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6850E903-C862-44D6-9293-0AEEB50ED130}"/>
              </a:ext>
            </a:extLst>
          </p:cNvPr>
          <p:cNvGrpSpPr/>
          <p:nvPr/>
        </p:nvGrpSpPr>
        <p:grpSpPr>
          <a:xfrm>
            <a:off x="316031" y="1251633"/>
            <a:ext cx="11087888" cy="2037409"/>
            <a:chOff x="440464" y="982768"/>
            <a:chExt cx="11087888" cy="203740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A226DE6-D7B6-4E8F-AF83-6E9063E91503}"/>
                </a:ext>
              </a:extLst>
            </p:cNvPr>
            <p:cNvSpPr txBox="1"/>
            <p:nvPr/>
          </p:nvSpPr>
          <p:spPr>
            <a:xfrm>
              <a:off x="440464" y="988852"/>
              <a:ext cx="5326233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uk-UA" b="1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Проблеми:</a:t>
              </a: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uk-UA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Регламенти співпраці застарілі, не передбачають перевірки обґрунтованості бюджетних розрахунків.</a:t>
              </a: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uk-UA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Обмін інформацією здійснюється вручну.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4652DD9-B94E-4807-A3F8-7C67DC97DC2A}"/>
                </a:ext>
              </a:extLst>
            </p:cNvPr>
            <p:cNvSpPr txBox="1"/>
            <p:nvPr/>
          </p:nvSpPr>
          <p:spPr>
            <a:xfrm>
              <a:off x="6959636" y="982768"/>
              <a:ext cx="4568716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uk-UA" b="1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Наслідки:</a:t>
              </a: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uk-UA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Низький рівень координації між судами та територіальними управліннями.</a:t>
              </a: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uk-UA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Зростає ризик помилок у звітності.</a:t>
              </a:r>
            </a:p>
          </p:txBody>
        </p:sp>
        <p:sp>
          <p:nvSpPr>
            <p:cNvPr id="7" name="Стрілка: шеврон 6">
              <a:extLst>
                <a:ext uri="{FF2B5EF4-FFF2-40B4-BE49-F238E27FC236}">
                  <a16:creationId xmlns:a16="http://schemas.microsoft.com/office/drawing/2014/main" id="{776E44E7-B04A-4570-86EA-AE88D8443B63}"/>
                </a:ext>
              </a:extLst>
            </p:cNvPr>
            <p:cNvSpPr/>
            <p:nvPr/>
          </p:nvSpPr>
          <p:spPr>
            <a:xfrm>
              <a:off x="5941135" y="1522354"/>
              <a:ext cx="844062" cy="677836"/>
            </a:xfrm>
            <a:prstGeom prst="chevron">
              <a:avLst>
                <a:gd name="adj" fmla="val 38223"/>
              </a:avLst>
            </a:prstGeom>
            <a:solidFill>
              <a:srgbClr val="F7CA22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6" name="Групувати 45">
            <a:extLst>
              <a:ext uri="{FF2B5EF4-FFF2-40B4-BE49-F238E27FC236}">
                <a16:creationId xmlns:a16="http://schemas.microsoft.com/office/drawing/2014/main" id="{76DB4B73-05B4-44B3-89C5-4076B407D20E}"/>
              </a:ext>
            </a:extLst>
          </p:cNvPr>
          <p:cNvGrpSpPr/>
          <p:nvPr/>
        </p:nvGrpSpPr>
        <p:grpSpPr>
          <a:xfrm>
            <a:off x="3706763" y="3075400"/>
            <a:ext cx="4680515" cy="3698414"/>
            <a:chOff x="3837670" y="2800815"/>
            <a:chExt cx="4680515" cy="3698414"/>
          </a:xfrm>
        </p:grpSpPr>
        <p:grpSp>
          <p:nvGrpSpPr>
            <p:cNvPr id="42" name="Групувати 41">
              <a:extLst>
                <a:ext uri="{FF2B5EF4-FFF2-40B4-BE49-F238E27FC236}">
                  <a16:creationId xmlns:a16="http://schemas.microsoft.com/office/drawing/2014/main" id="{DF6168FE-DA15-4A32-8650-134E1E14E477}"/>
                </a:ext>
              </a:extLst>
            </p:cNvPr>
            <p:cNvGrpSpPr/>
            <p:nvPr/>
          </p:nvGrpSpPr>
          <p:grpSpPr>
            <a:xfrm>
              <a:off x="3837670" y="2800815"/>
              <a:ext cx="4680515" cy="3698414"/>
              <a:chOff x="7438199" y="3033882"/>
              <a:chExt cx="4680515" cy="3698414"/>
            </a:xfrm>
          </p:grpSpPr>
          <p:grpSp>
            <p:nvGrpSpPr>
              <p:cNvPr id="40" name="Групувати 39">
                <a:extLst>
                  <a:ext uri="{FF2B5EF4-FFF2-40B4-BE49-F238E27FC236}">
                    <a16:creationId xmlns:a16="http://schemas.microsoft.com/office/drawing/2014/main" id="{05B418A8-AC58-4A26-932B-86CD60DE561C}"/>
                  </a:ext>
                </a:extLst>
              </p:cNvPr>
              <p:cNvGrpSpPr/>
              <p:nvPr/>
            </p:nvGrpSpPr>
            <p:grpSpPr>
              <a:xfrm>
                <a:off x="7438199" y="3033882"/>
                <a:ext cx="4680515" cy="3698414"/>
                <a:chOff x="3772979" y="2728311"/>
                <a:chExt cx="4680515" cy="3698414"/>
              </a:xfrm>
            </p:grpSpPr>
            <p:pic>
              <p:nvPicPr>
                <p:cNvPr id="28" name="Рисунок 27">
                  <a:extLst>
                    <a:ext uri="{FF2B5EF4-FFF2-40B4-BE49-F238E27FC236}">
                      <a16:creationId xmlns:a16="http://schemas.microsoft.com/office/drawing/2014/main" id="{8C0747F6-1F28-4EA8-9E84-632193F224F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2979" y="2728311"/>
                  <a:ext cx="4680515" cy="3698414"/>
                </a:xfrm>
                <a:prstGeom prst="rect">
                  <a:avLst/>
                </a:prstGeom>
                <a:noFill/>
              </p:spPr>
            </p:pic>
            <p:sp>
              <p:nvSpPr>
                <p:cNvPr id="38" name="Прямокутник: округлені кути 37">
                  <a:extLst>
                    <a:ext uri="{FF2B5EF4-FFF2-40B4-BE49-F238E27FC236}">
                      <a16:creationId xmlns:a16="http://schemas.microsoft.com/office/drawing/2014/main" id="{13FEFCDD-BFD5-42F0-B5F2-873209841244}"/>
                    </a:ext>
                  </a:extLst>
                </p:cNvPr>
                <p:cNvSpPr/>
                <p:nvPr/>
              </p:nvSpPr>
              <p:spPr>
                <a:xfrm>
                  <a:off x="4251786" y="3771626"/>
                  <a:ext cx="3693151" cy="2075118"/>
                </a:xfrm>
                <a:prstGeom prst="roundRect">
                  <a:avLst>
                    <a:gd name="adj" fmla="val 11631"/>
                  </a:avLst>
                </a:prstGeom>
                <a:solidFill>
                  <a:srgbClr val="E6E6E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uk-UA" dirty="0">
                      <a:solidFill>
                        <a:srgbClr val="808080"/>
                      </a:solidFill>
                      <a:latin typeface="Montserrat" panose="00000500000000000000" pitchFamily="2" charset="-52"/>
                    </a:rPr>
                    <a:t>Для збору інформації про кадровий стан ДСА України не використовує «Кадри-WEB»       надмірні витрати часу і ризик помилок у звітності</a:t>
                  </a:r>
                </a:p>
              </p:txBody>
            </p:sp>
          </p:grpSp>
          <p:sp>
            <p:nvSpPr>
              <p:cNvPr id="43" name="Стрілка: вправо 42">
                <a:extLst>
                  <a:ext uri="{FF2B5EF4-FFF2-40B4-BE49-F238E27FC236}">
                    <a16:creationId xmlns:a16="http://schemas.microsoft.com/office/drawing/2014/main" id="{97AFD8F5-9999-4F55-A0AA-B7EB10ED3CF1}"/>
                  </a:ext>
                </a:extLst>
              </p:cNvPr>
              <p:cNvSpPr/>
              <p:nvPr/>
            </p:nvSpPr>
            <p:spPr>
              <a:xfrm>
                <a:off x="8859161" y="5120415"/>
                <a:ext cx="281352" cy="251209"/>
              </a:xfrm>
              <a:prstGeom prst="rightArrow">
                <a:avLst/>
              </a:prstGeom>
              <a:solidFill>
                <a:srgbClr val="F7CA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6A87A7B-CA85-456C-A5FE-74FC9BB5D4C0}"/>
                </a:ext>
              </a:extLst>
            </p:cNvPr>
            <p:cNvSpPr txBox="1"/>
            <p:nvPr/>
          </p:nvSpPr>
          <p:spPr>
            <a:xfrm>
              <a:off x="4512227" y="3309275"/>
              <a:ext cx="182381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bg1"/>
                  </a:solidFill>
                  <a:latin typeface="Montserrat" panose="00000500000000000000" pitchFamily="2" charset="-52"/>
                  <a:ea typeface="Montserrat" panose="00000500000000000000" pitchFamily="2" charset="-52"/>
                  <a:cs typeface="Montserrat" panose="00000500000000000000" pitchFamily="2" charset="-52"/>
                </a:rPr>
                <a:t>Кадрове забезпечення</a:t>
              </a:r>
            </a:p>
          </p:txBody>
        </p:sp>
      </p:grpSp>
      <p:grpSp>
        <p:nvGrpSpPr>
          <p:cNvPr id="48" name="Групувати 47">
            <a:extLst>
              <a:ext uri="{FF2B5EF4-FFF2-40B4-BE49-F238E27FC236}">
                <a16:creationId xmlns:a16="http://schemas.microsoft.com/office/drawing/2014/main" id="{08E79E29-9C99-4EE9-8F7B-387ADD7BE376}"/>
              </a:ext>
            </a:extLst>
          </p:cNvPr>
          <p:cNvGrpSpPr/>
          <p:nvPr/>
        </p:nvGrpSpPr>
        <p:grpSpPr>
          <a:xfrm>
            <a:off x="-161878" y="3102611"/>
            <a:ext cx="7268916" cy="3698414"/>
            <a:chOff x="3837670" y="2800815"/>
            <a:chExt cx="7268916" cy="3698414"/>
          </a:xfrm>
        </p:grpSpPr>
        <p:grpSp>
          <p:nvGrpSpPr>
            <p:cNvPr id="49" name="Групувати 48">
              <a:extLst>
                <a:ext uri="{FF2B5EF4-FFF2-40B4-BE49-F238E27FC236}">
                  <a16:creationId xmlns:a16="http://schemas.microsoft.com/office/drawing/2014/main" id="{52BD0640-777B-4AB8-8DB8-2DC25EB5C54F}"/>
                </a:ext>
              </a:extLst>
            </p:cNvPr>
            <p:cNvGrpSpPr/>
            <p:nvPr/>
          </p:nvGrpSpPr>
          <p:grpSpPr>
            <a:xfrm>
              <a:off x="3837670" y="2800815"/>
              <a:ext cx="7268916" cy="3698414"/>
              <a:chOff x="7438199" y="3033882"/>
              <a:chExt cx="7268916" cy="3698414"/>
            </a:xfrm>
          </p:grpSpPr>
          <p:grpSp>
            <p:nvGrpSpPr>
              <p:cNvPr id="51" name="Групувати 50">
                <a:extLst>
                  <a:ext uri="{FF2B5EF4-FFF2-40B4-BE49-F238E27FC236}">
                    <a16:creationId xmlns:a16="http://schemas.microsoft.com/office/drawing/2014/main" id="{F24B2E97-2EE5-4B49-A1C5-9B92D0445ED2}"/>
                  </a:ext>
                </a:extLst>
              </p:cNvPr>
              <p:cNvGrpSpPr/>
              <p:nvPr/>
            </p:nvGrpSpPr>
            <p:grpSpPr>
              <a:xfrm>
                <a:off x="7438199" y="3033882"/>
                <a:ext cx="7268916" cy="3698414"/>
                <a:chOff x="3772979" y="2728311"/>
                <a:chExt cx="7268916" cy="3698414"/>
              </a:xfrm>
            </p:grpSpPr>
            <p:grpSp>
              <p:nvGrpSpPr>
                <p:cNvPr id="53" name="Групувати 52">
                  <a:extLst>
                    <a:ext uri="{FF2B5EF4-FFF2-40B4-BE49-F238E27FC236}">
                      <a16:creationId xmlns:a16="http://schemas.microsoft.com/office/drawing/2014/main" id="{3801D641-2634-46EA-83F7-AA2BD6338EDE}"/>
                    </a:ext>
                  </a:extLst>
                </p:cNvPr>
                <p:cNvGrpSpPr/>
                <p:nvPr/>
              </p:nvGrpSpPr>
              <p:grpSpPr>
                <a:xfrm>
                  <a:off x="3772979" y="2728311"/>
                  <a:ext cx="7268916" cy="3698414"/>
                  <a:chOff x="4321382" y="2356046"/>
                  <a:chExt cx="8182441" cy="3698414"/>
                </a:xfrm>
              </p:grpSpPr>
              <p:pic>
                <p:nvPicPr>
                  <p:cNvPr id="55" name="Рисунок 54">
                    <a:extLst>
                      <a:ext uri="{FF2B5EF4-FFF2-40B4-BE49-F238E27FC236}">
                        <a16:creationId xmlns:a16="http://schemas.microsoft.com/office/drawing/2014/main" id="{CBB6DDFA-DDF6-41C2-A987-CC77BA91E07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21382" y="2356046"/>
                    <a:ext cx="5268741" cy="3698414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56" name="TextBox 55">
                    <a:extLst>
                      <a:ext uri="{FF2B5EF4-FFF2-40B4-BE49-F238E27FC236}">
                        <a16:creationId xmlns:a16="http://schemas.microsoft.com/office/drawing/2014/main" id="{118DC476-F119-4471-8A17-49338EC7BD96}"/>
                      </a:ext>
                    </a:extLst>
                  </p:cNvPr>
                  <p:cNvSpPr txBox="1"/>
                  <p:nvPr/>
                </p:nvSpPr>
                <p:spPr>
                  <a:xfrm>
                    <a:off x="8631048" y="2427060"/>
                    <a:ext cx="387277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uk-UA" dirty="0">
                      <a:solidFill>
                        <a:srgbClr val="0B407F"/>
                      </a:solidFill>
                      <a:latin typeface="Montserrat" panose="00000500000000000000" pitchFamily="2" charset="-52"/>
                    </a:endParaRPr>
                  </a:p>
                </p:txBody>
              </p:sp>
            </p:grpSp>
            <p:sp>
              <p:nvSpPr>
                <p:cNvPr id="54" name="Прямокутник: округлені кути 53">
                  <a:extLst>
                    <a:ext uri="{FF2B5EF4-FFF2-40B4-BE49-F238E27FC236}">
                      <a16:creationId xmlns:a16="http://schemas.microsoft.com/office/drawing/2014/main" id="{83A1C63C-D906-46D5-8B4B-7F6E72A145BE}"/>
                    </a:ext>
                  </a:extLst>
                </p:cNvPr>
                <p:cNvSpPr/>
                <p:nvPr/>
              </p:nvSpPr>
              <p:spPr>
                <a:xfrm>
                  <a:off x="4251786" y="3771626"/>
                  <a:ext cx="3693151" cy="2075118"/>
                </a:xfrm>
                <a:prstGeom prst="roundRect">
                  <a:avLst>
                    <a:gd name="adj" fmla="val 11631"/>
                  </a:avLst>
                </a:prstGeom>
                <a:solidFill>
                  <a:srgbClr val="E6E6E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uk-UA" noProof="0" dirty="0">
                      <a:solidFill>
                        <a:srgbClr val="808080"/>
                      </a:solidFill>
                      <a:latin typeface="Montserrat" panose="00000500000000000000" pitchFamily="2" charset="-52"/>
                    </a:rPr>
                    <a:t>Порядок №38 не забезпечує єдиної методології планування й моніторингу витрат         ускладнення ефективного управління ресурсами</a:t>
                  </a:r>
                </a:p>
              </p:txBody>
            </p:sp>
          </p:grpSp>
          <p:sp>
            <p:nvSpPr>
              <p:cNvPr id="52" name="Стрілка: вправо 51">
                <a:extLst>
                  <a:ext uri="{FF2B5EF4-FFF2-40B4-BE49-F238E27FC236}">
                    <a16:creationId xmlns:a16="http://schemas.microsoft.com/office/drawing/2014/main" id="{2E4AF743-9A81-407E-B080-B544FE9AD47D}"/>
                  </a:ext>
                </a:extLst>
              </p:cNvPr>
              <p:cNvSpPr/>
              <p:nvPr/>
            </p:nvSpPr>
            <p:spPr>
              <a:xfrm>
                <a:off x="10520261" y="5126276"/>
                <a:ext cx="281352" cy="251209"/>
              </a:xfrm>
              <a:prstGeom prst="rightArrow">
                <a:avLst/>
              </a:prstGeom>
              <a:solidFill>
                <a:srgbClr val="F7CA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156D58E1-E8C7-4836-9BDA-433922A49970}"/>
                </a:ext>
              </a:extLst>
            </p:cNvPr>
            <p:cNvSpPr txBox="1"/>
            <p:nvPr/>
          </p:nvSpPr>
          <p:spPr>
            <a:xfrm>
              <a:off x="4512227" y="3309275"/>
              <a:ext cx="17389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1600" b="1" dirty="0">
                  <a:solidFill>
                    <a:schemeClr val="bg1"/>
                  </a:solidFill>
                  <a:latin typeface="Montserrat" panose="00000500000000000000" pitchFamily="2" charset="-52"/>
                  <a:ea typeface="Montserrat" panose="00000500000000000000" pitchFamily="2" charset="-52"/>
                  <a:cs typeface="Montserrat" panose="00000500000000000000" pitchFamily="2" charset="-52"/>
                </a:rPr>
                <a:t>Фінансове забезпечення</a:t>
              </a:r>
            </a:p>
          </p:txBody>
        </p:sp>
      </p:grpSp>
      <p:grpSp>
        <p:nvGrpSpPr>
          <p:cNvPr id="63" name="Групувати 62">
            <a:extLst>
              <a:ext uri="{FF2B5EF4-FFF2-40B4-BE49-F238E27FC236}">
                <a16:creationId xmlns:a16="http://schemas.microsoft.com/office/drawing/2014/main" id="{4CF61CCC-47C1-46CF-9359-5B9417D72C3A}"/>
              </a:ext>
            </a:extLst>
          </p:cNvPr>
          <p:cNvGrpSpPr/>
          <p:nvPr/>
        </p:nvGrpSpPr>
        <p:grpSpPr>
          <a:xfrm>
            <a:off x="7516900" y="3034416"/>
            <a:ext cx="7327420" cy="3698414"/>
            <a:chOff x="3779166" y="2800815"/>
            <a:chExt cx="7327420" cy="3698414"/>
          </a:xfrm>
        </p:grpSpPr>
        <p:grpSp>
          <p:nvGrpSpPr>
            <p:cNvPr id="64" name="Групувати 63">
              <a:extLst>
                <a:ext uri="{FF2B5EF4-FFF2-40B4-BE49-F238E27FC236}">
                  <a16:creationId xmlns:a16="http://schemas.microsoft.com/office/drawing/2014/main" id="{EF211A64-D784-4782-BBF3-A5B84CDA52B6}"/>
                </a:ext>
              </a:extLst>
            </p:cNvPr>
            <p:cNvGrpSpPr/>
            <p:nvPr/>
          </p:nvGrpSpPr>
          <p:grpSpPr>
            <a:xfrm>
              <a:off x="3837670" y="2800815"/>
              <a:ext cx="7268916" cy="3698414"/>
              <a:chOff x="7438199" y="3033882"/>
              <a:chExt cx="7268916" cy="3698414"/>
            </a:xfrm>
          </p:grpSpPr>
          <p:grpSp>
            <p:nvGrpSpPr>
              <p:cNvPr id="66" name="Групувати 65">
                <a:extLst>
                  <a:ext uri="{FF2B5EF4-FFF2-40B4-BE49-F238E27FC236}">
                    <a16:creationId xmlns:a16="http://schemas.microsoft.com/office/drawing/2014/main" id="{D0411B0A-D9D6-4C0B-ADC7-A71DC9FB1C26}"/>
                  </a:ext>
                </a:extLst>
              </p:cNvPr>
              <p:cNvGrpSpPr/>
              <p:nvPr/>
            </p:nvGrpSpPr>
            <p:grpSpPr>
              <a:xfrm>
                <a:off x="7438199" y="3033882"/>
                <a:ext cx="7268916" cy="3698414"/>
                <a:chOff x="3772979" y="2728311"/>
                <a:chExt cx="7268916" cy="3698414"/>
              </a:xfrm>
            </p:grpSpPr>
            <p:grpSp>
              <p:nvGrpSpPr>
                <p:cNvPr id="68" name="Групувати 67">
                  <a:extLst>
                    <a:ext uri="{FF2B5EF4-FFF2-40B4-BE49-F238E27FC236}">
                      <a16:creationId xmlns:a16="http://schemas.microsoft.com/office/drawing/2014/main" id="{D74767DC-B45A-4019-A41C-03E5DEF7BD11}"/>
                    </a:ext>
                  </a:extLst>
                </p:cNvPr>
                <p:cNvGrpSpPr/>
                <p:nvPr/>
              </p:nvGrpSpPr>
              <p:grpSpPr>
                <a:xfrm>
                  <a:off x="3772979" y="2728311"/>
                  <a:ext cx="7268916" cy="3698414"/>
                  <a:chOff x="4321382" y="2356046"/>
                  <a:chExt cx="8182441" cy="3698414"/>
                </a:xfrm>
              </p:grpSpPr>
              <p:pic>
                <p:nvPicPr>
                  <p:cNvPr id="70" name="Рисунок 69">
                    <a:extLst>
                      <a:ext uri="{FF2B5EF4-FFF2-40B4-BE49-F238E27FC236}">
                        <a16:creationId xmlns:a16="http://schemas.microsoft.com/office/drawing/2014/main" id="{665E6A92-EAEC-4BBD-B27A-6B4013CF615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21382" y="2356046"/>
                    <a:ext cx="5268741" cy="3698414"/>
                  </a:xfrm>
                  <a:prstGeom prst="rect">
                    <a:avLst/>
                  </a:prstGeom>
                  <a:noFill/>
                </p:spPr>
              </p:pic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1BB1E160-29E0-483C-AC48-175AEAC7566A}"/>
                      </a:ext>
                    </a:extLst>
                  </p:cNvPr>
                  <p:cNvSpPr txBox="1"/>
                  <p:nvPr/>
                </p:nvSpPr>
                <p:spPr>
                  <a:xfrm>
                    <a:off x="8631048" y="2427060"/>
                    <a:ext cx="3872775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endParaRPr lang="uk-UA" dirty="0">
                      <a:solidFill>
                        <a:srgbClr val="0B407F"/>
                      </a:solidFill>
                      <a:latin typeface="Montserrat" panose="00000500000000000000" pitchFamily="2" charset="-52"/>
                    </a:endParaRPr>
                  </a:p>
                </p:txBody>
              </p:sp>
            </p:grpSp>
            <p:sp>
              <p:nvSpPr>
                <p:cNvPr id="69" name="Прямокутник: округлені кути 68">
                  <a:extLst>
                    <a:ext uri="{FF2B5EF4-FFF2-40B4-BE49-F238E27FC236}">
                      <a16:creationId xmlns:a16="http://schemas.microsoft.com/office/drawing/2014/main" id="{C7D9507C-FA83-4E43-9CC1-6AC5625FAD06}"/>
                    </a:ext>
                  </a:extLst>
                </p:cNvPr>
                <p:cNvSpPr/>
                <p:nvPr/>
              </p:nvSpPr>
              <p:spPr>
                <a:xfrm>
                  <a:off x="4251786" y="3771626"/>
                  <a:ext cx="3693151" cy="2075118"/>
                </a:xfrm>
                <a:prstGeom prst="roundRect">
                  <a:avLst>
                    <a:gd name="adj" fmla="val 11631"/>
                  </a:avLst>
                </a:prstGeom>
                <a:solidFill>
                  <a:srgbClr val="E6E6E6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uk-UA" dirty="0">
                      <a:solidFill>
                        <a:srgbClr val="808080"/>
                      </a:solidFill>
                      <a:latin typeface="Montserrat" panose="00000500000000000000" pitchFamily="2" charset="-52"/>
                    </a:rPr>
                    <a:t>ДСА України не розробила порядок взаємодії з розпорядниками коштів нижчого рівня         обмін інформацією здійснюється безсистемно</a:t>
                  </a:r>
                </a:p>
              </p:txBody>
            </p:sp>
          </p:grpSp>
          <p:sp>
            <p:nvSpPr>
              <p:cNvPr id="67" name="Стрілка: вправо 66">
                <a:extLst>
                  <a:ext uri="{FF2B5EF4-FFF2-40B4-BE49-F238E27FC236}">
                    <a16:creationId xmlns:a16="http://schemas.microsoft.com/office/drawing/2014/main" id="{E2F3EF81-EB82-4089-88C5-8A57EC040CD6}"/>
                  </a:ext>
                </a:extLst>
              </p:cNvPr>
              <p:cNvSpPr/>
              <p:nvPr/>
            </p:nvSpPr>
            <p:spPr>
              <a:xfrm>
                <a:off x="9987311" y="5139968"/>
                <a:ext cx="281352" cy="251209"/>
              </a:xfrm>
              <a:prstGeom prst="rightArrow">
                <a:avLst/>
              </a:prstGeom>
              <a:solidFill>
                <a:srgbClr val="F7CA2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UA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7DF523DB-32CE-480C-BA43-C80360962F3E}"/>
                </a:ext>
              </a:extLst>
            </p:cNvPr>
            <p:cNvSpPr txBox="1"/>
            <p:nvPr/>
          </p:nvSpPr>
          <p:spPr>
            <a:xfrm>
              <a:off x="3779166" y="3411725"/>
              <a:ext cx="30384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>
                  <a:solidFill>
                    <a:schemeClr val="bg1"/>
                  </a:solidFill>
                  <a:latin typeface="Montserrat" panose="00000500000000000000" pitchFamily="2" charset="-52"/>
                  <a:ea typeface="Montserrat" panose="00000500000000000000" pitchFamily="2" charset="-52"/>
                  <a:cs typeface="Montserrat" panose="00000500000000000000" pitchFamily="2" charset="-52"/>
                </a:rPr>
                <a:t>МТЗ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5545385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845D41DC-23DA-4498-BDA5-3CB324DF1F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231" y="189753"/>
            <a:ext cx="1537326" cy="42558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496E52D-A794-42E0-A1DA-7B13C37D937F}"/>
              </a:ext>
            </a:extLst>
          </p:cNvPr>
          <p:cNvSpPr txBox="1"/>
          <p:nvPr/>
        </p:nvSpPr>
        <p:spPr>
          <a:xfrm>
            <a:off x="1146409" y="305695"/>
            <a:ext cx="1084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cap="small" dirty="0">
                <a:solidFill>
                  <a:srgbClr val="0B407F"/>
                </a:solidFill>
                <a:latin typeface="Montserrat" panose="00000500000000000000" pitchFamily="2" charset="-52"/>
              </a:rPr>
              <a:t>Системне недофінансування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104A42EF-6A38-437D-B8B7-AE6D6A0D50D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6" y="180919"/>
            <a:ext cx="870543" cy="618884"/>
          </a:xfrm>
          <a:prstGeom prst="rect">
            <a:avLst/>
          </a:prstGeom>
        </p:spPr>
      </p:pic>
      <p:graphicFrame>
        <p:nvGraphicFramePr>
          <p:cNvPr id="49" name="Діаграма 48">
            <a:extLst>
              <a:ext uri="{FF2B5EF4-FFF2-40B4-BE49-F238E27FC236}">
                <a16:creationId xmlns:a16="http://schemas.microsoft.com/office/drawing/2014/main" id="{73688272-1DFC-45FC-AE60-B0310BCB27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6200685"/>
              </p:ext>
            </p:extLst>
          </p:nvPr>
        </p:nvGraphicFramePr>
        <p:xfrm>
          <a:off x="721335" y="469262"/>
          <a:ext cx="5637111" cy="33735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CD01CE65-861D-4508-9513-64A382B2D9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6526008"/>
              </p:ext>
            </p:extLst>
          </p:nvPr>
        </p:nvGraphicFramePr>
        <p:xfrm>
          <a:off x="6358446" y="799803"/>
          <a:ext cx="5637111" cy="3042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0B34D5CB-EA8F-4668-B757-FB3654FD151E}"/>
              </a:ext>
            </a:extLst>
          </p:cNvPr>
          <p:cNvGrpSpPr/>
          <p:nvPr/>
        </p:nvGrpSpPr>
        <p:grpSpPr>
          <a:xfrm>
            <a:off x="725085" y="3967570"/>
            <a:ext cx="11361628" cy="2308324"/>
            <a:chOff x="711136" y="4672276"/>
            <a:chExt cx="11361628" cy="230832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40B3BA8-BEB7-4357-B9AE-AE7E2D3A238A}"/>
                </a:ext>
              </a:extLst>
            </p:cNvPr>
            <p:cNvSpPr txBox="1"/>
            <p:nvPr/>
          </p:nvSpPr>
          <p:spPr>
            <a:xfrm>
              <a:off x="711136" y="4672276"/>
              <a:ext cx="5288791" cy="23083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1600" b="1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Проблеми: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uk-UA" sz="1600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Системне недофінансування протягом 2015–2026 років.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uk-UA" sz="1600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Рівень задоволення потреб у фінансуванні судів коливався в межах 35–78 %.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uk-UA" sz="1600" b="0" i="0" dirty="0">
                  <a:solidFill>
                    <a:srgbClr val="0B407F"/>
                  </a:solidFill>
                  <a:effectLst/>
                  <a:latin typeface="Montserrat" panose="00000500000000000000" pitchFamily="2" charset="-52"/>
                </a:rPr>
                <a:t>З 2019 року зростання фінансування судів має переважно номінальний характер, збільшення асигнувань лише компенсує інфляцію — реальні ресурси зменшуються.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CA05E1C-405E-497C-971E-B20166622B9C}"/>
                </a:ext>
              </a:extLst>
            </p:cNvPr>
            <p:cNvSpPr txBox="1"/>
            <p:nvPr/>
          </p:nvSpPr>
          <p:spPr>
            <a:xfrm>
              <a:off x="7324400" y="4672276"/>
              <a:ext cx="4748364" cy="20621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sz="1600" b="1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Наслідки: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uk-UA" sz="1600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Порушення вимог статті 146 </a:t>
              </a:r>
              <a:br>
                <a:rPr lang="uk-UA" sz="1600" dirty="0">
                  <a:solidFill>
                    <a:srgbClr val="0B407F"/>
                  </a:solidFill>
                  <a:latin typeface="Montserrat" panose="00000500000000000000" pitchFamily="2" charset="-52"/>
                </a:rPr>
              </a:br>
              <a:r>
                <a:rPr lang="uk-UA" sz="1600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Закону № 1402.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uk-UA" sz="1600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Неможливість забезпечення належного рівня фінансування судів.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uk-UA" sz="1600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Обмеження можливості оновлення інфраструктури та розвитку судової системи.</a:t>
              </a:r>
            </a:p>
          </p:txBody>
        </p:sp>
        <p:sp>
          <p:nvSpPr>
            <p:cNvPr id="14" name="Стрілка: шеврон 13">
              <a:extLst>
                <a:ext uri="{FF2B5EF4-FFF2-40B4-BE49-F238E27FC236}">
                  <a16:creationId xmlns:a16="http://schemas.microsoft.com/office/drawing/2014/main" id="{3ED115E5-7608-4E86-ACEF-897CD4A822E3}"/>
                </a:ext>
              </a:extLst>
            </p:cNvPr>
            <p:cNvSpPr/>
            <p:nvPr/>
          </p:nvSpPr>
          <p:spPr>
            <a:xfrm>
              <a:off x="6240133" y="5487520"/>
              <a:ext cx="844062" cy="677836"/>
            </a:xfrm>
            <a:prstGeom prst="chevron">
              <a:avLst>
                <a:gd name="adj" fmla="val 38223"/>
              </a:avLst>
            </a:prstGeom>
            <a:solidFill>
              <a:srgbClr val="F7CA22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1880606"/>
      </p:ext>
    </p:extLst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845D41DC-23DA-4498-BDA5-3CB324DF1F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808" y="277567"/>
            <a:ext cx="1537326" cy="42558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496E52D-A794-42E0-A1DA-7B13C37D937F}"/>
              </a:ext>
            </a:extLst>
          </p:cNvPr>
          <p:cNvSpPr txBox="1"/>
          <p:nvPr/>
        </p:nvSpPr>
        <p:spPr>
          <a:xfrm>
            <a:off x="1146410" y="305695"/>
            <a:ext cx="10664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cap="small" dirty="0">
                <a:solidFill>
                  <a:srgbClr val="0B407F"/>
                </a:solidFill>
                <a:latin typeface="Montserrat" panose="00000500000000000000" pitchFamily="2" charset="-52"/>
              </a:rPr>
              <a:t>Нерівномірність фінансового забезпечення органів судової влади </a:t>
            </a:r>
            <a:r>
              <a:rPr lang="uk-UA" b="1" u="sng" dirty="0">
                <a:solidFill>
                  <a:srgbClr val="0B407F"/>
                </a:solidFill>
                <a:latin typeface="Montserrat" panose="00000500000000000000" pitchFamily="2" charset="-52"/>
              </a:rPr>
              <a:t/>
            </a:r>
            <a:br>
              <a:rPr lang="uk-UA" b="1" u="sng" dirty="0">
                <a:solidFill>
                  <a:srgbClr val="0B407F"/>
                </a:solidFill>
                <a:latin typeface="Montserrat" panose="00000500000000000000" pitchFamily="2" charset="-52"/>
              </a:rPr>
            </a:br>
            <a:r>
              <a:rPr lang="uk-UA" b="1" u="sng" cap="small" dirty="0">
                <a:solidFill>
                  <a:srgbClr val="0B407F"/>
                </a:solidFill>
                <a:latin typeface="Montserrat" panose="00000500000000000000" pitchFamily="2" charset="-52"/>
              </a:rPr>
              <a:t>(головних розпорядників бюджетних коштів)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104A42EF-6A38-437D-B8B7-AE6D6A0D50D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6" y="180919"/>
            <a:ext cx="870543" cy="618884"/>
          </a:xfrm>
          <a:prstGeom prst="rect">
            <a:avLst/>
          </a:prstGeom>
        </p:spPr>
      </p:pic>
      <p:graphicFrame>
        <p:nvGraphicFramePr>
          <p:cNvPr id="5" name="Діаграма 4">
            <a:extLst>
              <a:ext uri="{FF2B5EF4-FFF2-40B4-BE49-F238E27FC236}">
                <a16:creationId xmlns:a16="http://schemas.microsoft.com/office/drawing/2014/main" id="{07CC75FE-ACDB-46E6-8F98-A7E82BABC7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0971966"/>
              </p:ext>
            </p:extLst>
          </p:nvPr>
        </p:nvGraphicFramePr>
        <p:xfrm>
          <a:off x="275866" y="868860"/>
          <a:ext cx="11535134" cy="2946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B91B4672-7BB5-4053-A489-144A4B23DC19}"/>
              </a:ext>
            </a:extLst>
          </p:cNvPr>
          <p:cNvGrpSpPr/>
          <p:nvPr/>
        </p:nvGrpSpPr>
        <p:grpSpPr>
          <a:xfrm>
            <a:off x="232608" y="4379920"/>
            <a:ext cx="11578392" cy="1492485"/>
            <a:chOff x="232608" y="4114004"/>
            <a:chExt cx="11578392" cy="149248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7FB80A4-D275-4397-AC91-6AE67F15B64C}"/>
                </a:ext>
              </a:extLst>
            </p:cNvPr>
            <p:cNvSpPr txBox="1"/>
            <p:nvPr/>
          </p:nvSpPr>
          <p:spPr>
            <a:xfrm>
              <a:off x="232608" y="4129161"/>
              <a:ext cx="4687487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Проблеми:</a:t>
              </a: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uk-UA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ДСА України має найнижчий середній рівень задоволення потреб (58,7 %) серед органів судової влади.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4AA5422-3B00-4B8C-B273-452131D85AAB}"/>
                </a:ext>
              </a:extLst>
            </p:cNvPr>
            <p:cNvSpPr txBox="1"/>
            <p:nvPr/>
          </p:nvSpPr>
          <p:spPr>
            <a:xfrm>
              <a:off x="6390409" y="4114004"/>
              <a:ext cx="5420591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uk-UA" b="1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Наслідки:</a:t>
              </a:r>
            </a:p>
            <a:p>
              <a:pPr marL="285750" indent="-285750" algn="just">
                <a:buFont typeface="Wingdings" panose="05000000000000000000" pitchFamily="2" charset="2"/>
                <a:buChar char="Ø"/>
              </a:pPr>
              <a:r>
                <a:rPr lang="uk-UA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Рівень фінансування у 1,4 </a:t>
              </a:r>
              <a:r>
                <a:rPr lang="uk-UA" dirty="0" err="1">
                  <a:solidFill>
                    <a:srgbClr val="0B407F"/>
                  </a:solidFill>
                  <a:latin typeface="Montserrat" panose="00000500000000000000" pitchFamily="2" charset="-52"/>
                </a:rPr>
                <a:t>раза</a:t>
              </a:r>
              <a:r>
                <a:rPr lang="uk-UA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 нижчий, ніж у інших головних розпорядників.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uk-UA" dirty="0">
                  <a:solidFill>
                    <a:srgbClr val="0B407F"/>
                  </a:solidFill>
                  <a:latin typeface="Montserrat" panose="00000500000000000000" pitchFamily="2" charset="-52"/>
                </a:rPr>
                <a:t>Недостатнє фінансування інфраструктурних і цифрових проєктів.</a:t>
              </a:r>
            </a:p>
          </p:txBody>
        </p:sp>
        <p:sp>
          <p:nvSpPr>
            <p:cNvPr id="11" name="Стрілка: шеврон 10">
              <a:extLst>
                <a:ext uri="{FF2B5EF4-FFF2-40B4-BE49-F238E27FC236}">
                  <a16:creationId xmlns:a16="http://schemas.microsoft.com/office/drawing/2014/main" id="{8C52A12D-8224-4E41-B499-3F5A408C045C}"/>
                </a:ext>
              </a:extLst>
            </p:cNvPr>
            <p:cNvSpPr/>
            <p:nvPr/>
          </p:nvSpPr>
          <p:spPr>
            <a:xfrm>
              <a:off x="5251938" y="4513750"/>
              <a:ext cx="844062" cy="677836"/>
            </a:xfrm>
            <a:prstGeom prst="chevron">
              <a:avLst>
                <a:gd name="adj" fmla="val 38223"/>
              </a:avLst>
            </a:prstGeom>
            <a:solidFill>
              <a:srgbClr val="F7CA22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UA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872888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845D41DC-23DA-4498-BDA5-3CB324DF1F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194" y="249440"/>
            <a:ext cx="1537326" cy="42558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496E52D-A794-42E0-A1DA-7B13C37D937F}"/>
              </a:ext>
            </a:extLst>
          </p:cNvPr>
          <p:cNvSpPr txBox="1"/>
          <p:nvPr/>
        </p:nvSpPr>
        <p:spPr>
          <a:xfrm>
            <a:off x="1146409" y="305695"/>
            <a:ext cx="1084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cap="small" dirty="0">
                <a:solidFill>
                  <a:srgbClr val="0B407F"/>
                </a:solidFill>
                <a:latin typeface="Montserrat" panose="00000500000000000000" pitchFamily="2" charset="-52"/>
              </a:rPr>
              <a:t>Задоволення потреби у фінансуванні місцевих і апеляційних судів</a:t>
            </a: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104A42EF-6A38-437D-B8B7-AE6D6A0D50D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6" y="180919"/>
            <a:ext cx="870543" cy="618884"/>
          </a:xfrm>
          <a:prstGeom prst="rect">
            <a:avLst/>
          </a:prstGeom>
        </p:spPr>
      </p:pic>
      <p:graphicFrame>
        <p:nvGraphicFramePr>
          <p:cNvPr id="8" name="Діаграма 7">
            <a:extLst>
              <a:ext uri="{FF2B5EF4-FFF2-40B4-BE49-F238E27FC236}">
                <a16:creationId xmlns:a16="http://schemas.microsoft.com/office/drawing/2014/main" id="{53085157-8E82-40E0-8EC4-F2161E3098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8336543"/>
              </p:ext>
            </p:extLst>
          </p:nvPr>
        </p:nvGraphicFramePr>
        <p:xfrm>
          <a:off x="711136" y="643170"/>
          <a:ext cx="10017477" cy="3609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3881CE2E-C12D-44D0-A4AF-720020786005}"/>
              </a:ext>
            </a:extLst>
          </p:cNvPr>
          <p:cNvSpPr txBox="1"/>
          <p:nvPr/>
        </p:nvSpPr>
        <p:spPr>
          <a:xfrm>
            <a:off x="821387" y="3920815"/>
            <a:ext cx="4909199" cy="26314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500" b="1" dirty="0">
                <a:solidFill>
                  <a:srgbClr val="0B407F"/>
                </a:solidFill>
                <a:latin typeface="Montserrat" panose="00000500000000000000" pitchFamily="2" charset="-52"/>
              </a:rPr>
              <a:t>Проблеми:</a:t>
            </a:r>
          </a:p>
          <a:p>
            <a:pPr algn="just"/>
            <a:r>
              <a:rPr lang="uk-UA" sz="1500" dirty="0">
                <a:solidFill>
                  <a:srgbClr val="0B407F"/>
                </a:solidFill>
                <a:latin typeface="Montserrat" panose="00000500000000000000" pitchFamily="2" charset="-52"/>
              </a:rPr>
              <a:t>Неповне врахування потреб судів у бюджетних запитах:</a:t>
            </a: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ru-RU" sz="1500" dirty="0">
                <a:solidFill>
                  <a:srgbClr val="0B407F"/>
                </a:solidFill>
                <a:latin typeface="Montserrat" panose="00000500000000000000" pitchFamily="2" charset="-52"/>
              </a:rPr>
              <a:t>У 2023 </a:t>
            </a:r>
            <a:r>
              <a:rPr lang="uk-UA" sz="1500" dirty="0">
                <a:solidFill>
                  <a:srgbClr val="0B407F"/>
                </a:solidFill>
                <a:latin typeface="Montserrat" panose="00000500000000000000" pitchFamily="2" charset="-52"/>
              </a:rPr>
              <a:t>році суди отримали лише                               74,7 % необхідного фінансування.</a:t>
            </a: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uk-UA" sz="1500" dirty="0">
                <a:solidFill>
                  <a:srgbClr val="0B407F"/>
                </a:solidFill>
                <a:latin typeface="Montserrat" panose="00000500000000000000" pitchFamily="2" charset="-52"/>
              </a:rPr>
              <a:t>У 2024 році фактичне фінансування знизилося до 66,7 % від потреби.</a:t>
            </a: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uk-UA" sz="1500" dirty="0">
                <a:solidFill>
                  <a:srgbClr val="0B407F"/>
                </a:solidFill>
                <a:latin typeface="Montserrat" panose="00000500000000000000" pitchFamily="2" charset="-52"/>
              </a:rPr>
              <a:t>Найбільше </a:t>
            </a:r>
            <a:r>
              <a:rPr lang="uk-UA" sz="1500" dirty="0" err="1">
                <a:solidFill>
                  <a:srgbClr val="0B407F"/>
                </a:solidFill>
                <a:latin typeface="Montserrat" panose="00000500000000000000" pitchFamily="2" charset="-52"/>
              </a:rPr>
              <a:t>недофінансованими</a:t>
            </a:r>
            <a:r>
              <a:rPr lang="uk-UA" sz="1500" dirty="0">
                <a:solidFill>
                  <a:srgbClr val="0B407F"/>
                </a:solidFill>
                <a:latin typeface="Montserrat" panose="00000500000000000000" pitchFamily="2" charset="-52"/>
              </a:rPr>
              <a:t> залишалися апеляційні суди (менше </a:t>
            </a:r>
            <a:r>
              <a:rPr lang="ru-RU" sz="1500" dirty="0">
                <a:solidFill>
                  <a:srgbClr val="0B407F"/>
                </a:solidFill>
                <a:latin typeface="Montserrat" panose="00000500000000000000" pitchFamily="2" charset="-52"/>
              </a:rPr>
              <a:t>70 %).</a:t>
            </a:r>
          </a:p>
          <a:p>
            <a:pPr marL="285750" indent="-285750" algn="just" fontAlgn="base">
              <a:buFont typeface="Wingdings" panose="05000000000000000000" pitchFamily="2" charset="2"/>
              <a:buChar char="Ø"/>
            </a:pPr>
            <a:r>
              <a:rPr lang="uk-UA" sz="1500" dirty="0">
                <a:solidFill>
                  <a:srgbClr val="0B407F"/>
                </a:solidFill>
                <a:latin typeface="Montserrat" panose="00000500000000000000" pitchFamily="2" charset="-52"/>
              </a:rPr>
              <a:t>Не використано і повернуто до бюджету 972 млн грн у 2023–2024 роках.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83B380-7BFF-497C-B78D-BD08C0C1F791}"/>
              </a:ext>
            </a:extLst>
          </p:cNvPr>
          <p:cNvSpPr txBox="1"/>
          <p:nvPr/>
        </p:nvSpPr>
        <p:spPr>
          <a:xfrm>
            <a:off x="6939966" y="3920815"/>
            <a:ext cx="401659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500" b="1" dirty="0">
                <a:solidFill>
                  <a:srgbClr val="0B407F"/>
                </a:solidFill>
                <a:latin typeface="Montserrat" panose="00000500000000000000" pitchFamily="2" charset="-52"/>
              </a:rPr>
              <a:t>Наслідки: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500" dirty="0">
                <a:solidFill>
                  <a:srgbClr val="0B407F"/>
                </a:solidFill>
                <a:latin typeface="Montserrat" panose="00000500000000000000" pitchFamily="2" charset="-52"/>
              </a:rPr>
              <a:t>Обмеження виконання судових функцій.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uk-UA" sz="1500" dirty="0">
              <a:solidFill>
                <a:srgbClr val="0B407F"/>
              </a:solidFill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500" dirty="0">
                <a:solidFill>
                  <a:srgbClr val="0B407F"/>
                </a:solidFill>
                <a:latin typeface="Montserrat" panose="00000500000000000000" pitchFamily="2" charset="-52"/>
              </a:rPr>
              <a:t>Відсутність ресурсів для оновлення інфраструктури та цифровізації.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uk-UA" sz="1500" dirty="0">
              <a:solidFill>
                <a:srgbClr val="0B407F"/>
              </a:solidFill>
              <a:latin typeface="Montserrat" panose="00000500000000000000" pitchFamily="2" charset="-52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sz="1500" dirty="0">
                <a:solidFill>
                  <a:srgbClr val="0B407F"/>
                </a:solidFill>
                <a:latin typeface="Montserrat" panose="00000500000000000000" pitchFamily="2" charset="-52"/>
              </a:rPr>
              <a:t>Посилення нерівності у забезпеченні судів.</a:t>
            </a:r>
          </a:p>
        </p:txBody>
      </p:sp>
      <p:sp>
        <p:nvSpPr>
          <p:cNvPr id="14" name="Стрілка: шеврон 13">
            <a:extLst>
              <a:ext uri="{FF2B5EF4-FFF2-40B4-BE49-F238E27FC236}">
                <a16:creationId xmlns:a16="http://schemas.microsoft.com/office/drawing/2014/main" id="{503D4552-1799-4133-A05F-800441FC9410}"/>
              </a:ext>
            </a:extLst>
          </p:cNvPr>
          <p:cNvSpPr/>
          <p:nvPr/>
        </p:nvSpPr>
        <p:spPr>
          <a:xfrm>
            <a:off x="5840836" y="4791648"/>
            <a:ext cx="844062" cy="677836"/>
          </a:xfrm>
          <a:prstGeom prst="chevron">
            <a:avLst>
              <a:gd name="adj" fmla="val 38223"/>
            </a:avLst>
          </a:prstGeom>
          <a:solidFill>
            <a:srgbClr val="F7CA2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76450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Рисунок 76">
            <a:extLst>
              <a:ext uri="{FF2B5EF4-FFF2-40B4-BE49-F238E27FC236}">
                <a16:creationId xmlns:a16="http://schemas.microsoft.com/office/drawing/2014/main" id="{845D41DC-23DA-4498-BDA5-3CB324DF1FA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232" y="92901"/>
            <a:ext cx="1537326" cy="425587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496E52D-A794-42E0-A1DA-7B13C37D937F}"/>
              </a:ext>
            </a:extLst>
          </p:cNvPr>
          <p:cNvSpPr txBox="1"/>
          <p:nvPr/>
        </p:nvSpPr>
        <p:spPr>
          <a:xfrm>
            <a:off x="1146409" y="305695"/>
            <a:ext cx="1084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u="sng" cap="small" dirty="0">
                <a:solidFill>
                  <a:srgbClr val="0B407F"/>
                </a:solidFill>
                <a:latin typeface="Montserrat" panose="00000500000000000000" pitchFamily="2" charset="-52"/>
              </a:rPr>
              <a:t>Укомплектованість штату судів</a:t>
            </a:r>
          </a:p>
        </p:txBody>
      </p:sp>
      <p:graphicFrame>
        <p:nvGraphicFramePr>
          <p:cNvPr id="10" name="Діаграма 9">
            <a:extLst>
              <a:ext uri="{FF2B5EF4-FFF2-40B4-BE49-F238E27FC236}">
                <a16:creationId xmlns:a16="http://schemas.microsoft.com/office/drawing/2014/main" id="{74A1AD96-0667-4999-920B-B30D2F9553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7182505"/>
              </p:ext>
            </p:extLst>
          </p:nvPr>
        </p:nvGraphicFramePr>
        <p:xfrm>
          <a:off x="406167" y="959653"/>
          <a:ext cx="5541179" cy="2916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9EF8DD2-78A8-4260-B21E-AB12B23BC50E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11" y="21068"/>
            <a:ext cx="938585" cy="9385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CAE9207-92BB-4A6A-902D-6CB5E86761B6}"/>
              </a:ext>
            </a:extLst>
          </p:cNvPr>
          <p:cNvSpPr txBox="1"/>
          <p:nvPr/>
        </p:nvSpPr>
        <p:spPr>
          <a:xfrm>
            <a:off x="474983" y="3948660"/>
            <a:ext cx="488529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B407F"/>
                </a:solidFill>
                <a:latin typeface="Montserrat" panose="00000500000000000000" pitchFamily="2" charset="-52"/>
              </a:rPr>
              <a:t>Проблеми: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</a:rPr>
              <a:t>Зниження кількості суддів, які здійснюють правосуддя, до 53,8 % від потреби.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</a:rPr>
              <a:t>Збільшення майже вдвічі кількості вакантних посад в апаратах судів до 5 тис. осіб.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4AA5F5B-70A9-48B6-A41E-FEC8CC249445}"/>
              </a:ext>
            </a:extLst>
          </p:cNvPr>
          <p:cNvSpPr txBox="1"/>
          <p:nvPr/>
        </p:nvSpPr>
        <p:spPr>
          <a:xfrm>
            <a:off x="7269157" y="3915867"/>
            <a:ext cx="472640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0B407F"/>
                </a:solidFill>
                <a:latin typeface="Montserrat" panose="00000500000000000000" pitchFamily="2" charset="-52"/>
              </a:rPr>
              <a:t>Наслідки: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</a:rPr>
              <a:t>Зростання навантаження на одного суддю.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uk-UA" dirty="0">
                <a:solidFill>
                  <a:srgbClr val="0B407F"/>
                </a:solidFill>
                <a:latin typeface="Montserrat" panose="00000500000000000000" pitchFamily="2" charset="-52"/>
              </a:rPr>
              <a:t>Збільшення строків розгляду справ.</a:t>
            </a:r>
          </a:p>
        </p:txBody>
      </p:sp>
      <p:sp>
        <p:nvSpPr>
          <p:cNvPr id="14" name="Стрілка: шеврон 13">
            <a:extLst>
              <a:ext uri="{FF2B5EF4-FFF2-40B4-BE49-F238E27FC236}">
                <a16:creationId xmlns:a16="http://schemas.microsoft.com/office/drawing/2014/main" id="{BEFCE942-D4BA-4474-966D-A5B74F618ADC}"/>
              </a:ext>
            </a:extLst>
          </p:cNvPr>
          <p:cNvSpPr/>
          <p:nvPr/>
        </p:nvSpPr>
        <p:spPr>
          <a:xfrm>
            <a:off x="5793228" y="4486905"/>
            <a:ext cx="844062" cy="677836"/>
          </a:xfrm>
          <a:prstGeom prst="chevron">
            <a:avLst>
              <a:gd name="adj" fmla="val 38223"/>
            </a:avLst>
          </a:prstGeom>
          <a:solidFill>
            <a:srgbClr val="F7CA22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UA" dirty="0">
              <a:solidFill>
                <a:schemeClr val="tx1"/>
              </a:solidFill>
            </a:endParaRPr>
          </a:p>
        </p:txBody>
      </p:sp>
      <p:graphicFrame>
        <p:nvGraphicFramePr>
          <p:cNvPr id="15" name="Діаграма 14">
            <a:extLst>
              <a:ext uri="{FF2B5EF4-FFF2-40B4-BE49-F238E27FC236}">
                <a16:creationId xmlns:a16="http://schemas.microsoft.com/office/drawing/2014/main" id="{282EBBA7-8A4B-4362-A5A2-D655E24983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663479"/>
              </p:ext>
            </p:extLst>
          </p:nvPr>
        </p:nvGraphicFramePr>
        <p:xfrm>
          <a:off x="5947346" y="959653"/>
          <a:ext cx="6048212" cy="2989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123504884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3715</TotalTime>
  <Words>1393</Words>
  <Application>Microsoft Office PowerPoint</Application>
  <PresentationFormat>Широкоэкранный</PresentationFormat>
  <Paragraphs>316</Paragraphs>
  <Slides>20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Aptos</vt:lpstr>
      <vt:lpstr>Arial</vt:lpstr>
      <vt:lpstr>Calibri</vt:lpstr>
      <vt:lpstr>Calibri Light</vt:lpstr>
      <vt:lpstr>Montserrat</vt:lpstr>
      <vt:lpstr>Times New Roman</vt:lpstr>
      <vt:lpstr>Wingdings</vt:lpstr>
      <vt:lpstr>Yu Mincho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Михайльо Іван Іванович</dc:creator>
  <cp:lastModifiedBy>Пастухова Валентина Миколаївна</cp:lastModifiedBy>
  <cp:revision>147</cp:revision>
  <dcterms:created xsi:type="dcterms:W3CDTF">2025-11-05T14:15:51Z</dcterms:created>
  <dcterms:modified xsi:type="dcterms:W3CDTF">2025-12-04T15:24:42Z</dcterms:modified>
</cp:coreProperties>
</file>